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103745" cy="10234295"/>
  <p:embeddedFontLst>
    <p:embeddedFont>
      <p:font typeface="WPS灵秀黑" charset="-122"/>
      <p:regular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EC4"/>
    <a:srgbClr val="1E1F22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CBEC4"/>
                </a:solidFill>
                <a:effectLst/>
                <a:latin typeface="WPS灵秀黑" charset="-122"/>
                <a:ea typeface="WPS灵秀黑" charset="-122"/>
              </a:rPr>
              <a:t>数据结构与</a:t>
            </a:r>
            <a:r>
              <a:rPr lang="zh-CN" altLang="en-US" dirty="0">
                <a:solidFill>
                  <a:srgbClr val="BCBEC4"/>
                </a:solidFill>
                <a:effectLst/>
                <a:latin typeface="WPS灵秀黑" charset="-122"/>
                <a:ea typeface="WPS灵秀黑" charset="-122"/>
              </a:rPr>
              <a:t>算法</a:t>
            </a:r>
            <a:endParaRPr lang="zh-CN" altLang="en-US" dirty="0">
              <a:solidFill>
                <a:srgbClr val="BCBEC4"/>
              </a:solidFill>
              <a:effectLst/>
              <a:latin typeface="WPS灵秀黑" charset="-122"/>
              <a:ea typeface="WPS灵秀黑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WPS灵秀黑" charset="-122"/>
                <a:ea typeface="WPS灵秀黑" charset="-122"/>
              </a:rPr>
              <a:t>栈的秘密：时光倒流与路径回溯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WPS灵秀黑" charset="-122"/>
                <a:ea typeface="WPS灵秀黑" charset="-122"/>
              </a:rPr>
              <a:t> By JJ ZHANG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" y="0"/>
            <a:ext cx="5305425" cy="342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我们还记得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浏览器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的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回退功能吗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？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380" y="1584325"/>
            <a:ext cx="4904105" cy="123444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754380" y="3193415"/>
            <a:ext cx="8134350" cy="2800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我们能用代码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模拟出来吗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？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790" y="1497965"/>
            <a:ext cx="6347460" cy="5057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动作撤销实战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WPS灵秀黑" charset="-122"/>
                <a:ea typeface="WPS灵秀黑" charset="-122"/>
              </a:rPr>
              <a:t>把时间倒退！用栈控制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WPS灵秀黑" charset="-122"/>
                <a:ea typeface="WPS灵秀黑" charset="-122"/>
              </a:rPr>
              <a:t>“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WPS灵秀黑" charset="-122"/>
                <a:ea typeface="WPS灵秀黑" charset="-122"/>
              </a:rPr>
              <a:t>悔棋系统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WPS灵秀黑" charset="-122"/>
                <a:ea typeface="WPS灵秀黑" charset="-122"/>
              </a:rPr>
              <a:t>”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WPS灵秀黑" charset="-122"/>
              <a:ea typeface="WPS灵秀黑" charset="-122"/>
            </a:endParaRPr>
          </a:p>
          <a:p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栈的核心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操作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2132965"/>
          </a:xfrm>
        </p:spPr>
        <p:txBody>
          <a:bodyPr>
            <a:normAutofit/>
          </a:bodyPr>
          <a:p>
            <a:pPr marL="0" indent="0">
              <a:lnSpc>
                <a:spcPct val="200000"/>
              </a:lnSpc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你打字输错了按了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Ctrl + Z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，发生了什么？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为什么能撤销刚刚那一下，但不能撤销很久以前的？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7700" y="4127500"/>
            <a:ext cx="88423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200000"/>
              </a:lnSpc>
              <a:buNone/>
            </a:pPr>
            <a:r>
              <a:rPr lang="en-US" altLang="en-US">
                <a:solidFill>
                  <a:srgbClr val="BCBEC4"/>
                </a:solidFill>
                <a:latin typeface="WPS灵秀黑" charset="-122"/>
                <a:ea typeface="WPS灵秀黑" charset="-122"/>
                <a:sym typeface="+mn-ea"/>
              </a:rPr>
              <a:t>✅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  <a:sym typeface="+mn-ea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  <a:sym typeface="+mn-ea"/>
              </a:rPr>
              <a:t>结论：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  <a:sym typeface="+mn-ea"/>
              </a:rPr>
              <a:t>系统记录了每一步操作，每次撤销就是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  <a:sym typeface="+mn-ea"/>
              </a:rPr>
              <a:t>“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  <a:sym typeface="+mn-ea"/>
              </a:rPr>
              <a:t>倒回最后一步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  <a:sym typeface="+mn-ea"/>
              </a:rPr>
              <a:t>”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  <a:sym typeface="+mn-ea"/>
              </a:rPr>
              <a:t>。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en-US">
                <a:solidFill>
                  <a:srgbClr val="BCBEC4"/>
                </a:solidFill>
                <a:latin typeface="WPS灵秀黑" charset="-122"/>
                <a:ea typeface="WPS灵秀黑" charset="-122"/>
                <a:sym typeface="+mn-ea"/>
              </a:rPr>
              <a:t>✅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  <a:sym typeface="+mn-ea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  <a:sym typeface="+mn-ea"/>
              </a:rPr>
              <a:t>再追问：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  <a:sym typeface="+mn-ea"/>
              </a:rPr>
              <a:t>你撤销之后再后悔怎么办？能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  <a:sym typeface="+mn-ea"/>
              </a:rPr>
              <a:t>“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  <a:sym typeface="+mn-ea"/>
              </a:rPr>
              <a:t>重做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  <a:sym typeface="+mn-ea"/>
              </a:rPr>
              <a:t>”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  <a:sym typeface="+mn-ea"/>
              </a:rPr>
              <a:t>吗？用什么方法？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给大家模拟一下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单栈撤销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机制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2620010"/>
            <a:ext cx="10515600" cy="2132965"/>
          </a:xfrm>
        </p:spPr>
        <p:txBody>
          <a:bodyPr>
            <a:normAutofit/>
          </a:bodyPr>
          <a:p>
            <a:pPr marL="0" indent="0">
              <a:lnSpc>
                <a:spcPct val="200000"/>
              </a:lnSpc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撤销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=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使用一个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WPS灵秀黑" charset="-122"/>
                <a:ea typeface="WPS灵秀黑" charset="-122"/>
              </a:rPr>
              <a:t>undo_stack</a:t>
            </a:r>
            <a:endParaRPr lang="en-US" altLang="zh-CN">
              <a:solidFill>
                <a:schemeClr val="accent6">
                  <a:lumMod val="75000"/>
                </a:schemeClr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275" y="1263015"/>
            <a:ext cx="3364865" cy="55949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技术进阶：双栈结构实现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“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重做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redo”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2620010"/>
            <a:ext cx="10515600" cy="2132965"/>
          </a:xfrm>
        </p:spPr>
        <p:txBody>
          <a:bodyPr>
            <a:normAutofit/>
          </a:bodyPr>
          <a:p>
            <a:pPr marL="0" indent="0">
              <a:lnSpc>
                <a:spcPct val="200000"/>
              </a:lnSpc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同学们请开始挑战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～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99760" y="1896745"/>
            <a:ext cx="5080000" cy="411416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lang="zh-CN" altLang="en-US" sz="2200" b="1">
                <a:solidFill>
                  <a:schemeClr val="bg1">
                    <a:lumMod val="65000"/>
                  </a:schemeClr>
                </a:solidFill>
              </a:rPr>
              <a:t>小组任务卡：</a:t>
            </a:r>
            <a:endParaRPr lang="zh-CN" altLang="en-US" sz="2200" b="1">
              <a:solidFill>
                <a:schemeClr val="bg1">
                  <a:lumMod val="65000"/>
                </a:schemeClr>
              </a:solidFill>
            </a:endParaRPr>
          </a:p>
          <a:p>
            <a:pPr>
              <a:spcAft>
                <a:spcPct val="60000"/>
              </a:spcAft>
            </a:pPr>
            <a:r>
              <a:rPr lang="zh-CN" altLang="en-US" sz="1900" b="1">
                <a:solidFill>
                  <a:schemeClr val="bg1">
                    <a:lumMod val="65000"/>
                  </a:schemeClr>
                </a:solidFill>
              </a:rPr>
              <a:t>💡 基础任务：</a:t>
            </a:r>
            <a:endParaRPr lang="zh-CN" altLang="en-US" sz="1900" b="1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panose="020B0604020202090204"/>
              <a:buChar char="•"/>
            </a:pPr>
            <a:r>
              <a:rPr lang="zh-CN" altLang="en-US" sz="1600">
                <a:solidFill>
                  <a:schemeClr val="bg1">
                    <a:lumMod val="65000"/>
                  </a:schemeClr>
                </a:solidFill>
              </a:rPr>
              <a:t>模拟用户连续输入</a:t>
            </a:r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zh-CN" altLang="en-US" sz="1600">
                <a:solidFill>
                  <a:schemeClr val="bg1">
                    <a:lumMod val="65000"/>
                  </a:schemeClr>
                </a:solidFill>
              </a:rPr>
              <a:t>条内容，然后撤销</a:t>
            </a:r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zh-CN" altLang="en-US" sz="1600">
                <a:solidFill>
                  <a:schemeClr val="bg1">
                    <a:lumMod val="65000"/>
                  </a:schemeClr>
                </a:solidFill>
              </a:rPr>
              <a:t>次，查看还剩哪些</a:t>
            </a:r>
            <a:endParaRPr lang="zh-CN" altLang="en-US" sz="160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panose="020B0604020202090204"/>
              <a:buChar char="•"/>
            </a:pPr>
            <a:endParaRPr lang="zh-CN" altLang="en-US" sz="1600">
              <a:solidFill>
                <a:schemeClr val="bg1">
                  <a:lumMod val="65000"/>
                </a:schemeClr>
              </a:solidFill>
            </a:endParaRPr>
          </a:p>
          <a:p>
            <a:pPr>
              <a:spcAft>
                <a:spcPct val="60000"/>
              </a:spcAft>
            </a:pPr>
            <a:r>
              <a:rPr lang="zh-CN" altLang="en-US" sz="1900" b="1">
                <a:solidFill>
                  <a:schemeClr val="bg1">
                    <a:lumMod val="65000"/>
                  </a:schemeClr>
                </a:solidFill>
              </a:rPr>
              <a:t>⚙</a:t>
            </a:r>
            <a:r>
              <a:rPr lang="en-US" altLang="zh-CN" sz="1900" b="1">
                <a:solidFill>
                  <a:schemeClr val="bg1">
                    <a:lumMod val="65000"/>
                  </a:schemeClr>
                </a:solidFill>
              </a:rPr>
              <a:t>️ </a:t>
            </a:r>
            <a:r>
              <a:rPr lang="zh-CN" altLang="en-US" sz="1900" b="1">
                <a:solidFill>
                  <a:schemeClr val="bg1">
                    <a:lumMod val="65000"/>
                  </a:schemeClr>
                </a:solidFill>
              </a:rPr>
              <a:t>进阶任务：</a:t>
            </a:r>
            <a:endParaRPr lang="zh-CN" altLang="en-US" sz="1900" b="1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panose="020B0604020202090204"/>
              <a:buChar char="•"/>
            </a:pPr>
            <a:r>
              <a:rPr lang="zh-CN" altLang="en-US" sz="1600">
                <a:solidFill>
                  <a:schemeClr val="bg1">
                    <a:lumMod val="65000"/>
                  </a:schemeClr>
                </a:solidFill>
              </a:rPr>
              <a:t>实现 </a:t>
            </a:r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redo </a:t>
            </a:r>
            <a:r>
              <a:rPr lang="zh-CN" altLang="en-US" sz="1600">
                <a:solidFill>
                  <a:schemeClr val="bg1">
                    <a:lumMod val="65000"/>
                  </a:schemeClr>
                </a:solidFill>
              </a:rPr>
              <a:t>功能：输入</a:t>
            </a:r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zh-CN" altLang="en-US" sz="1600">
                <a:solidFill>
                  <a:schemeClr val="bg1">
                    <a:lumMod val="65000"/>
                  </a:schemeClr>
                </a:solidFill>
              </a:rPr>
              <a:t>条，撤销</a:t>
            </a:r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zh-CN" altLang="en-US" sz="1600">
                <a:solidFill>
                  <a:schemeClr val="bg1">
                    <a:lumMod val="65000"/>
                  </a:schemeClr>
                </a:solidFill>
              </a:rPr>
              <a:t>次，重做</a:t>
            </a:r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zh-CN" altLang="en-US" sz="1600">
                <a:solidFill>
                  <a:schemeClr val="bg1">
                    <a:lumMod val="65000"/>
                  </a:schemeClr>
                </a:solidFill>
              </a:rPr>
              <a:t>次 </a:t>
            </a:r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→ </a:t>
            </a:r>
            <a:r>
              <a:rPr lang="zh-CN" altLang="en-US" sz="1600">
                <a:solidFill>
                  <a:schemeClr val="bg1">
                    <a:lumMod val="65000"/>
                  </a:schemeClr>
                </a:solidFill>
              </a:rPr>
              <a:t>输出顺序正确性验证</a:t>
            </a:r>
            <a:endParaRPr lang="zh-CN" altLang="en-US" sz="160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panose="020B0604020202090204"/>
              <a:buChar char="•"/>
            </a:pPr>
            <a:endParaRPr lang="zh-CN" altLang="en-US" sz="1600">
              <a:solidFill>
                <a:schemeClr val="bg1">
                  <a:lumMod val="65000"/>
                </a:schemeClr>
              </a:solidFill>
            </a:endParaRPr>
          </a:p>
          <a:p>
            <a:pPr>
              <a:spcAft>
                <a:spcPct val="60000"/>
              </a:spcAft>
            </a:pPr>
            <a:r>
              <a:rPr lang="zh-CN" altLang="en-US" sz="1900" b="1">
                <a:solidFill>
                  <a:schemeClr val="bg1">
                    <a:lumMod val="65000"/>
                  </a:schemeClr>
                </a:solidFill>
              </a:rPr>
              <a:t>🚀 挑战任务：</a:t>
            </a:r>
            <a:endParaRPr lang="zh-CN" altLang="en-US" sz="1900" b="1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panose="020B0604020202090204"/>
              <a:buChar char="•"/>
            </a:pPr>
            <a:r>
              <a:rPr lang="zh-CN" altLang="en-US" sz="1600">
                <a:solidFill>
                  <a:schemeClr val="bg1">
                    <a:lumMod val="65000"/>
                  </a:schemeClr>
                </a:solidFill>
              </a:rPr>
              <a:t>封装一个 </a:t>
            </a:r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Action </a:t>
            </a:r>
            <a:r>
              <a:rPr lang="zh-CN" altLang="en-US" sz="1600">
                <a:solidFill>
                  <a:schemeClr val="bg1">
                    <a:lumMod val="65000"/>
                  </a:schemeClr>
                </a:solidFill>
              </a:rPr>
              <a:t>类，每个操作包含 描述、时间戳，撤销时同时输出</a:t>
            </a:r>
            <a:endParaRPr lang="zh-CN" altLang="en-US" sz="16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技术进阶：双栈结构实现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“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重做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redo”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2620010"/>
            <a:ext cx="10515600" cy="2132965"/>
          </a:xfrm>
        </p:spPr>
        <p:txBody>
          <a:bodyPr>
            <a:normAutofit fontScale="60000"/>
          </a:bodyPr>
          <a:p>
            <a:pPr marL="0" indent="0">
              <a:lnSpc>
                <a:spcPct val="200000"/>
              </a:lnSpc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⚙</a:t>
            </a:r>
            <a:r>
              <a:rPr lang="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️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为什么需要两个栈？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WPS灵秀黑" charset="-122"/>
                <a:ea typeface="WPS灵秀黑" charset="-122"/>
              </a:rPr>
              <a:t>undo_stack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：记录做过的事（可撤销）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>
                <a:solidFill>
                  <a:schemeClr val="accent4">
                    <a:lumMod val="75000"/>
                  </a:schemeClr>
                </a:solidFill>
                <a:latin typeface="WPS灵秀黑" charset="-122"/>
                <a:ea typeface="WPS灵秀黑" charset="-122"/>
              </a:rPr>
              <a:t>redo_stack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：记录刚刚撤销的事（可重做）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655" y="1425575"/>
            <a:ext cx="4286250" cy="5016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总结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930" y="2356485"/>
            <a:ext cx="8009890" cy="30626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思考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WPS灵秀黑" charset="-122"/>
                <a:ea typeface="WPS灵秀黑" charset="-122"/>
              </a:rPr>
              <a:t>THINK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讨论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Discussion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如果你要让一个系统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“</a:t>
            </a:r>
            <a:r>
              <a:rPr lang="zh-CN" altLang="en-US" b="1">
                <a:solidFill>
                  <a:schemeClr val="accent4">
                    <a:lumMod val="75000"/>
                  </a:schemeClr>
                </a:solidFill>
                <a:latin typeface="WPS灵秀黑" charset="-122"/>
                <a:ea typeface="WPS灵秀黑" charset="-122"/>
              </a:rPr>
              <a:t>回到上一操作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”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，需要记录什么？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记录的操作是按照什么顺序被回退的？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栈结构解析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WPS灵秀黑" charset="-122"/>
                <a:ea typeface="WPS灵秀黑" charset="-122"/>
              </a:rPr>
              <a:t>底片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WPS灵秀黑" charset="-122"/>
                <a:ea typeface="WPS灵秀黑" charset="-122"/>
              </a:rPr>
              <a:t>/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WPS灵秀黑" charset="-122"/>
                <a:ea typeface="WPS灵秀黑" charset="-122"/>
              </a:rPr>
              <a:t>内存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WPS灵秀黑" charset="-122"/>
                <a:ea typeface="WPS灵秀黑" charset="-122"/>
              </a:rPr>
              <a:t>/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WPS灵秀黑" charset="-122"/>
                <a:ea typeface="WPS灵秀黑" charset="-122"/>
              </a:rPr>
              <a:t>浏览器背后的秘密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什么是栈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？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lnSpc>
                <a:spcPct val="200000"/>
              </a:lnSpc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只允许在一端进行插入或删除的线性表。首先栈是一种线性表，但限定这种线性表只能在某一端进行插入和删除操作。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栈顶（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Top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）：线性表允许进行插入删除的那一端。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栈底（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Bottom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）：固定的，不允许进行插入和删除的另一端。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空栈：不含任何元素的空表。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15325" y="3001010"/>
            <a:ext cx="3249930" cy="31762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什么是栈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？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200000"/>
              </a:lnSpc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栈又称为后进先出（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Last In First Out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）的线性表，简称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LIFO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结构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750570" y="3001010"/>
            <a:ext cx="3249930" cy="31762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什么是栈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？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200000"/>
              </a:lnSpc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栈又称为后进先出（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Last In First Out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）的线性表，简称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LIFO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结构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750570" y="3001010"/>
            <a:ext cx="3249930" cy="317627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426585" y="3145790"/>
            <a:ext cx="3607435" cy="2886075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8832850" y="3001010"/>
            <a:ext cx="28448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栈的核心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操作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212850"/>
          </a:xfrm>
        </p:spPr>
        <p:txBody>
          <a:bodyPr>
            <a:normAutofit/>
          </a:bodyPr>
          <a:p>
            <a:pPr marL="0" indent="0">
              <a:lnSpc>
                <a:spcPct val="200000"/>
              </a:lnSpc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栈又称为后进先出（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Last In First Out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）的线性表，简称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LIFO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结构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" y="3038475"/>
            <a:ext cx="11214735" cy="27673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看看这个代码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会发生什么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？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2965" y="1584325"/>
            <a:ext cx="3363595" cy="4505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720" y="3155950"/>
            <a:ext cx="8326120" cy="12522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WPS 表格</Application>
  <PresentationFormat>宽屏</PresentationFormat>
  <Paragraphs>90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WPS灵秀黑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Apple Color Emoji</vt:lpstr>
      <vt:lpstr>Arial</vt:lpstr>
      <vt:lpstr>WPS</vt:lpstr>
      <vt:lpstr>课程名称</vt:lpstr>
      <vt:lpstr>单节主标题</vt:lpstr>
      <vt:lpstr>页面标题</vt:lpstr>
      <vt:lpstr>思考</vt:lpstr>
      <vt:lpstr>讨论 Discussion</vt:lpstr>
      <vt:lpstr>什么是栈？</vt:lpstr>
      <vt:lpstr>什么是栈？</vt:lpstr>
      <vt:lpstr>什么是栈？</vt:lpstr>
      <vt:lpstr>栈的核心操作</vt:lpstr>
      <vt:lpstr>看看这个代码 会发生什么？</vt:lpstr>
      <vt:lpstr>我们还记得 浏览器 的 回退功能吗？</vt:lpstr>
      <vt:lpstr>栈结构解析</vt:lpstr>
      <vt:lpstr>栈的核心操作</vt:lpstr>
      <vt:lpstr>栈的核心操作</vt:lpstr>
      <vt:lpstr>给大家模拟一下 单栈撤销机制</vt:lpstr>
      <vt:lpstr>技术进阶：双栈结构实现“重做 redo”</vt:lpstr>
      <vt:lpstr>技术进阶：双栈结构实现“重做 redo”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jjzhang</cp:lastModifiedBy>
  <cp:revision>10</cp:revision>
  <dcterms:created xsi:type="dcterms:W3CDTF">2025-04-15T06:43:32Z</dcterms:created>
  <dcterms:modified xsi:type="dcterms:W3CDTF">2025-04-15T06:43:32Z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2052-7.3.1.8967</vt:lpwstr>
  </property>
  <property fmtid="{D5CDD505-2E9C-101B-9397-08002B2CF9AE}" pid="3" name="ICV">
    <vt:lpwstr>DA075CFA21220AA963F8FD67FF8FFFCE_41</vt:lpwstr>
  </property>
</Properties>
</file>