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103745" cy="10234295"/>
  <p:embeddedFontLst>
    <p:embeddedFont>
      <p:font typeface="WPS灵秀黑" charset="-122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1E1F22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BCBEC4"/>
                </a:solidFill>
                <a:effectLst/>
                <a:latin typeface="WPS灵秀黑" charset="-122"/>
                <a:ea typeface="WPS灵秀黑" charset="-122"/>
              </a:rPr>
              <a:t>数据结构与</a:t>
            </a:r>
            <a:r>
              <a:rPr lang="zh-CN" altLang="en-US" dirty="0">
                <a:solidFill>
                  <a:srgbClr val="BCBEC4"/>
                </a:solidFill>
                <a:effectLst/>
                <a:latin typeface="WPS灵秀黑" charset="-122"/>
                <a:ea typeface="WPS灵秀黑" charset="-122"/>
              </a:rPr>
              <a:t>算法</a:t>
            </a:r>
            <a:endParaRPr lang="zh-CN" altLang="en-US" dirty="0">
              <a:solidFill>
                <a:srgbClr val="BCBEC4"/>
              </a:solidFill>
              <a:effectLst/>
              <a:latin typeface="WPS灵秀黑" charset="-122"/>
              <a:ea typeface="WPS灵秀黑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WPS灵秀黑" charset="-122"/>
                <a:ea typeface="WPS灵秀黑" charset="-122"/>
              </a:rPr>
              <a:t>树的结构与决策的智慧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WPS灵秀黑" charset="-122"/>
                <a:ea typeface="WPS灵秀黑" charset="-122"/>
              </a:rPr>
              <a:t> By JJ ZHANG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" y="0"/>
            <a:ext cx="5305425" cy="342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提问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这些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“</a:t>
            </a: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决策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”</a:t>
            </a: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是怎么被存起来的？</a:t>
            </a:r>
            <a:endParaRPr lang="zh-CN" altLang="en-US" sz="54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30" y="3145155"/>
            <a:ext cx="3098165" cy="3032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树形结构解析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组织结构就是树！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树形结构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解析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2378393" y="2012316"/>
            <a:ext cx="7229475" cy="39623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645" y="14859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基础术语</a:t>
            </a: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讲解</a:t>
            </a:r>
            <a:endParaRPr lang="zh-CN" altLang="en-US" sz="54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0" y="2696210"/>
            <a:ext cx="6598285" cy="259905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6300470" y="2696210"/>
            <a:ext cx="5891530" cy="41617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alphaModFix amt="30000"/>
          </a:blip>
          <a:stretch>
            <a:fillRect/>
          </a:stretch>
        </p:blipFill>
        <p:spPr>
          <a:xfrm>
            <a:off x="6242685" y="1412875"/>
            <a:ext cx="5949315" cy="54451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树的三种遍历方式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5400">
                <a:solidFill>
                  <a:schemeClr val="accent5">
                    <a:lumMod val="60000"/>
                    <a:lumOff val="40000"/>
                  </a:schemeClr>
                </a:solidFill>
                <a:latin typeface="WPS灵秀黑" charset="-122"/>
                <a:ea typeface="WPS灵秀黑" charset="-122"/>
              </a:rPr>
              <a:t>前序遍历</a:t>
            </a: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：根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en-US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→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左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en-US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→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右（先决策，进入子任务）</a:t>
            </a:r>
            <a:endParaRPr lang="zh-CN" altLang="en-US" sz="54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endParaRPr lang="en-US" altLang="zh-CN" sz="54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zh-CN" altLang="en-US" sz="5400">
                <a:solidFill>
                  <a:schemeClr val="accent5">
                    <a:lumMod val="60000"/>
                    <a:lumOff val="40000"/>
                  </a:schemeClr>
                </a:solidFill>
                <a:latin typeface="WPS灵秀黑" charset="-122"/>
                <a:ea typeface="WPS灵秀黑" charset="-122"/>
              </a:rPr>
              <a:t>中序遍历</a:t>
            </a: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：左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en-US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→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根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en-US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→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右（适用于表达式求值）</a:t>
            </a:r>
            <a:endParaRPr lang="zh-CN" altLang="en-US" sz="54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endParaRPr lang="en-US" altLang="zh-CN" sz="54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zh-CN" altLang="en-US" sz="5400">
                <a:solidFill>
                  <a:schemeClr val="accent5">
                    <a:lumMod val="60000"/>
                    <a:lumOff val="40000"/>
                  </a:schemeClr>
                </a:solidFill>
                <a:latin typeface="WPS灵秀黑" charset="-122"/>
                <a:ea typeface="WPS灵秀黑" charset="-122"/>
              </a:rPr>
              <a:t>后序遍历</a:t>
            </a: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：左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en-US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→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右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en-US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→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根（适合递归释放资源）</a:t>
            </a:r>
            <a:endParaRPr lang="zh-CN" altLang="en-US" sz="54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endParaRPr lang="en-US" altLang="zh-CN" sz="54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endParaRPr lang="en-US" altLang="zh-CN" sz="54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树的三种遍历方式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" y="1584325"/>
            <a:ext cx="6031865" cy="2707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635" y="2971165"/>
            <a:ext cx="4761865" cy="37103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preorder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讲解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与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练习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👉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“</a:t>
            </a: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我先处理自己，再看孩子们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”</a:t>
            </a:r>
            <a:endParaRPr lang="en-US" altLang="zh-CN" sz="54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endParaRPr lang="en-US" altLang="zh-CN" sz="54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endParaRPr lang="en-US" altLang="zh-CN" sz="54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931160"/>
            <a:ext cx="7410450" cy="32467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inorder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讲解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与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练习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930" y="1825625"/>
            <a:ext cx="11788140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👉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“</a:t>
            </a: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我先听左边的意见，再轮到我说话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”</a:t>
            </a:r>
            <a:endParaRPr lang="en-US" altLang="zh-CN" sz="54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772410"/>
            <a:ext cx="7480935" cy="34055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postorder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讲解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与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练习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930" y="1825625"/>
            <a:ext cx="11788140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👉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“</a:t>
            </a: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我先处理完孩子，再处理自己</a:t>
            </a:r>
            <a:r>
              <a:rPr lang="en-US" altLang="zh-CN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”</a:t>
            </a:r>
            <a:endParaRPr lang="en-US" altLang="zh-CN" sz="54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867025"/>
            <a:ext cx="7994650" cy="31032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总结口诀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1930" y="1825625"/>
            <a:ext cx="11788140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4000">
                <a:solidFill>
                  <a:schemeClr val="accent5">
                    <a:lumMod val="60000"/>
                    <a:lumOff val="40000"/>
                  </a:schemeClr>
                </a:solidFill>
                <a:latin typeface="WPS灵秀黑" charset="-122"/>
                <a:ea typeface="WPS灵秀黑" charset="-122"/>
              </a:rPr>
              <a:t>前序</a:t>
            </a:r>
            <a:r>
              <a:rPr lang="zh-CN" altLang="en-US" sz="40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：我先说，再带左和右（构建</a:t>
            </a:r>
            <a:r>
              <a:rPr lang="en-US" altLang="zh-CN" sz="40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/</a:t>
            </a:r>
            <a:r>
              <a:rPr lang="zh-CN" altLang="en-US" sz="40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配置）</a:t>
            </a:r>
            <a:r>
              <a:rPr lang="en-US" altLang="zh-CN" sz="40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 </a:t>
            </a:r>
            <a:endParaRPr lang="en-US" altLang="zh-CN" sz="40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zh-CN" altLang="en-US" sz="4000">
                <a:solidFill>
                  <a:schemeClr val="accent5">
                    <a:lumMod val="60000"/>
                    <a:lumOff val="40000"/>
                  </a:schemeClr>
                </a:solidFill>
                <a:latin typeface="WPS灵秀黑" charset="-122"/>
                <a:ea typeface="WPS灵秀黑" charset="-122"/>
              </a:rPr>
              <a:t>中序</a:t>
            </a:r>
            <a:r>
              <a:rPr lang="zh-CN" altLang="en-US" sz="40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：左边先说，我居中（表达式）</a:t>
            </a:r>
            <a:r>
              <a:rPr lang="en-US" altLang="zh-CN" sz="40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 </a:t>
            </a:r>
            <a:endParaRPr lang="en-US" altLang="zh-CN" sz="40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zh-CN" altLang="en-US" sz="4000">
                <a:solidFill>
                  <a:schemeClr val="accent5">
                    <a:lumMod val="60000"/>
                    <a:lumOff val="40000"/>
                  </a:schemeClr>
                </a:solidFill>
                <a:latin typeface="WPS灵秀黑" charset="-122"/>
                <a:ea typeface="WPS灵秀黑" charset="-122"/>
              </a:rPr>
              <a:t>后序</a:t>
            </a:r>
            <a:r>
              <a:rPr lang="zh-CN" altLang="en-US" sz="40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：等孩子说完我再说（释放</a:t>
            </a:r>
            <a:r>
              <a:rPr lang="en-US" altLang="zh-CN" sz="40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/</a:t>
            </a:r>
            <a:r>
              <a:rPr lang="zh-CN" altLang="en-US" sz="40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清理）</a:t>
            </a:r>
            <a:endParaRPr lang="zh-CN" altLang="en-US" sz="40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回顾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 </a:t>
            </a: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Review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WPS灵秀黑" charset="-122"/>
                <a:ea typeface="WPS灵秀黑" charset="-122"/>
              </a:rPr>
              <a:t>练习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Review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哪个操作会将元素插入队头？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A. append( )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B. popleft( )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C. appendleft( ) </a:t>
            </a:r>
            <a:endParaRPr lang="en-US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D. pop( )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Review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哪个操作会将元素插入队头？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A. append( )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B. popleft( )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accent5">
                    <a:lumMod val="60000"/>
                    <a:lumOff val="40000"/>
                  </a:schemeClr>
                </a:solidFill>
                <a:latin typeface="WPS灵秀黑" charset="-122"/>
                <a:ea typeface="WPS灵秀黑" charset="-122"/>
              </a:rPr>
              <a:t>C. appendleft( ) </a:t>
            </a:r>
            <a:endParaRPr lang="en-US" altLang="en-US">
              <a:solidFill>
                <a:schemeClr val="accent5">
                  <a:lumMod val="60000"/>
                  <a:lumOff val="40000"/>
                </a:schemeClr>
              </a:solidFill>
              <a:latin typeface="WPS灵秀黑" charset="-122"/>
              <a:ea typeface="WPS灵秀黑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D. pop( )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BCBEC4"/>
                </a:solidFill>
                <a:latin typeface="WPS灵秀黑" charset="-122"/>
                <a:ea typeface="WPS灵秀黑" charset="-122"/>
              </a:rPr>
              <a:t>Review</a:t>
            </a:r>
            <a:endParaRPr lang="en-US" altLang="zh-CN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795" y="1678305"/>
            <a:ext cx="10370185" cy="4003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树的结构与决策的智慧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智能家具背后的</a:t>
            </a:r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大脑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400810"/>
            <a:ext cx="5353050" cy="332422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353175" y="3089275"/>
            <a:ext cx="5452110" cy="2936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提问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你家的扫地机器人为什么先扫客厅？</a:t>
            </a:r>
            <a:endParaRPr lang="zh-CN" altLang="en-US" sz="54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788670" y="2901315"/>
            <a:ext cx="4584700" cy="3072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BCBEC4"/>
                </a:solidFill>
                <a:latin typeface="WPS灵秀黑" charset="-122"/>
                <a:ea typeface="WPS灵秀黑" charset="-122"/>
              </a:rPr>
              <a:t>提问</a:t>
            </a:r>
            <a:endParaRPr lang="zh-CN" altLang="en-US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5400">
                <a:solidFill>
                  <a:srgbClr val="BCBEC4"/>
                </a:solidFill>
                <a:latin typeface="WPS灵秀黑" charset="-122"/>
                <a:ea typeface="WPS灵秀黑" charset="-122"/>
              </a:rPr>
              <a:t>如果电量低了，它怎么知道回充？</a:t>
            </a:r>
            <a:endParaRPr lang="zh-CN" altLang="en-US" sz="5400">
              <a:solidFill>
                <a:srgbClr val="BCBEC4"/>
              </a:solidFill>
              <a:latin typeface="WPS灵秀黑" charset="-122"/>
              <a:ea typeface="WPS灵秀黑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0140" y="0"/>
            <a:ext cx="911860" cy="108966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7240" y="3385820"/>
            <a:ext cx="4217035" cy="3063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WPS 表格</Application>
  <PresentationFormat>宽屏</PresentationFormat>
  <Paragraphs>82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WPS灵秀黑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Apple Color Emoji</vt:lpstr>
      <vt:lpstr>WPS</vt:lpstr>
      <vt:lpstr>课程名称</vt:lpstr>
      <vt:lpstr>单节主标题</vt:lpstr>
      <vt:lpstr>页面标题</vt:lpstr>
      <vt:lpstr>页面标题</vt:lpstr>
      <vt:lpstr>Review</vt:lpstr>
      <vt:lpstr>回顾 Review</vt:lpstr>
      <vt:lpstr>Review</vt:lpstr>
      <vt:lpstr>Review</vt:lpstr>
      <vt:lpstr>提问</vt:lpstr>
      <vt:lpstr>提问</vt:lpstr>
      <vt:lpstr>树的结构与决策的智慧</vt:lpstr>
      <vt:lpstr>提问</vt:lpstr>
      <vt:lpstr>提问</vt:lpstr>
      <vt:lpstr>提问</vt:lpstr>
      <vt:lpstr>树的三种遍历方式</vt:lpstr>
      <vt:lpstr>树的三种遍历方式</vt:lpstr>
      <vt:lpstr>preorder 讲解 与 练习</vt:lpstr>
      <vt:lpstr>inorder 讲解 与 练习</vt:lpstr>
      <vt:lpstr>postorder 讲解 与 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jjzhang</cp:lastModifiedBy>
  <cp:revision>10</cp:revision>
  <dcterms:created xsi:type="dcterms:W3CDTF">2025-04-15T07:36:56Z</dcterms:created>
  <dcterms:modified xsi:type="dcterms:W3CDTF">2025-04-15T07:36:56Z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2052-7.3.1.8967</vt:lpwstr>
  </property>
  <property fmtid="{D5CDD505-2E9C-101B-9397-08002B2CF9AE}" pid="3" name="ICV">
    <vt:lpwstr>E71EF672250EF67DEE05FE674789CCEF_41</vt:lpwstr>
  </property>
</Properties>
</file>