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55" r:id="rId3"/>
    <p:sldId id="356" r:id="rId4"/>
    <p:sldId id="359" r:id="rId5"/>
    <p:sldId id="361" r:id="rId6"/>
    <p:sldId id="362" r:id="rId7"/>
    <p:sldId id="363" r:id="rId8"/>
    <p:sldId id="371" r:id="rId9"/>
    <p:sldId id="360" r:id="rId10"/>
    <p:sldId id="364" r:id="rId11"/>
    <p:sldId id="365" r:id="rId12"/>
    <p:sldId id="366" r:id="rId13"/>
    <p:sldId id="367" r:id="rId14"/>
    <p:sldId id="370" r:id="rId15"/>
    <p:sldId id="368" r:id="rId16"/>
    <p:sldId id="369" r:id="rId17"/>
    <p:sldId id="372" r:id="rId18"/>
    <p:sldId id="373" r:id="rId19"/>
    <p:sldId id="374" r:id="rId20"/>
    <p:sldId id="375" r:id="rId21"/>
    <p:sldId id="376" r:id="rId22"/>
    <p:sldId id="3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well Jack" initials="OJ" lastIdx="3" clrIdx="0">
    <p:extLst>
      <p:ext uri="{19B8F6BF-5375-455C-9EA6-DF929625EA0E}">
        <p15:presenceInfo xmlns:p15="http://schemas.microsoft.com/office/powerpoint/2012/main" userId="5a1412cf16d04c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1" autoAdjust="0"/>
    <p:restoredTop sz="96370" autoAdjust="0"/>
  </p:normalViewPr>
  <p:slideViewPr>
    <p:cSldViewPr snapToGrid="0">
      <p:cViewPr varScale="1">
        <p:scale>
          <a:sx n="100" d="100"/>
          <a:sy n="100" d="100"/>
        </p:scale>
        <p:origin x="78" y="31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EB46604-AE36-4C00-AEC6-CC341F0209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AD2452-6D5D-43A9-9ED4-A086E65E9B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181E3-7E76-4CD3-B309-144B2849763F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D350BB-DC99-4BA4-A624-42416B5DC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E94E22-FCB2-4801-9F5E-55252DC3B0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2193A-AF8A-4AA1-9332-08084EB16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8408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AF56A3-FF6D-46D8-9921-264FC75D95C0}" type="datetimeFigureOut">
              <a:rPr lang="ko-KR" altLang="en-US" smtClean="0"/>
              <a:t>2020-11-29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6BA732-F4BF-43BE-942E-A1FE0FE1661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5379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3781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0988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403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9347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3938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05ECF0-4525-4CF9-8EFF-AC695E214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9" y="425774"/>
            <a:ext cx="5910943" cy="936495"/>
          </a:xfrm>
        </p:spPr>
        <p:txBody>
          <a:bodyPr anchor="t" anchorCtr="0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431D6F-A0AA-4457-B062-1029450BF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6072" y="5788412"/>
            <a:ext cx="5218923" cy="3651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8FCFA8-8E13-4BDC-9906-0E0ECBEAD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2020-11-29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750946-02AF-4187-AE79-2373A1D71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5D674E-8B53-4BF3-85EF-1FDEEF869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3307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D10FC-B1DE-4B4D-8C04-78006099B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DD6FA9-9238-4955-85C5-F304C2A0F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5F3C8-BF80-443F-975C-88C8DE1B3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2020-11-29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5395C0-B1D2-421E-9885-6E380B046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B0F678-D30A-49A0-ACC1-1663ADEC9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0309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D74890-E187-4E3F-8033-3C5E217BFD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3C874D-6765-417A-BF79-5FF86B65C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0B4528-2344-424A-AA2E-465AD6256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2020-11-29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E2D893-3AC6-4465-A39D-1432507DA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E929CF-85CC-47BF-905F-2CBEAD18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836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blipFill dpi="0" rotWithShape="1">
          <a:blip r:embed="rId2">
            <a:alphaModFix amt="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FF753AD-BBAA-4518-B8A7-39AB588CFF49}"/>
              </a:ext>
            </a:extLst>
          </p:cNvPr>
          <p:cNvSpPr/>
          <p:nvPr userDrawn="1"/>
        </p:nvSpPr>
        <p:spPr>
          <a:xfrm>
            <a:off x="186612" y="1091682"/>
            <a:ext cx="11756572" cy="51691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1CE4AF-1CA9-4C3F-8780-C0F8A7E5E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53331"/>
            <a:ext cx="11252719" cy="4830228"/>
          </a:xfrm>
        </p:spPr>
        <p:txBody>
          <a:bodyPr lIns="28800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06C83E-39D2-4D6D-8A6A-B5A28FF76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2020-11-29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719267-14E3-4A3D-90A1-6C66FE915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1737C6-EC53-4E19-BB39-15CF688A1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A360880A-793F-40E2-B486-B5897C865DF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0"/>
            <a:ext cx="12192000" cy="793102"/>
          </a:xfrm>
          <a:solidFill>
            <a:schemeClr val="tx1"/>
          </a:solidFill>
        </p:spPr>
        <p:txBody>
          <a:bodyPr lIns="288000" anchor="ctr" anchorCtr="0"/>
          <a:lstStyle>
            <a:lvl1pPr marL="0" indent="0">
              <a:buNone/>
              <a:defRPr b="1">
                <a:solidFill>
                  <a:schemeClr val="bg1"/>
                </a:solidFill>
                <a:effectLst/>
              </a:defRPr>
            </a:lvl1pPr>
          </a:lstStyle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3470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D0C5D-4793-48EE-85D8-26FB11A89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7E3639-183F-4BC5-8255-32B1CF798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A3EAD1-B241-4763-8E12-8D72165ED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2020-11-29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CFEB57-1A15-41E4-B6C8-287BC2E13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2F0DAE-9768-48A2-9736-7CC3C546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137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06885-785F-412B-93A8-9A0E6D6E0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4FDDEA-F38D-46F5-AE64-9BF6ABA26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3B4E39-BB2F-4FFC-8AFF-6F193D50C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F43640-7E8E-4FBD-B916-5418DF4F6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2020-11-29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6E3918-F027-48E5-B06D-5AE4B5F21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CA89D7-52B4-41D9-9A47-EE55E9AE6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429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EC322-AECA-4EAE-8AE6-028FE1000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24943B-1D45-40DE-842E-E72622300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1CF8DE-EC1C-4C2A-B88F-2DE44F73E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8BFCF9-2F68-4832-AA10-AF6EC9DBB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BCF2AE-1C4B-4241-9A41-3A92D8F18E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E2CF57-C0B2-4729-B26E-1E9EEB123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2020-11-29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0EC106-536A-4B7A-8332-585D062F5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288770-7446-453E-87A2-CD6E4635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670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5A196-33E2-41EE-B657-0F1BDB0EF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D2C649-58B2-4A9E-876B-3C5BF9910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2020-11-29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CFA1DB-03C1-4C14-B658-9B670AE1F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333DFB-5EAF-4213-88EF-3172505DF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403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9EE695-4EE7-4792-B9AB-BB74ADFF3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2020-11-29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25B637-874E-4F08-B59E-E54BADAEB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C037F8-B8EC-4390-A608-09E565980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8379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6A641-E32F-4733-B4E8-B2AE07FC8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8C62AD-6CF8-40CB-8F28-F8D74C247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E75FD4-089F-47B2-98B2-D74C47070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692760-FC75-4327-A449-FF99C4138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2020-11-29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6B32BB-1F9F-4DEC-9EBE-FDE37C30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EECE35-7371-4871-8B11-33BF500D9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589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FF65A-9477-4FB5-A8B9-DDA32DCEB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644021-BA16-4EEA-BAFA-E77D197A3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A1710B-5233-401B-A27C-0794E400C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5DF6B7-EAEF-4B2A-9D99-0A657F3F2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2020-11-29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9943BE-0ABE-482C-93D9-AABDD4A22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F4D557-114C-48D5-896D-42EF8049A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345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8003C4-C3CD-44A9-B1DE-C2BCB736C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1CD8E1-DA37-4905-8889-1E5A88AEE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634761-8F1F-4D0C-A480-FC2E6A0BEF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477E7-4424-4D7B-8D2E-1CDEEC8E9338}" type="datetimeFigureOut">
              <a:rPr lang="ko-KR" altLang="en-US" smtClean="0"/>
              <a:t>2020-11-29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7AAA72-1CE2-4736-84DE-A3EDBB04D3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1A23CA-78F8-4E9B-BAE1-0D5EDEB52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9746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unity3d.com/Manual/ExecutionOrder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unity3d.com/kr/get-unity/downloa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5D1FB2-D888-483C-A40C-EF06ACB17F4E}"/>
              </a:ext>
            </a:extLst>
          </p:cNvPr>
          <p:cNvSpPr txBox="1"/>
          <p:nvPr/>
        </p:nvSpPr>
        <p:spPr>
          <a:xfrm>
            <a:off x="383243" y="352852"/>
            <a:ext cx="45909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Unity (C#) </a:t>
            </a:r>
            <a:r>
              <a:rPr lang="ko-KR" altLang="en-US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강의 </a:t>
            </a:r>
            <a:r>
              <a:rPr lang="en-US" altLang="ko-KR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3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</a:t>
            </a:r>
            <a:endParaRPr lang="ko-KR" altLang="en-US" sz="3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8696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034F68-99A8-4634-9AA2-FCF1EAE9CC5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sz="2800" b="1" dirty="0"/>
              <a:t>Unity </a:t>
            </a:r>
            <a:r>
              <a:rPr lang="ko-KR" altLang="en-US" sz="2800" b="1" dirty="0"/>
              <a:t>개론</a:t>
            </a:r>
            <a:r>
              <a:rPr lang="en-US" altLang="ko-KR" dirty="0"/>
              <a:t> – </a:t>
            </a:r>
            <a:r>
              <a:rPr lang="ko-KR" altLang="en-US" dirty="0"/>
              <a:t>게임 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255925-9CE7-4096-8223-B93E2E0B8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1271587"/>
            <a:ext cx="859155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993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034F68-99A8-4634-9AA2-FCF1EAE9CC5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sz="2800" b="1" dirty="0"/>
              <a:t>Unity </a:t>
            </a:r>
            <a:r>
              <a:rPr lang="ko-KR" altLang="en-US" sz="2800" b="1" dirty="0"/>
              <a:t>개론</a:t>
            </a:r>
            <a:r>
              <a:rPr lang="en-US" altLang="ko-KR" dirty="0"/>
              <a:t> – </a:t>
            </a:r>
            <a:r>
              <a:rPr lang="ko-KR" altLang="en-US" dirty="0" err="1"/>
              <a:t>하이라키</a:t>
            </a:r>
            <a:r>
              <a:rPr lang="ko-KR" altLang="en-US" dirty="0"/>
              <a:t> 뷰</a:t>
            </a:r>
            <a:r>
              <a:rPr lang="en-US" altLang="ko-KR" dirty="0"/>
              <a:t>(</a:t>
            </a:r>
            <a:r>
              <a:rPr lang="ko-KR" altLang="en-US" dirty="0" err="1"/>
              <a:t>계층뷰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28A9397-5551-49BD-B622-DDFD9FEF7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212" y="1200150"/>
            <a:ext cx="421957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166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034F68-99A8-4634-9AA2-FCF1EAE9CC5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sz="2800" b="1" dirty="0"/>
              <a:t>Unity </a:t>
            </a:r>
            <a:r>
              <a:rPr lang="ko-KR" altLang="en-US" sz="2800" b="1" dirty="0"/>
              <a:t>개론</a:t>
            </a:r>
            <a:r>
              <a:rPr lang="en-US" altLang="ko-KR" dirty="0"/>
              <a:t> – </a:t>
            </a:r>
            <a:r>
              <a:rPr lang="ko-KR" altLang="en-US" dirty="0"/>
              <a:t>프로젝트 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1C17F7-9AD5-4A8A-B67D-F463C62B0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975" y="1233487"/>
            <a:ext cx="42100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578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034F68-99A8-4634-9AA2-FCF1EAE9CC5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sz="2800" b="1" dirty="0"/>
              <a:t>Unity </a:t>
            </a:r>
            <a:r>
              <a:rPr lang="ko-KR" altLang="en-US" sz="2800" b="1" dirty="0"/>
              <a:t>개론</a:t>
            </a:r>
            <a:r>
              <a:rPr lang="en-US" altLang="ko-KR" dirty="0"/>
              <a:t> – </a:t>
            </a:r>
            <a:r>
              <a:rPr lang="ko-KR" altLang="en-US" dirty="0" err="1"/>
              <a:t>인스펙터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944E919-ECCE-473E-9A9A-082597941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594" y="793102"/>
            <a:ext cx="4574574" cy="606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142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6C76A7E-6573-4180-BE13-24A94A435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컴포넌트란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C#</a:t>
            </a:r>
            <a:r>
              <a:rPr lang="ko-KR" altLang="en-US" dirty="0"/>
              <a:t>에서 배운 </a:t>
            </a:r>
            <a:r>
              <a:rPr lang="en-US" altLang="ko-KR" dirty="0"/>
              <a:t>Class</a:t>
            </a:r>
            <a:r>
              <a:rPr lang="ko-KR" altLang="en-US" dirty="0"/>
              <a:t>라고 보면 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유니티에선 </a:t>
            </a:r>
            <a:r>
              <a:rPr lang="en-US" altLang="ko-KR" dirty="0" err="1"/>
              <a:t>GameObject</a:t>
            </a:r>
            <a:r>
              <a:rPr lang="en-US" altLang="ko-KR" dirty="0"/>
              <a:t> </a:t>
            </a:r>
            <a:r>
              <a:rPr lang="ko-KR" altLang="en-US" dirty="0"/>
              <a:t>라는 클래스를 기본 단위로 여긴다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GameObject</a:t>
            </a:r>
            <a:r>
              <a:rPr lang="en-US" altLang="ko-KR" dirty="0"/>
              <a:t> </a:t>
            </a:r>
            <a:r>
              <a:rPr lang="ko-KR" altLang="en-US" dirty="0"/>
              <a:t>클래스는 게임 오브젝트 네임</a:t>
            </a:r>
            <a:r>
              <a:rPr lang="en-US" altLang="ko-KR" dirty="0"/>
              <a:t>, Visible </a:t>
            </a:r>
            <a:r>
              <a:rPr lang="ko-KR" altLang="en-US" dirty="0"/>
              <a:t>셋팅 여부</a:t>
            </a:r>
            <a:r>
              <a:rPr lang="en-US" altLang="ko-KR" dirty="0"/>
              <a:t>, Tag,</a:t>
            </a:r>
            <a:r>
              <a:rPr lang="ko-KR" altLang="en-US" dirty="0"/>
              <a:t> </a:t>
            </a:r>
            <a:r>
              <a:rPr lang="en-US" altLang="ko-KR" dirty="0"/>
              <a:t>Layer</a:t>
            </a:r>
            <a:r>
              <a:rPr lang="ko-KR" altLang="en-US" dirty="0"/>
              <a:t> 등등 오브젝트의 설명을 담당한다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Tag</a:t>
            </a:r>
            <a:r>
              <a:rPr lang="ko-KR" altLang="en-US" dirty="0"/>
              <a:t>는 게임 오브젝트 유형을 나타내고</a:t>
            </a:r>
            <a:r>
              <a:rPr lang="en-US" altLang="ko-KR" dirty="0"/>
              <a:t>, Layer</a:t>
            </a:r>
            <a:r>
              <a:rPr lang="ko-KR" altLang="en-US" dirty="0"/>
              <a:t>는 물리엔진에서 </a:t>
            </a:r>
            <a:r>
              <a:rPr lang="ko-KR" altLang="en-US" dirty="0" err="1"/>
              <a:t>충돌할때</a:t>
            </a:r>
            <a:r>
              <a:rPr lang="ko-KR" altLang="en-US" dirty="0"/>
              <a:t> 사용하는 그룹이다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모든 </a:t>
            </a:r>
            <a:r>
              <a:rPr lang="en-US" altLang="ko-KR" dirty="0" err="1"/>
              <a:t>GameObject</a:t>
            </a:r>
            <a:r>
              <a:rPr lang="ko-KR" altLang="en-US" dirty="0"/>
              <a:t>들은 위치 값</a:t>
            </a:r>
            <a:r>
              <a:rPr lang="en-US" altLang="ko-KR" dirty="0"/>
              <a:t>, </a:t>
            </a:r>
            <a:r>
              <a:rPr lang="ko-KR" altLang="en-US" dirty="0"/>
              <a:t>회전 값</a:t>
            </a:r>
            <a:r>
              <a:rPr lang="en-US" altLang="ko-KR" dirty="0"/>
              <a:t>, </a:t>
            </a:r>
            <a:r>
              <a:rPr lang="ko-KR" altLang="en-US" dirty="0"/>
              <a:t>크기 값을 다루고 있는 </a:t>
            </a:r>
            <a:r>
              <a:rPr lang="en-US" altLang="ko-KR" dirty="0"/>
              <a:t>Transform </a:t>
            </a:r>
            <a:r>
              <a:rPr lang="ko-KR" altLang="en-US" dirty="0"/>
              <a:t>이라는 컴포넌트가 장착되어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2401EE-3305-47FD-9DF3-2BBC763D377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Unity –</a:t>
            </a:r>
            <a:r>
              <a:rPr lang="ko-KR" altLang="en-US" dirty="0"/>
              <a:t> 컴포넌트와 기본 컴포넌트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0A3D7B-58D7-4A1F-A8F0-BBE5EF14C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475" y="2719387"/>
            <a:ext cx="5353050" cy="5810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8666945-8108-4812-B102-4F29E34BA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137" y="3871118"/>
            <a:ext cx="541972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33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0AD277-0CEB-4822-8CDE-9FD7A3B444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Unity </a:t>
            </a:r>
            <a:r>
              <a:rPr lang="ko-KR" altLang="en-US" dirty="0"/>
              <a:t>구성도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2 by 3 </a:t>
            </a:r>
            <a:r>
              <a:rPr lang="ko-KR" altLang="en-US" dirty="0"/>
              <a:t>변형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A2F09B8-CD2A-4227-AF72-7F59DA8B0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93102"/>
            <a:ext cx="12192000" cy="606489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0CC4241-878D-47C6-BAB5-E9FD508721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8965" y="3910421"/>
            <a:ext cx="285750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136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6C76A7E-6573-4180-BE13-24A94A435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씬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 err="1"/>
              <a:t>씬이란</a:t>
            </a:r>
            <a:r>
              <a:rPr lang="ko-KR" altLang="en-US" dirty="0"/>
              <a:t> 유니티 게임을 구성하는 하나의 세계</a:t>
            </a:r>
            <a:r>
              <a:rPr lang="en-US" altLang="ko-KR" dirty="0"/>
              <a:t>,</a:t>
            </a:r>
          </a:p>
          <a:p>
            <a:pPr lvl="1"/>
            <a:r>
              <a:rPr lang="ko-KR" altLang="en-US" dirty="0"/>
              <a:t>여러 </a:t>
            </a:r>
            <a:r>
              <a:rPr lang="ko-KR" altLang="en-US" dirty="0" err="1"/>
              <a:t>씬들을</a:t>
            </a:r>
            <a:r>
              <a:rPr lang="ko-KR" altLang="en-US" dirty="0"/>
              <a:t> 교체 시키면서 작업하거나 </a:t>
            </a:r>
            <a:r>
              <a:rPr lang="ko-KR" altLang="en-US" dirty="0" err="1"/>
              <a:t>씬을</a:t>
            </a:r>
            <a:r>
              <a:rPr lang="ko-KR" altLang="en-US" dirty="0"/>
              <a:t> 여러 개 로딩해서 겹쳐서 구성할 수도 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err="1"/>
              <a:t>e.g</a:t>
            </a:r>
            <a:r>
              <a:rPr lang="en-US" altLang="ko-KR" dirty="0"/>
              <a:t>) </a:t>
            </a:r>
            <a:r>
              <a:rPr lang="ko-KR" altLang="en-US" dirty="0" err="1"/>
              <a:t>로그인씬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캐릭터선택씬 </a:t>
            </a:r>
            <a:r>
              <a:rPr lang="en-US" altLang="ko-KR" dirty="0"/>
              <a:t>-&gt; </a:t>
            </a:r>
            <a:r>
              <a:rPr lang="ko-KR" altLang="en-US" dirty="0" err="1"/>
              <a:t>메인씬</a:t>
            </a:r>
            <a:r>
              <a:rPr lang="en-US" altLang="ko-KR" dirty="0"/>
              <a:t> + UI</a:t>
            </a:r>
            <a:r>
              <a:rPr lang="ko-KR" altLang="en-US" dirty="0"/>
              <a:t>씬</a:t>
            </a:r>
            <a:endParaRPr lang="en-US" altLang="ko-KR" dirty="0"/>
          </a:p>
          <a:p>
            <a:pPr lvl="1"/>
            <a:r>
              <a:rPr lang="ko-KR" altLang="en-US" dirty="0"/>
              <a:t>씬 안에는 여러 </a:t>
            </a:r>
            <a:r>
              <a:rPr lang="ko-KR" altLang="en-US" dirty="0" err="1"/>
              <a:t>게임오브젝트</a:t>
            </a:r>
            <a:r>
              <a:rPr lang="ko-KR" altLang="en-US" dirty="0"/>
              <a:t> 들이 배치되어진다</a:t>
            </a:r>
            <a:r>
              <a:rPr lang="en-US" altLang="ko-KR" dirty="0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2401EE-3305-47FD-9DF3-2BBC763D377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Unity </a:t>
            </a:r>
            <a:r>
              <a:rPr lang="ko-KR" altLang="en-US" dirty="0"/>
              <a:t>구성도 </a:t>
            </a:r>
            <a:r>
              <a:rPr lang="en-US" altLang="ko-KR" dirty="0"/>
              <a:t>-</a:t>
            </a:r>
            <a:r>
              <a:rPr lang="ko-KR" altLang="en-US" dirty="0"/>
              <a:t> 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901AE2-C798-4057-B078-336AC470B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69" y="2752395"/>
            <a:ext cx="3106749" cy="33311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762A48-7871-473E-A833-DC2D2F557404}"/>
              </a:ext>
            </a:extLst>
          </p:cNvPr>
          <p:cNvSpPr txBox="1"/>
          <p:nvPr/>
        </p:nvSpPr>
        <p:spPr>
          <a:xfrm>
            <a:off x="4401287" y="3962070"/>
            <a:ext cx="4366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하이라키뷰는</a:t>
            </a:r>
            <a:r>
              <a:rPr lang="ko-KR" altLang="en-US" sz="1600" dirty="0"/>
              <a:t> 씬 내용을 보여주는 창이다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523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6C76A7E-6573-4180-BE13-24A94A435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카메라란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플레이어에게 보여지는 화면을 촬영하는 컴포넌트</a:t>
            </a:r>
            <a:r>
              <a:rPr lang="en-US" altLang="ko-KR" dirty="0"/>
              <a:t>,</a:t>
            </a:r>
          </a:p>
          <a:p>
            <a:pPr lvl="1"/>
            <a:r>
              <a:rPr lang="ko-KR" altLang="en-US" dirty="0"/>
              <a:t>게임에는 무조건 하나 이상의 카메라가 존재하여야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여러 개를 만들어 놓고 껐다 켰다 하면서 화면 전환을 하는 방법도 있다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2401EE-3305-47FD-9DF3-2BBC763D377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Unity </a:t>
            </a:r>
            <a:r>
              <a:rPr lang="ko-KR" altLang="en-US" dirty="0"/>
              <a:t>구성도 </a:t>
            </a:r>
            <a:r>
              <a:rPr lang="en-US" altLang="ko-KR" dirty="0"/>
              <a:t>–</a:t>
            </a:r>
            <a:r>
              <a:rPr lang="ko-KR" altLang="en-US" dirty="0"/>
              <a:t> 카메라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3921292-93B7-48ED-92A6-5CB1BA331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2424112"/>
            <a:ext cx="673417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651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44BA0AC-94D1-4635-BA2B-BF2AB7EE524A}"/>
              </a:ext>
            </a:extLst>
          </p:cNvPr>
          <p:cNvSpPr txBox="1"/>
          <p:nvPr/>
        </p:nvSpPr>
        <p:spPr>
          <a:xfrm>
            <a:off x="3371850" y="4779408"/>
            <a:ext cx="5448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Unity Scripting</a:t>
            </a:r>
            <a:endParaRPr lang="ko-KR" altLang="en-US" sz="28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2004508" y="5410205"/>
            <a:ext cx="81829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Unity</a:t>
            </a:r>
            <a:r>
              <a:rPr lang="ko-KR" altLang="en-US" b="1" dirty="0"/>
              <a:t>에 </a:t>
            </a:r>
            <a:r>
              <a:rPr lang="en-US" altLang="ko-KR" b="1" dirty="0"/>
              <a:t>C#</a:t>
            </a:r>
            <a:r>
              <a:rPr lang="ko-KR" altLang="en-US" b="1" dirty="0"/>
              <a:t>을 접목시켜보자</a:t>
            </a:r>
            <a:r>
              <a:rPr lang="en-US" altLang="ko-KR" b="1" dirty="0"/>
              <a:t>.</a:t>
            </a:r>
            <a:br>
              <a:rPr lang="en-US" altLang="ko-KR" b="1" dirty="0"/>
            </a:br>
            <a:r>
              <a:rPr lang="en-US" altLang="ko-KR" b="1" dirty="0"/>
              <a:t>Unity</a:t>
            </a:r>
            <a:r>
              <a:rPr lang="ko-KR" altLang="en-US" b="1" dirty="0"/>
              <a:t>에서 </a:t>
            </a:r>
            <a:r>
              <a:rPr lang="en-US" altLang="ko-KR" b="1" dirty="0"/>
              <a:t>CS(</a:t>
            </a:r>
            <a:r>
              <a:rPr lang="ko-KR" altLang="en-US" b="1" dirty="0" err="1"/>
              <a:t>씨샾</a:t>
            </a:r>
            <a:r>
              <a:rPr lang="en-US" altLang="ko-KR" b="1" dirty="0"/>
              <a:t>) </a:t>
            </a:r>
            <a:r>
              <a:rPr lang="ko-KR" altLang="en-US" b="1" dirty="0"/>
              <a:t>스크립트 추가하기</a:t>
            </a:r>
            <a:endParaRPr lang="en-US" altLang="ko-KR" b="1" dirty="0"/>
          </a:p>
        </p:txBody>
      </p:sp>
      <p:pic>
        <p:nvPicPr>
          <p:cNvPr id="1026" name="Picture 2" descr="Guidelines for Using Unity Trademarks - Unity">
            <a:extLst>
              <a:ext uri="{FF2B5EF4-FFF2-40B4-BE49-F238E27FC236}">
                <a16:creationId xmlns:a16="http://schemas.microsoft.com/office/drawing/2014/main" id="{991B3522-914F-4283-8C3D-EEE8BCAFC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987" y="1078463"/>
            <a:ext cx="3122023" cy="312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38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내용 개체 틀 1">
            <a:extLst>
              <a:ext uri="{FF2B5EF4-FFF2-40B4-BE49-F238E27FC236}">
                <a16:creationId xmlns:a16="http://schemas.microsoft.com/office/drawing/2014/main" id="{8081FA3D-4B50-40AD-918B-1DA62CDFB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53331"/>
            <a:ext cx="11252719" cy="4830228"/>
          </a:xfrm>
        </p:spPr>
        <p:txBody>
          <a:bodyPr/>
          <a:lstStyle/>
          <a:p>
            <a:r>
              <a:rPr lang="ko-KR" altLang="en-US" dirty="0"/>
              <a:t>라이프 </a:t>
            </a:r>
            <a:r>
              <a:rPr lang="ko-KR" altLang="en-US" dirty="0" err="1"/>
              <a:t>싸이클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유니티에서 호출해주는 약속된 메소드들이 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그 메소드들이 어떤 순서로 호출되는지 정리된 것이 라이프사이클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주요 라이프 </a:t>
            </a:r>
            <a:r>
              <a:rPr lang="ko-KR" altLang="en-US" dirty="0" err="1"/>
              <a:t>싸이클</a:t>
            </a:r>
            <a:endParaRPr lang="en-US" altLang="ko-KR" dirty="0"/>
          </a:p>
          <a:p>
            <a:pPr lvl="1"/>
            <a:r>
              <a:rPr lang="en-US" altLang="ko-KR" dirty="0"/>
              <a:t>Awake</a:t>
            </a:r>
          </a:p>
          <a:p>
            <a:pPr lvl="1"/>
            <a:r>
              <a:rPr lang="en-US" altLang="ko-KR" dirty="0"/>
              <a:t>Start</a:t>
            </a:r>
          </a:p>
          <a:p>
            <a:pPr lvl="1"/>
            <a:r>
              <a:rPr lang="en-US" altLang="ko-KR" dirty="0"/>
              <a:t>Update</a:t>
            </a:r>
          </a:p>
          <a:p>
            <a:pPr lvl="1"/>
            <a:r>
              <a:rPr lang="en-US" altLang="ko-KR" dirty="0" err="1"/>
              <a:t>OnEnable</a:t>
            </a:r>
            <a:endParaRPr lang="en-US" altLang="ko-KR" dirty="0"/>
          </a:p>
          <a:p>
            <a:pPr lvl="1"/>
            <a:r>
              <a:rPr lang="en-US" altLang="ko-KR" dirty="0" err="1"/>
              <a:t>OnDisable</a:t>
            </a:r>
            <a:endParaRPr lang="en-US" altLang="ko-KR" dirty="0"/>
          </a:p>
          <a:p>
            <a:pPr lvl="1"/>
            <a:r>
              <a:rPr lang="en-US" altLang="ko-KR" dirty="0" err="1"/>
              <a:t>OnDestroy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2401EE-3305-47FD-9DF3-2BBC763D377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Unity Scripting – Life Cycle</a:t>
            </a:r>
          </a:p>
        </p:txBody>
      </p:sp>
      <p:pic>
        <p:nvPicPr>
          <p:cNvPr id="18" name="그래픽 17">
            <a:extLst>
              <a:ext uri="{FF2B5EF4-FFF2-40B4-BE49-F238E27FC236}">
                <a16:creationId xmlns:a16="http://schemas.microsoft.com/office/drawing/2014/main" id="{EDCB2723-55AF-4765-9758-BD46AC239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3742" y="1314061"/>
            <a:ext cx="2091827" cy="435630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97F4EB3-B6B0-4374-A699-97B08AEEB676}"/>
              </a:ext>
            </a:extLst>
          </p:cNvPr>
          <p:cNvSpPr txBox="1"/>
          <p:nvPr/>
        </p:nvSpPr>
        <p:spPr>
          <a:xfrm>
            <a:off x="5781675" y="5670368"/>
            <a:ext cx="58159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hlinkClick r:id="rId4"/>
              </a:rPr>
              <a:t>https://docs.unity3d.com/Manual/ExecutionOrder.html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23514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44BA0AC-94D1-4635-BA2B-BF2AB7EE524A}"/>
              </a:ext>
            </a:extLst>
          </p:cNvPr>
          <p:cNvSpPr txBox="1"/>
          <p:nvPr/>
        </p:nvSpPr>
        <p:spPr>
          <a:xfrm>
            <a:off x="3371850" y="4779408"/>
            <a:ext cx="5448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Unity </a:t>
            </a:r>
            <a:r>
              <a:rPr lang="ko-KR" altLang="en-US" sz="2800" b="1" dirty="0"/>
              <a:t>개론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2004508" y="5410205"/>
            <a:ext cx="81829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Unity </a:t>
            </a:r>
            <a:r>
              <a:rPr lang="ko-KR" altLang="en-US" b="1" dirty="0"/>
              <a:t>설치와 에디터의 구성도를 보고 넘어가자</a:t>
            </a:r>
            <a:r>
              <a:rPr lang="en-US" altLang="ko-KR" b="1" dirty="0"/>
              <a:t>.</a:t>
            </a:r>
          </a:p>
        </p:txBody>
      </p:sp>
      <p:pic>
        <p:nvPicPr>
          <p:cNvPr id="1026" name="Picture 2" descr="Guidelines for Using Unity Trademarks - Unity">
            <a:extLst>
              <a:ext uri="{FF2B5EF4-FFF2-40B4-BE49-F238E27FC236}">
                <a16:creationId xmlns:a16="http://schemas.microsoft.com/office/drawing/2014/main" id="{991B3522-914F-4283-8C3D-EEE8BCAFC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987" y="1078463"/>
            <a:ext cx="3122023" cy="312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50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내용 개체 틀 1">
            <a:extLst>
              <a:ext uri="{FF2B5EF4-FFF2-40B4-BE49-F238E27FC236}">
                <a16:creationId xmlns:a16="http://schemas.microsoft.com/office/drawing/2014/main" id="{8081FA3D-4B50-40AD-918B-1DA62CDFB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53331"/>
            <a:ext cx="11252719" cy="4830228"/>
          </a:xfrm>
        </p:spPr>
        <p:txBody>
          <a:bodyPr/>
          <a:lstStyle/>
          <a:p>
            <a:r>
              <a:rPr lang="en-US" altLang="ko-KR" dirty="0"/>
              <a:t>Coroutine?</a:t>
            </a:r>
          </a:p>
          <a:p>
            <a:pPr lvl="1"/>
            <a:r>
              <a:rPr lang="ko-KR" altLang="en-US" dirty="0"/>
              <a:t>유니티는 기본적으로 싱글 쓰레드만 지원한다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 말은 메소드를 호출할 때 그 메소드를 끝내기전까지 프레임이 갱신 안된다는 말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게임을 만들 때 로직을 돌리면서 변경사항을 그려줘야 될 사항들이 생기게 됨</a:t>
            </a:r>
            <a:r>
              <a:rPr lang="en-US" altLang="ko-KR" dirty="0"/>
              <a:t>.(</a:t>
            </a:r>
            <a:r>
              <a:rPr lang="ko-KR" altLang="en-US" dirty="0"/>
              <a:t>움직임 연출</a:t>
            </a:r>
            <a:r>
              <a:rPr lang="en-US" altLang="ko-KR" dirty="0"/>
              <a:t>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2401EE-3305-47FD-9DF3-2BBC763D377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Unity Scripting – Coroutine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DD2773-EB18-41A0-9574-3045F6769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5" y="2395537"/>
            <a:ext cx="4543425" cy="447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29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2401EE-3305-47FD-9DF3-2BBC763D377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Unity Scripting – Coroutine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747C5B-7999-4B48-A4B6-1F71332E6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350" y="1095374"/>
            <a:ext cx="5005387" cy="520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72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44BA0AC-94D1-4635-BA2B-BF2AB7EE524A}"/>
              </a:ext>
            </a:extLst>
          </p:cNvPr>
          <p:cNvSpPr txBox="1"/>
          <p:nvPr/>
        </p:nvSpPr>
        <p:spPr>
          <a:xfrm>
            <a:off x="3371850" y="4779408"/>
            <a:ext cx="5448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Unity Scripting</a:t>
            </a:r>
            <a:endParaRPr lang="ko-KR" altLang="en-US" sz="28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885826" y="5410205"/>
            <a:ext cx="104203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C#</a:t>
            </a:r>
            <a:r>
              <a:rPr lang="ko-KR" altLang="en-US" b="1" dirty="0"/>
              <a:t>을 열심히 배우셨다면 더 이상 유니티에선 배울 기술이 없다</a:t>
            </a:r>
            <a:r>
              <a:rPr lang="en-US" altLang="ko-KR" b="1" dirty="0"/>
              <a:t>.</a:t>
            </a:r>
          </a:p>
          <a:p>
            <a:pPr algn="ctr"/>
            <a:r>
              <a:rPr lang="ko-KR" altLang="en-US" b="1" dirty="0"/>
              <a:t>이제 어떤 기능들이 만들어져 있는지 여러 유형의 게임을 만들면서 몸에 익혀본다</a:t>
            </a:r>
            <a:r>
              <a:rPr lang="en-US" altLang="ko-KR" b="1" dirty="0"/>
              <a:t>.</a:t>
            </a:r>
          </a:p>
        </p:txBody>
      </p:sp>
      <p:pic>
        <p:nvPicPr>
          <p:cNvPr id="1026" name="Picture 2" descr="Guidelines for Using Unity Trademarks - Unity">
            <a:extLst>
              <a:ext uri="{FF2B5EF4-FFF2-40B4-BE49-F238E27FC236}">
                <a16:creationId xmlns:a16="http://schemas.microsoft.com/office/drawing/2014/main" id="{991B3522-914F-4283-8C3D-EEE8BCAFC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987" y="1078463"/>
            <a:ext cx="3122023" cy="312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215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https://unity3d.com/kr/get-unity/download</a:t>
            </a:r>
            <a:r>
              <a:rPr lang="en-US" altLang="ko-KR" dirty="0"/>
              <a:t> </a:t>
            </a:r>
            <a:r>
              <a:rPr lang="ko-KR" altLang="en-US" dirty="0"/>
              <a:t>주소로 들어가 </a:t>
            </a:r>
            <a:r>
              <a:rPr lang="en-US" altLang="ko-KR" dirty="0"/>
              <a:t>Unity HUB </a:t>
            </a:r>
            <a:r>
              <a:rPr lang="ko-KR" altLang="en-US" dirty="0"/>
              <a:t>다운로드 후 설치</a:t>
            </a:r>
            <a:endParaRPr lang="en-US" altLang="ko-KR" dirty="0"/>
          </a:p>
          <a:p>
            <a:r>
              <a:rPr lang="en-US" altLang="ko-KR" dirty="0" err="1"/>
              <a:t>UnityHub</a:t>
            </a:r>
            <a:r>
              <a:rPr lang="en-US" altLang="ko-KR" dirty="0"/>
              <a:t> </a:t>
            </a:r>
            <a:r>
              <a:rPr lang="ko-KR" altLang="en-US" dirty="0"/>
              <a:t>실행 후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오른쪽 상단 로고 버튼 클릭 후 로그인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라이선스 취득 </a:t>
            </a:r>
            <a:r>
              <a:rPr lang="en-US" altLang="ko-KR" dirty="0"/>
              <a:t>(Personal </a:t>
            </a:r>
            <a:r>
              <a:rPr lang="ko-KR" altLang="en-US" dirty="0"/>
              <a:t>라이선스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오른쪽 상단 톱니바퀴 버튼을 누른 뒤 왼쪽의 라이선스 관리</a:t>
            </a:r>
            <a:r>
              <a:rPr lang="en-US" altLang="ko-KR" dirty="0"/>
              <a:t>-&gt;</a:t>
            </a:r>
            <a:r>
              <a:rPr lang="ko-KR" altLang="en-US" dirty="0"/>
              <a:t>새 라이선스 활성화를 통하여 </a:t>
            </a:r>
            <a:r>
              <a:rPr lang="en-US" altLang="ko-KR" dirty="0"/>
              <a:t>Personal </a:t>
            </a:r>
            <a:r>
              <a:rPr lang="ko-KR" altLang="en-US" dirty="0"/>
              <a:t>라이선스 활성화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왼쪽 위 </a:t>
            </a:r>
            <a:r>
              <a:rPr lang="ko-KR" altLang="en-US" dirty="0" err="1"/>
              <a:t>뒤로가기</a:t>
            </a:r>
            <a:r>
              <a:rPr lang="ko-KR" altLang="en-US" dirty="0"/>
              <a:t> 버튼을 누른 뒤 초기화면으로 이동한 다음 설치 탭</a:t>
            </a:r>
            <a:r>
              <a:rPr lang="en-US" altLang="ko-KR" dirty="0"/>
              <a:t>-&gt;</a:t>
            </a:r>
            <a:r>
              <a:rPr lang="ko-KR" altLang="en-US" dirty="0"/>
              <a:t>추가 버튼을 눌러 원하는 버전 설치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프로젝트 탭으로 이동하여 새로 생성 버튼으로 </a:t>
            </a:r>
            <a:r>
              <a:rPr lang="en-US" altLang="ko-KR" dirty="0"/>
              <a:t>3D </a:t>
            </a:r>
            <a:r>
              <a:rPr lang="ko-KR" altLang="en-US" dirty="0"/>
              <a:t>프로젝트를 생성한다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Unity </a:t>
            </a:r>
            <a:r>
              <a:rPr lang="ko-KR" altLang="en-US" sz="2800" b="1" dirty="0"/>
              <a:t>개론 </a:t>
            </a:r>
            <a:r>
              <a:rPr lang="en-US" altLang="ko-KR" sz="2800" b="1" dirty="0"/>
              <a:t>- </a:t>
            </a:r>
            <a:r>
              <a:rPr lang="en-US" altLang="ko-KR" dirty="0"/>
              <a:t>Unity </a:t>
            </a:r>
            <a:r>
              <a:rPr lang="ko-KR" altLang="en-US" dirty="0"/>
              <a:t>설치하기</a:t>
            </a:r>
          </a:p>
        </p:txBody>
      </p:sp>
    </p:spTree>
    <p:extLst>
      <p:ext uri="{BB962C8B-B14F-4D97-AF65-F5344CB8AC3E}">
        <p14:creationId xmlns:p14="http://schemas.microsoft.com/office/powerpoint/2010/main" val="2123458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034F68-99A8-4634-9AA2-FCF1EAE9CC5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Unity </a:t>
            </a:r>
            <a:r>
              <a:rPr lang="ko-KR" altLang="en-US" dirty="0"/>
              <a:t>구성도 </a:t>
            </a:r>
            <a:r>
              <a:rPr lang="en-US" altLang="ko-KR" dirty="0"/>
              <a:t>– </a:t>
            </a:r>
            <a:r>
              <a:rPr lang="ko-KR" altLang="en-US" dirty="0"/>
              <a:t>기본 레이아웃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643D291-DFE0-4D44-990A-8B5AB994E78D}"/>
              </a:ext>
            </a:extLst>
          </p:cNvPr>
          <p:cNvGrpSpPr/>
          <p:nvPr/>
        </p:nvGrpSpPr>
        <p:grpSpPr>
          <a:xfrm>
            <a:off x="0" y="793102"/>
            <a:ext cx="12192000" cy="6066246"/>
            <a:chOff x="0" y="793102"/>
            <a:chExt cx="12192000" cy="606624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2729FA9-89D5-4BC8-8555-55E3C07AE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793102"/>
              <a:ext cx="12192000" cy="6066246"/>
            </a:xfrm>
            <a:prstGeom prst="rect">
              <a:avLst/>
            </a:prstGeom>
          </p:spPr>
        </p:pic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06859461-2B40-4F42-9B76-5E3EC40FE1B6}"/>
                </a:ext>
              </a:extLst>
            </p:cNvPr>
            <p:cNvSpPr/>
            <p:nvPr/>
          </p:nvSpPr>
          <p:spPr>
            <a:xfrm>
              <a:off x="11626756" y="1038347"/>
              <a:ext cx="565243" cy="180853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C07F11CA-BDDC-4FA4-BD4D-EAE29675B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0299" y="1464445"/>
            <a:ext cx="21717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6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-0.41562 0.29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81" y="1481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0AD277-0CEB-4822-8CDE-9FD7A3B444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Unity </a:t>
            </a:r>
            <a:r>
              <a:rPr lang="ko-KR" altLang="en-US" dirty="0"/>
              <a:t>구성도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2 by 3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F477EF7-C3E2-461D-B8E8-A1BA5A4344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63"/>
          <a:stretch/>
        </p:blipFill>
        <p:spPr>
          <a:xfrm>
            <a:off x="0" y="793102"/>
            <a:ext cx="12192000" cy="628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121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0AD277-0CEB-4822-8CDE-9FD7A3B444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Unity </a:t>
            </a:r>
            <a:r>
              <a:rPr lang="ko-KR" altLang="en-US" dirty="0"/>
              <a:t>구성도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2 by 3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F477EF7-C3E2-461D-B8E8-A1BA5A4344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63"/>
          <a:stretch/>
        </p:blipFill>
        <p:spPr>
          <a:xfrm>
            <a:off x="0" y="793102"/>
            <a:ext cx="12192000" cy="628640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13A5DDB-820F-4141-B092-57295998CC1A}"/>
              </a:ext>
            </a:extLst>
          </p:cNvPr>
          <p:cNvSpPr/>
          <p:nvPr/>
        </p:nvSpPr>
        <p:spPr>
          <a:xfrm>
            <a:off x="5791200" y="1000746"/>
            <a:ext cx="1905000" cy="593345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하이라키뷰</a:t>
            </a:r>
            <a:endParaRPr lang="en-US" altLang="ko-KR" sz="1200" dirty="0"/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 err="1"/>
              <a:t>계층뷰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2BD544F-D1AE-4D26-884D-50E1B147AD0E}"/>
              </a:ext>
            </a:extLst>
          </p:cNvPr>
          <p:cNvSpPr/>
          <p:nvPr/>
        </p:nvSpPr>
        <p:spPr>
          <a:xfrm>
            <a:off x="7696200" y="1000746"/>
            <a:ext cx="1733550" cy="593345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프로젝트 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A420AF0-0F4D-4831-AF89-ABFBD4AEB307}"/>
              </a:ext>
            </a:extLst>
          </p:cNvPr>
          <p:cNvSpPr/>
          <p:nvPr/>
        </p:nvSpPr>
        <p:spPr>
          <a:xfrm>
            <a:off x="9429749" y="1000746"/>
            <a:ext cx="2695575" cy="593345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인스펙터</a:t>
            </a:r>
            <a:r>
              <a:rPr lang="ko-KR" altLang="en-US" sz="1200" dirty="0"/>
              <a:t> 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00C7CCD-8066-4F59-AC50-661C9B425836}"/>
              </a:ext>
            </a:extLst>
          </p:cNvPr>
          <p:cNvSpPr/>
          <p:nvPr/>
        </p:nvSpPr>
        <p:spPr>
          <a:xfrm>
            <a:off x="0" y="1000745"/>
            <a:ext cx="5791199" cy="300927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씬 뷰</a:t>
            </a:r>
            <a:br>
              <a:rPr lang="en-US" altLang="ko-KR" sz="1200" dirty="0"/>
            </a:br>
            <a:r>
              <a:rPr lang="en-US" altLang="ko-KR" sz="1200" dirty="0"/>
              <a:t>(</a:t>
            </a:r>
            <a:r>
              <a:rPr lang="ko-KR" altLang="en-US" sz="1200" dirty="0"/>
              <a:t>제작 씬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C9C4B0E-359A-442C-AF4D-80397A08C0E5}"/>
              </a:ext>
            </a:extLst>
          </p:cNvPr>
          <p:cNvSpPr/>
          <p:nvPr/>
        </p:nvSpPr>
        <p:spPr>
          <a:xfrm>
            <a:off x="0" y="3997577"/>
            <a:ext cx="5791199" cy="293662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게임 뷰</a:t>
            </a:r>
            <a:br>
              <a:rPr lang="en-US" altLang="ko-KR" sz="1200" dirty="0"/>
            </a:br>
            <a:r>
              <a:rPr lang="en-US" altLang="ko-KR" sz="1200" dirty="0"/>
              <a:t>(</a:t>
            </a:r>
            <a:r>
              <a:rPr lang="ko-KR" altLang="en-US" sz="1200" dirty="0"/>
              <a:t>실제 게임 화면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E3CF577-46CF-4DFF-BA43-848BED56DE7E}"/>
              </a:ext>
            </a:extLst>
          </p:cNvPr>
          <p:cNvSpPr/>
          <p:nvPr/>
        </p:nvSpPr>
        <p:spPr>
          <a:xfrm>
            <a:off x="5562601" y="786878"/>
            <a:ext cx="762000" cy="18288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플레이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AA794D-28DC-421D-8D1C-B495DEDF7C80}"/>
              </a:ext>
            </a:extLst>
          </p:cNvPr>
          <p:cNvSpPr/>
          <p:nvPr/>
        </p:nvSpPr>
        <p:spPr>
          <a:xfrm>
            <a:off x="1" y="799326"/>
            <a:ext cx="2609850" cy="201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툴박스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1532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034F68-99A8-4634-9AA2-FCF1EAE9CC5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sz="2800" b="1" dirty="0"/>
              <a:t>Unity </a:t>
            </a:r>
            <a:r>
              <a:rPr lang="ko-KR" altLang="en-US" sz="2800" b="1" dirty="0"/>
              <a:t>개론 </a:t>
            </a:r>
            <a:r>
              <a:rPr lang="en-US" altLang="ko-KR" sz="2800" b="1" dirty="0"/>
              <a:t>- </a:t>
            </a:r>
            <a:r>
              <a:rPr lang="ko-KR" altLang="en-US" dirty="0"/>
              <a:t>툴 박스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1921625-FE93-4745-B4CD-1B7E7B77D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1195388"/>
            <a:ext cx="2258568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966E45-6216-42FC-BFBD-09D7C52F9358}"/>
              </a:ext>
            </a:extLst>
          </p:cNvPr>
          <p:cNvSpPr txBox="1"/>
          <p:nvPr/>
        </p:nvSpPr>
        <p:spPr>
          <a:xfrm>
            <a:off x="361949" y="1626364"/>
            <a:ext cx="1132522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1B2229"/>
                </a:solidFill>
                <a:effectLst/>
                <a:latin typeface="Roboto"/>
              </a:rPr>
              <a:t>- </a:t>
            </a:r>
            <a:r>
              <a:rPr lang="ko-KR" altLang="en-US" b="0" i="0" dirty="0">
                <a:solidFill>
                  <a:srgbClr val="1B2229"/>
                </a:solidFill>
                <a:effectLst/>
                <a:latin typeface="Roboto"/>
              </a:rPr>
              <a:t>첫번째 버튼은 </a:t>
            </a:r>
            <a:r>
              <a:rPr lang="en-US" altLang="ko-KR" b="1" i="0" dirty="0">
                <a:solidFill>
                  <a:srgbClr val="1B2229"/>
                </a:solidFill>
                <a:effectLst/>
                <a:latin typeface="Roboto"/>
              </a:rPr>
              <a:t>Hand Tool(</a:t>
            </a:r>
            <a:r>
              <a:rPr lang="ko-KR" altLang="en-US" b="1" i="0" dirty="0">
                <a:solidFill>
                  <a:srgbClr val="1B2229"/>
                </a:solidFill>
                <a:effectLst/>
                <a:latin typeface="Roboto"/>
              </a:rPr>
              <a:t>손 툴</a:t>
            </a:r>
            <a:r>
              <a:rPr lang="en-US" altLang="ko-KR" b="1" i="0" dirty="0">
                <a:solidFill>
                  <a:srgbClr val="1B2229"/>
                </a:solidFill>
                <a:effectLst/>
                <a:latin typeface="Roboto"/>
              </a:rPr>
              <a:t>)</a:t>
            </a:r>
            <a:r>
              <a:rPr lang="en-US" altLang="ko-KR" b="0" i="0" dirty="0">
                <a:solidFill>
                  <a:srgbClr val="1B2229"/>
                </a:solidFill>
                <a:effectLst/>
                <a:latin typeface="Roboto"/>
              </a:rPr>
              <a:t>, </a:t>
            </a:r>
            <a:r>
              <a:rPr lang="ko-KR" altLang="en-US" b="0" i="0" dirty="0">
                <a:solidFill>
                  <a:srgbClr val="1B2229"/>
                </a:solidFill>
                <a:effectLst/>
                <a:latin typeface="Roboto"/>
              </a:rPr>
              <a:t>씬 내부를 이동할 수 있는 툴입니다</a:t>
            </a:r>
            <a:r>
              <a:rPr lang="en-US" altLang="ko-KR" b="0" i="0" dirty="0">
                <a:solidFill>
                  <a:srgbClr val="1B2229"/>
                </a:solidFill>
                <a:effectLst/>
                <a:latin typeface="Roboto"/>
              </a:rPr>
              <a:t>.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1B2229"/>
                </a:solidFill>
                <a:effectLst/>
                <a:latin typeface="Roboto"/>
              </a:rPr>
              <a:t>- </a:t>
            </a:r>
            <a:r>
              <a:rPr lang="ko-KR" altLang="en-US" b="0" i="0" dirty="0">
                <a:solidFill>
                  <a:srgbClr val="1B2229"/>
                </a:solidFill>
                <a:effectLst/>
                <a:latin typeface="Roboto"/>
              </a:rPr>
              <a:t>그 다음 순서대로 </a:t>
            </a:r>
            <a:br>
              <a:rPr lang="en-US" altLang="ko-KR" b="0" i="0" dirty="0">
                <a:solidFill>
                  <a:srgbClr val="1B2229"/>
                </a:solidFill>
                <a:effectLst/>
                <a:latin typeface="Roboto"/>
              </a:rPr>
            </a:br>
            <a:r>
              <a:rPr lang="en-US" altLang="ko-KR" b="0" i="0" dirty="0">
                <a:solidFill>
                  <a:srgbClr val="1B2229"/>
                </a:solidFill>
                <a:effectLst/>
                <a:latin typeface="Roboto"/>
              </a:rPr>
              <a:t>    </a:t>
            </a:r>
            <a:r>
              <a:rPr lang="en-US" altLang="ko-KR" b="1" i="0" dirty="0">
                <a:solidFill>
                  <a:srgbClr val="1B2229"/>
                </a:solidFill>
                <a:effectLst/>
                <a:latin typeface="Roboto"/>
              </a:rPr>
              <a:t>Move</a:t>
            </a:r>
            <a:r>
              <a:rPr lang="en-US" altLang="ko-KR" b="0" i="0" dirty="0">
                <a:solidFill>
                  <a:srgbClr val="1B2229"/>
                </a:solidFill>
                <a:effectLst/>
                <a:latin typeface="Roboto"/>
              </a:rPr>
              <a:t>, </a:t>
            </a:r>
            <a:r>
              <a:rPr lang="en-US" altLang="ko-KR" b="1" i="0" dirty="0">
                <a:solidFill>
                  <a:srgbClr val="1B2229"/>
                </a:solidFill>
                <a:effectLst/>
                <a:latin typeface="Roboto"/>
              </a:rPr>
              <a:t>Rotate</a:t>
            </a:r>
            <a:r>
              <a:rPr lang="en-US" altLang="ko-KR" b="0" i="0" dirty="0">
                <a:solidFill>
                  <a:srgbClr val="1B2229"/>
                </a:solidFill>
                <a:effectLst/>
                <a:latin typeface="Roboto"/>
              </a:rPr>
              <a:t>, </a:t>
            </a:r>
            <a:r>
              <a:rPr lang="en-US" altLang="ko-KR" b="1" i="0" dirty="0">
                <a:solidFill>
                  <a:srgbClr val="1B2229"/>
                </a:solidFill>
                <a:effectLst/>
                <a:latin typeface="Roboto"/>
              </a:rPr>
              <a:t>Scale</a:t>
            </a:r>
            <a:r>
              <a:rPr lang="en-US" altLang="ko-KR" b="0" i="0" dirty="0">
                <a:solidFill>
                  <a:srgbClr val="1B2229"/>
                </a:solidFill>
                <a:effectLst/>
                <a:latin typeface="Roboto"/>
              </a:rPr>
              <a:t>, </a:t>
            </a:r>
            <a:r>
              <a:rPr lang="en-US" altLang="ko-KR" b="1" i="0" dirty="0" err="1">
                <a:solidFill>
                  <a:srgbClr val="1B2229"/>
                </a:solidFill>
                <a:effectLst/>
                <a:latin typeface="Roboto"/>
              </a:rPr>
              <a:t>Rect</a:t>
            </a:r>
            <a:r>
              <a:rPr lang="en-US" altLang="ko-KR" b="1" i="0" dirty="0">
                <a:solidFill>
                  <a:srgbClr val="1B2229"/>
                </a:solidFill>
                <a:effectLst/>
                <a:latin typeface="Roboto"/>
              </a:rPr>
              <a:t> Transform, Transform</a:t>
            </a:r>
            <a:r>
              <a:rPr lang="en-US" altLang="ko-KR" b="0" i="0" dirty="0">
                <a:solidFill>
                  <a:srgbClr val="1B2229"/>
                </a:solidFill>
                <a:effectLst/>
                <a:latin typeface="Roboto"/>
              </a:rPr>
              <a:t> </a:t>
            </a:r>
            <a:r>
              <a:rPr lang="ko-KR" altLang="en-US" dirty="0">
                <a:solidFill>
                  <a:srgbClr val="1B2229"/>
                </a:solidFill>
                <a:latin typeface="Roboto"/>
              </a:rPr>
              <a:t>툴들은 선택된 </a:t>
            </a:r>
            <a:r>
              <a:rPr lang="ko-KR" altLang="en-US" dirty="0" err="1">
                <a:solidFill>
                  <a:srgbClr val="1B2229"/>
                </a:solidFill>
                <a:latin typeface="Roboto"/>
              </a:rPr>
              <a:t>게임오브젝트</a:t>
            </a:r>
            <a:r>
              <a:rPr lang="ko-KR" altLang="en-US" dirty="0">
                <a:solidFill>
                  <a:srgbClr val="1B2229"/>
                </a:solidFill>
                <a:latin typeface="Roboto"/>
              </a:rPr>
              <a:t> 들을 변형 시킬 때 사용합니다</a:t>
            </a:r>
            <a:r>
              <a:rPr lang="en-US" altLang="ko-KR" b="0" i="0" dirty="0">
                <a:solidFill>
                  <a:srgbClr val="1B2229"/>
                </a:solidFill>
                <a:effectLst/>
                <a:latin typeface="Roboto"/>
              </a:rPr>
              <a:t>.</a:t>
            </a:r>
            <a:br>
              <a:rPr lang="en-US" altLang="ko-KR" b="0" i="0" dirty="0">
                <a:solidFill>
                  <a:srgbClr val="1B2229"/>
                </a:solidFill>
                <a:effectLst/>
                <a:latin typeface="Roboto"/>
              </a:rPr>
            </a:br>
            <a:r>
              <a:rPr lang="en-US" altLang="ko-KR" b="0" i="0" dirty="0">
                <a:solidFill>
                  <a:srgbClr val="1B2229"/>
                </a:solidFill>
                <a:effectLst/>
                <a:latin typeface="Roboto"/>
              </a:rPr>
              <a:t>    </a:t>
            </a:r>
            <a:r>
              <a:rPr lang="ko-KR" altLang="en-US" b="0" i="0" dirty="0">
                <a:solidFill>
                  <a:srgbClr val="1B2229"/>
                </a:solidFill>
                <a:effectLst/>
                <a:latin typeface="Roboto"/>
              </a:rPr>
              <a:t>마지막 버튼은 </a:t>
            </a:r>
            <a:r>
              <a:rPr lang="en-US" altLang="ko-KR" b="0" i="0" dirty="0">
                <a:solidFill>
                  <a:srgbClr val="1B2229"/>
                </a:solidFill>
                <a:effectLst/>
                <a:latin typeface="Roboto"/>
              </a:rPr>
              <a:t>Custom Tools </a:t>
            </a:r>
            <a:r>
              <a:rPr lang="ko-KR" altLang="en-US" b="0" i="0" dirty="0">
                <a:solidFill>
                  <a:srgbClr val="1B2229"/>
                </a:solidFill>
                <a:effectLst/>
                <a:latin typeface="Roboto"/>
              </a:rPr>
              <a:t>로 사용자가 임의로 만든 툴을 선택할 수 있는 버튼입니다</a:t>
            </a:r>
            <a:r>
              <a:rPr lang="en-US" altLang="ko-KR" b="0" i="0" dirty="0">
                <a:solidFill>
                  <a:srgbClr val="1B2229"/>
                </a:solidFill>
                <a:effectLst/>
                <a:latin typeface="Roboto"/>
              </a:rPr>
              <a:t>.</a:t>
            </a:r>
            <a:endParaRPr lang="ko-KR" altLang="en-US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667E7DD7-CC59-497B-BC85-6F2A638F0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3603698"/>
            <a:ext cx="156210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B88BF6-155B-41E4-B1BB-A3430C4534CF}"/>
              </a:ext>
            </a:extLst>
          </p:cNvPr>
          <p:cNvSpPr txBox="1"/>
          <p:nvPr/>
        </p:nvSpPr>
        <p:spPr>
          <a:xfrm>
            <a:off x="361949" y="3936954"/>
            <a:ext cx="1132522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0" i="0" dirty="0">
                <a:solidFill>
                  <a:srgbClr val="1B2229"/>
                </a:solidFill>
                <a:effectLst/>
                <a:latin typeface="Roboto"/>
              </a:rPr>
              <a:t>Pivot / Center </a:t>
            </a:r>
            <a:r>
              <a:rPr lang="ko-KR" altLang="en-US" b="0" i="0" dirty="0">
                <a:solidFill>
                  <a:srgbClr val="1B2229"/>
                </a:solidFill>
                <a:effectLst/>
                <a:latin typeface="Roboto"/>
              </a:rPr>
              <a:t>는 여러 오브젝트를 선택할 경우</a:t>
            </a:r>
            <a:r>
              <a:rPr lang="en-US" altLang="ko-KR" b="0" i="0" dirty="0">
                <a:solidFill>
                  <a:srgbClr val="1B2229"/>
                </a:solidFill>
                <a:effectLst/>
                <a:latin typeface="Roboto"/>
              </a:rPr>
              <a:t>, </a:t>
            </a:r>
            <a:r>
              <a:rPr lang="ko-KR" altLang="en-US" b="0" i="0" dirty="0">
                <a:solidFill>
                  <a:srgbClr val="1B2229"/>
                </a:solidFill>
                <a:effectLst/>
                <a:latin typeface="Roboto"/>
              </a:rPr>
              <a:t>기준점을 어디로 둘 것인지에 대한 설정 값입니다</a:t>
            </a:r>
            <a:br>
              <a:rPr lang="en-US" altLang="ko-KR" dirty="0">
                <a:solidFill>
                  <a:srgbClr val="1B2229"/>
                </a:solidFill>
                <a:latin typeface="Roboto"/>
              </a:rPr>
            </a:br>
            <a:r>
              <a:rPr lang="en-US" altLang="ko-KR" dirty="0">
                <a:solidFill>
                  <a:srgbClr val="1B2229"/>
                </a:solidFill>
                <a:latin typeface="Roboto"/>
              </a:rPr>
              <a:t>   Pivot -&gt; </a:t>
            </a:r>
            <a:r>
              <a:rPr lang="ko-KR" altLang="en-US" dirty="0">
                <a:solidFill>
                  <a:srgbClr val="1B2229"/>
                </a:solidFill>
                <a:latin typeface="Roboto"/>
              </a:rPr>
              <a:t>마지막에 선택된 얘를 기준점으로 설정함</a:t>
            </a:r>
            <a:br>
              <a:rPr lang="en-US" altLang="ko-KR" dirty="0">
                <a:solidFill>
                  <a:srgbClr val="1B2229"/>
                </a:solidFill>
                <a:latin typeface="Roboto"/>
              </a:rPr>
            </a:br>
            <a:r>
              <a:rPr lang="en-US" altLang="ko-KR" dirty="0">
                <a:solidFill>
                  <a:srgbClr val="1B2229"/>
                </a:solidFill>
                <a:latin typeface="Roboto"/>
              </a:rPr>
              <a:t>   Center -&gt; </a:t>
            </a:r>
            <a:r>
              <a:rPr lang="ko-KR" altLang="en-US" dirty="0">
                <a:solidFill>
                  <a:srgbClr val="1B2229"/>
                </a:solidFill>
                <a:latin typeface="Roboto"/>
              </a:rPr>
              <a:t>전체 위치의 중앙을 기준으로 설정함</a:t>
            </a:r>
            <a:endParaRPr lang="en-US" altLang="ko-KR" dirty="0">
              <a:solidFill>
                <a:srgbClr val="1B2229"/>
              </a:solidFill>
              <a:latin typeface="Roboto"/>
            </a:endParaRPr>
          </a:p>
          <a:p>
            <a:pPr marL="285750" indent="-285750">
              <a:buFontTx/>
              <a:buChar char="-"/>
            </a:pPr>
            <a:r>
              <a:rPr lang="en-US" altLang="ko-KR" dirty="0"/>
              <a:t>Global / Local </a:t>
            </a:r>
            <a:r>
              <a:rPr lang="ko-KR" altLang="en-US" dirty="0"/>
              <a:t>은 오브젝트의 회전</a:t>
            </a:r>
            <a:r>
              <a:rPr lang="en-US" altLang="ko-KR" dirty="0"/>
              <a:t>/</a:t>
            </a:r>
            <a:r>
              <a:rPr lang="ko-KR" altLang="en-US" dirty="0"/>
              <a:t>이동의 </a:t>
            </a:r>
            <a:r>
              <a:rPr lang="en-US" altLang="ko-KR" dirty="0"/>
              <a:t>X,Y,Z </a:t>
            </a:r>
            <a:r>
              <a:rPr lang="ko-KR" altLang="en-US" dirty="0"/>
              <a:t>방향을 글로벌</a:t>
            </a:r>
            <a:r>
              <a:rPr lang="en-US" altLang="ko-KR" dirty="0"/>
              <a:t>(</a:t>
            </a:r>
            <a:r>
              <a:rPr lang="ko-KR" altLang="en-US" dirty="0"/>
              <a:t>고정</a:t>
            </a:r>
            <a:r>
              <a:rPr lang="en-US" altLang="ko-KR" dirty="0"/>
              <a:t>)</a:t>
            </a:r>
            <a:r>
              <a:rPr lang="ko-KR" altLang="en-US" dirty="0"/>
              <a:t>로 잡을지 오브젝트의 </a:t>
            </a:r>
            <a:r>
              <a:rPr lang="ko-KR" altLang="en-US" dirty="0" err="1"/>
              <a:t>회전값에</a:t>
            </a:r>
            <a:r>
              <a:rPr lang="ko-KR" altLang="en-US" dirty="0"/>
              <a:t> 의해 다르게 나타낼지</a:t>
            </a:r>
            <a:r>
              <a:rPr lang="en-US" altLang="ko-KR" dirty="0"/>
              <a:t>(</a:t>
            </a:r>
            <a:r>
              <a:rPr lang="ko-KR" altLang="en-US" dirty="0"/>
              <a:t>유동</a:t>
            </a:r>
            <a:r>
              <a:rPr lang="en-US" altLang="ko-KR" dirty="0"/>
              <a:t>) </a:t>
            </a:r>
            <a:r>
              <a:rPr lang="ko-KR" altLang="en-US" dirty="0"/>
              <a:t>설정합니다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4361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034F68-99A8-4634-9AA2-FCF1EAE9CC5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sz="2800" b="1" dirty="0"/>
              <a:t>Unity </a:t>
            </a:r>
            <a:r>
              <a:rPr lang="ko-KR" altLang="en-US" sz="2800" b="1" dirty="0"/>
              <a:t>개론 </a:t>
            </a:r>
            <a:r>
              <a:rPr lang="en-US" altLang="ko-KR" sz="2800" b="1" dirty="0"/>
              <a:t>– </a:t>
            </a:r>
            <a:r>
              <a:rPr lang="ko-KR" altLang="en-US" dirty="0"/>
              <a:t>플레이 버튼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F1F337F-740D-4103-A0FC-BAD599C95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733" y="1603317"/>
            <a:ext cx="2552794" cy="7931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D3F1991-6072-48A0-94DA-52DD7A9678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024"/>
          <a:stretch/>
        </p:blipFill>
        <p:spPr>
          <a:xfrm>
            <a:off x="2728777" y="3038667"/>
            <a:ext cx="362767" cy="3048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6EA4157-EF21-4B54-A380-B4AFE11940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67" r="31957"/>
          <a:stretch/>
        </p:blipFill>
        <p:spPr>
          <a:xfrm>
            <a:off x="2728777" y="3625719"/>
            <a:ext cx="362768" cy="3048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E8C8E3D-EF96-4AEA-94A8-601068041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494" r="1" b="-3571"/>
          <a:stretch/>
        </p:blipFill>
        <p:spPr>
          <a:xfrm>
            <a:off x="2743201" y="4212771"/>
            <a:ext cx="348343" cy="3156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FD77A4-A447-4823-ABE7-8D848F6B0863}"/>
              </a:ext>
            </a:extLst>
          </p:cNvPr>
          <p:cNvSpPr txBox="1"/>
          <p:nvPr/>
        </p:nvSpPr>
        <p:spPr>
          <a:xfrm>
            <a:off x="3278491" y="3006401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에디터를 재생하거나 멈춥니다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D07D87-C1BB-4C4E-BE3E-2C5C9CA36209}"/>
              </a:ext>
            </a:extLst>
          </p:cNvPr>
          <p:cNvSpPr txBox="1"/>
          <p:nvPr/>
        </p:nvSpPr>
        <p:spPr>
          <a:xfrm>
            <a:off x="3278491" y="35813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일시정지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C49465-A2AE-4070-8D9A-5BAD985328CF}"/>
              </a:ext>
            </a:extLst>
          </p:cNvPr>
          <p:cNvSpPr txBox="1"/>
          <p:nvPr/>
        </p:nvSpPr>
        <p:spPr>
          <a:xfrm>
            <a:off x="3278491" y="4185948"/>
            <a:ext cx="6266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일시정지 상태에서 활성화 되며</a:t>
            </a:r>
            <a:r>
              <a:rPr lang="en-US" altLang="ko-KR" dirty="0"/>
              <a:t> </a:t>
            </a:r>
            <a:r>
              <a:rPr lang="ko-KR" altLang="en-US" dirty="0"/>
              <a:t>한 </a:t>
            </a:r>
            <a:r>
              <a:rPr lang="ko-KR" altLang="en-US" dirty="0" err="1"/>
              <a:t>프레임씩</a:t>
            </a:r>
            <a:r>
              <a:rPr lang="ko-KR" altLang="en-US" dirty="0"/>
              <a:t> 재생시킵니다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4826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034F68-99A8-4634-9AA2-FCF1EAE9CC5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sz="2800" b="1" dirty="0"/>
              <a:t>Unity </a:t>
            </a:r>
            <a:r>
              <a:rPr lang="ko-KR" altLang="en-US" sz="2800" b="1" dirty="0"/>
              <a:t>개론</a:t>
            </a:r>
            <a:r>
              <a:rPr lang="en-US" altLang="ko-KR" dirty="0"/>
              <a:t> – </a:t>
            </a:r>
            <a:r>
              <a:rPr lang="ko-KR" altLang="en-US" dirty="0"/>
              <a:t>씬 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26A0454-1C25-4A86-B5FB-D1E44145C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160" y="1262743"/>
            <a:ext cx="8853503" cy="468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938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3212</TotalTime>
  <Words>623</Words>
  <Application>Microsoft Office PowerPoint</Application>
  <PresentationFormat>와이드스크린</PresentationFormat>
  <Paragraphs>83</Paragraphs>
  <Slides>22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Roboto</vt:lpstr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Owell Jack</dc:creator>
  <cp:lastModifiedBy>전 인재</cp:lastModifiedBy>
  <cp:revision>383</cp:revision>
  <dcterms:created xsi:type="dcterms:W3CDTF">2019-11-11T17:35:29Z</dcterms:created>
  <dcterms:modified xsi:type="dcterms:W3CDTF">2020-11-28T19:45:59Z</dcterms:modified>
</cp:coreProperties>
</file>