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55" r:id="rId3"/>
    <p:sldId id="347" r:id="rId4"/>
    <p:sldId id="349" r:id="rId5"/>
    <p:sldId id="350" r:id="rId6"/>
    <p:sldId id="351" r:id="rId7"/>
    <p:sldId id="352" r:id="rId8"/>
    <p:sldId id="354" r:id="rId9"/>
    <p:sldId id="261" r:id="rId10"/>
    <p:sldId id="267" r:id="rId11"/>
    <p:sldId id="263" r:id="rId12"/>
    <p:sldId id="264" r:id="rId13"/>
    <p:sldId id="265" r:id="rId14"/>
    <p:sldId id="356" r:id="rId15"/>
    <p:sldId id="271" r:id="rId16"/>
    <p:sldId id="322" r:id="rId17"/>
    <p:sldId id="275" r:id="rId18"/>
    <p:sldId id="276" r:id="rId19"/>
    <p:sldId id="278" r:id="rId20"/>
    <p:sldId id="326" r:id="rId21"/>
    <p:sldId id="272" r:id="rId22"/>
    <p:sldId id="266" r:id="rId23"/>
    <p:sldId id="324" r:id="rId24"/>
    <p:sldId id="305" r:id="rId25"/>
    <p:sldId id="274" r:id="rId26"/>
    <p:sldId id="328" r:id="rId27"/>
    <p:sldId id="329" r:id="rId28"/>
    <p:sldId id="330" r:id="rId29"/>
    <p:sldId id="331" r:id="rId30"/>
    <p:sldId id="332" r:id="rId31"/>
    <p:sldId id="280" r:id="rId32"/>
    <p:sldId id="273" r:id="rId33"/>
    <p:sldId id="282" r:id="rId34"/>
    <p:sldId id="281" r:id="rId35"/>
    <p:sldId id="333" r:id="rId36"/>
    <p:sldId id="334" r:id="rId37"/>
    <p:sldId id="343" r:id="rId38"/>
    <p:sldId id="335" r:id="rId39"/>
    <p:sldId id="336" r:id="rId40"/>
    <p:sldId id="344" r:id="rId41"/>
    <p:sldId id="337" r:id="rId42"/>
    <p:sldId id="338" r:id="rId43"/>
    <p:sldId id="339" r:id="rId44"/>
    <p:sldId id="340" r:id="rId45"/>
    <p:sldId id="341" r:id="rId46"/>
    <p:sldId id="345" r:id="rId47"/>
    <p:sldId id="342" r:id="rId48"/>
    <p:sldId id="270" r:id="rId49"/>
    <p:sldId id="287" r:id="rId50"/>
    <p:sldId id="288" r:id="rId51"/>
    <p:sldId id="289" r:id="rId52"/>
    <p:sldId id="292" r:id="rId53"/>
    <p:sldId id="291" r:id="rId54"/>
    <p:sldId id="290" r:id="rId55"/>
    <p:sldId id="304" r:id="rId56"/>
    <p:sldId id="302" r:id="rId57"/>
    <p:sldId id="306" r:id="rId58"/>
    <p:sldId id="309" r:id="rId59"/>
    <p:sldId id="310" r:id="rId60"/>
    <p:sldId id="311" r:id="rId61"/>
    <p:sldId id="312" r:id="rId62"/>
    <p:sldId id="313" r:id="rId63"/>
    <p:sldId id="357" r:id="rId64"/>
    <p:sldId id="314" r:id="rId65"/>
    <p:sldId id="315" r:id="rId66"/>
    <p:sldId id="317" r:id="rId67"/>
    <p:sldId id="319" r:id="rId68"/>
    <p:sldId id="316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25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같은 이름의 객체를 사용하고 있으면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컴파일러가 파일의 맨 첫번째 영역에 쓰기로 약속되어 있기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900460" y="2984601"/>
            <a:ext cx="3395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Person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변수들</a:t>
            </a:r>
            <a:r>
              <a:rPr lang="en-US" altLang="ko-KR" sz="2400" dirty="0"/>
              <a:t>(</a:t>
            </a:r>
            <a:r>
              <a:rPr lang="ko-KR" altLang="en-US" sz="2400" dirty="0"/>
              <a:t>멤버변수</a:t>
            </a:r>
            <a:r>
              <a:rPr lang="en-US" altLang="ko-KR" sz="2400" dirty="0"/>
              <a:t>)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메소드들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593792" y="3815599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? =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객체가 가지고 있는 값들</a:t>
            </a:r>
            <a:endParaRPr lang="en-US" altLang="ko-KR" dirty="0"/>
          </a:p>
          <a:p>
            <a:pPr lvl="1"/>
            <a:r>
              <a:rPr lang="ko-KR" altLang="en-US" dirty="0"/>
              <a:t>어떤 값을 다룰지 컴퓨터한테 알려줘야 되기 때문에 변수형을 선언해야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변수형</a:t>
            </a:r>
            <a:r>
              <a:rPr lang="en-US" altLang="ko-KR" dirty="0"/>
              <a:t>(</a:t>
            </a:r>
            <a:r>
              <a:rPr lang="ko-KR" altLang="en-US" dirty="0"/>
              <a:t>데이터형</a:t>
            </a:r>
            <a:r>
              <a:rPr lang="en-US" altLang="ko-KR" dirty="0"/>
              <a:t>)</a:t>
            </a:r>
            <a:r>
              <a:rPr lang="ko-KR" altLang="en-US" dirty="0"/>
              <a:t>을 선언한 뒤 프로그래머가 사용하는 이름을 작성한다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2537551" y="2844225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A148-EB94-4ED9-851A-C1AD63AFE8F4}"/>
              </a:ext>
            </a:extLst>
          </p:cNvPr>
          <p:cNvSpPr txBox="1"/>
          <p:nvPr/>
        </p:nvSpPr>
        <p:spPr>
          <a:xfrm>
            <a:off x="3755257" y="350782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NUMBER = 6;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54C05-DC58-4BCD-A0DD-FE5EF0AA5783}"/>
              </a:ext>
            </a:extLst>
          </p:cNvPr>
          <p:cNvSpPr txBox="1"/>
          <p:nvPr/>
        </p:nvSpPr>
        <p:spPr>
          <a:xfrm>
            <a:off x="3172982" y="4092596"/>
            <a:ext cx="454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float</a:t>
            </a:r>
            <a:r>
              <a:rPr lang="ko-KR" altLang="en-US" sz="3200" dirty="0"/>
              <a:t> </a:t>
            </a:r>
            <a:r>
              <a:rPr lang="en-US" altLang="ko-KR" sz="3200" dirty="0" err="1"/>
              <a:t>fNUMBER</a:t>
            </a:r>
            <a:r>
              <a:rPr lang="en-US" altLang="ko-KR" sz="3200" dirty="0"/>
              <a:t> = 1.11f;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8483-39CC-468B-8CA4-A98413060036}"/>
              </a:ext>
            </a:extLst>
          </p:cNvPr>
          <p:cNvSpPr txBox="1"/>
          <p:nvPr/>
        </p:nvSpPr>
        <p:spPr>
          <a:xfrm>
            <a:off x="2948946" y="4677371"/>
            <a:ext cx="499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string</a:t>
            </a:r>
            <a:r>
              <a:rPr lang="ko-KR" altLang="en-US" sz="3200" dirty="0"/>
              <a:t> </a:t>
            </a:r>
            <a:r>
              <a:rPr lang="en-US" altLang="ko-KR" sz="3200" dirty="0"/>
              <a:t>STRING = “</a:t>
            </a:r>
            <a:r>
              <a:rPr lang="ko-KR" altLang="en-US" sz="3200" dirty="0"/>
              <a:t>문자열</a:t>
            </a:r>
            <a:r>
              <a:rPr lang="en-US" altLang="ko-KR" sz="3200" dirty="0"/>
              <a:t>”;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BECE7-8C15-45CE-9D5E-80166482E57E}"/>
              </a:ext>
            </a:extLst>
          </p:cNvPr>
          <p:cNvSpPr txBox="1"/>
          <p:nvPr/>
        </p:nvSpPr>
        <p:spPr>
          <a:xfrm>
            <a:off x="2491000" y="5245807"/>
            <a:ext cx="5907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char</a:t>
            </a:r>
            <a:r>
              <a:rPr lang="ko-KR" altLang="en-US" sz="3200" dirty="0"/>
              <a:t> </a:t>
            </a:r>
            <a:r>
              <a:rPr lang="en-US" altLang="ko-KR" sz="3200" dirty="0"/>
              <a:t>CHARACTER = ‘a’; </a:t>
            </a:r>
            <a:r>
              <a:rPr lang="en-US" altLang="ko-KR" sz="3200" dirty="0">
                <a:solidFill>
                  <a:schemeClr val="accent6"/>
                </a:solidFill>
              </a:rPr>
              <a:t>// </a:t>
            </a:r>
            <a:r>
              <a:rPr lang="ko-KR" altLang="en-US" sz="3200" dirty="0">
                <a:solidFill>
                  <a:schemeClr val="accent6"/>
                </a:solidFill>
              </a:rPr>
              <a:t>문자</a:t>
            </a:r>
          </a:p>
        </p:txBody>
      </p:sp>
    </p:spTree>
    <p:extLst>
      <p:ext uri="{BB962C8B-B14F-4D97-AF65-F5344CB8AC3E}">
        <p14:creationId xmlns:p14="http://schemas.microsoft.com/office/powerpoint/2010/main" val="35994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pPr lvl="2"/>
            <a:endParaRPr lang="en-US" altLang="ko-KR" sz="2600" dirty="0"/>
          </a:p>
          <a:p>
            <a:pPr lvl="1"/>
            <a:r>
              <a:rPr lang="ko-KR" altLang="en-US" sz="2600" dirty="0"/>
              <a:t>정수</a:t>
            </a:r>
            <a:endParaRPr lang="en-US" altLang="ko-KR" sz="2600" dirty="0"/>
          </a:p>
          <a:p>
            <a:pPr lvl="2"/>
            <a:r>
              <a:rPr lang="en-US" altLang="ko-KR" sz="2400" dirty="0" err="1"/>
              <a:t>sbyte</a:t>
            </a:r>
            <a:r>
              <a:rPr lang="en-US" altLang="ko-KR" sz="24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System.Sbyte</a:t>
            </a:r>
            <a:r>
              <a:rPr lang="en-US" altLang="ko-KR" sz="1600" dirty="0"/>
              <a:t>)</a:t>
            </a:r>
            <a:r>
              <a:rPr lang="en-US" altLang="ko-KR" sz="2400" dirty="0"/>
              <a:t> short</a:t>
            </a:r>
            <a:r>
              <a:rPr lang="en-US" altLang="ko-KR" sz="1600" dirty="0"/>
              <a:t>(System.Int16)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int</a:t>
            </a:r>
            <a:r>
              <a:rPr lang="en-US" altLang="ko-KR" sz="1600" dirty="0"/>
              <a:t>(System.Int32)</a:t>
            </a:r>
            <a:r>
              <a:rPr lang="en-US" altLang="ko-KR" sz="2400" dirty="0"/>
              <a:t> long </a:t>
            </a:r>
            <a:r>
              <a:rPr lang="en-US" altLang="ko-KR" sz="1600" dirty="0"/>
              <a:t>(System.Int64)</a:t>
            </a:r>
            <a:r>
              <a:rPr lang="en-US" altLang="ko-KR" sz="2400" dirty="0"/>
              <a:t> </a:t>
            </a:r>
          </a:p>
          <a:p>
            <a:pPr lvl="2"/>
            <a:r>
              <a:rPr lang="en-US" altLang="ko-KR" sz="2400" dirty="0"/>
              <a:t>byte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System.Byte</a:t>
            </a:r>
            <a:r>
              <a:rPr lang="en-US" altLang="ko-KR" sz="1600" dirty="0"/>
              <a:t>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ushort</a:t>
            </a:r>
            <a:r>
              <a:rPr lang="en-US" altLang="ko-KR" sz="2400" dirty="0"/>
              <a:t> </a:t>
            </a:r>
            <a:r>
              <a:rPr lang="en-US" altLang="ko-KR" sz="1600" dirty="0"/>
              <a:t>(System.UInt16)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uint</a:t>
            </a:r>
            <a:r>
              <a:rPr lang="en-US" altLang="ko-KR" sz="1600" dirty="0"/>
              <a:t>(System.UInt32)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ulong</a:t>
            </a:r>
            <a:r>
              <a:rPr lang="en-US" altLang="ko-KR" sz="1600" dirty="0"/>
              <a:t> (System.UInt64)</a:t>
            </a:r>
            <a:endParaRPr lang="en-US" altLang="ko-KR" sz="2400" dirty="0"/>
          </a:p>
          <a:p>
            <a:pPr lvl="1"/>
            <a:r>
              <a:rPr lang="ko-KR" altLang="en-US" sz="2600" dirty="0"/>
              <a:t>실수</a:t>
            </a:r>
            <a:endParaRPr lang="en-US" altLang="ko-KR" sz="2600" dirty="0"/>
          </a:p>
          <a:p>
            <a:pPr lvl="2"/>
            <a:r>
              <a:rPr lang="en-US" altLang="ko-KR" sz="2400" dirty="0"/>
              <a:t>float(</a:t>
            </a:r>
            <a:r>
              <a:rPr lang="en-US" altLang="ko-KR" sz="2400" dirty="0" err="1"/>
              <a:t>System.Single</a:t>
            </a:r>
            <a:r>
              <a:rPr lang="en-US" altLang="ko-KR" sz="2400" dirty="0"/>
              <a:t>), double(</a:t>
            </a:r>
            <a:r>
              <a:rPr lang="en-US" altLang="ko-KR" sz="2400" dirty="0" err="1"/>
              <a:t>System.Double</a:t>
            </a:r>
            <a:r>
              <a:rPr lang="en-US" altLang="ko-KR" sz="2400" dirty="0"/>
              <a:t>), Decimal</a:t>
            </a:r>
          </a:p>
          <a:p>
            <a:pPr lvl="1"/>
            <a:r>
              <a:rPr lang="en-US" altLang="ko-KR" sz="2800" dirty="0"/>
              <a:t>bool (</a:t>
            </a:r>
            <a:r>
              <a:rPr lang="ko-KR" altLang="en-US" sz="2800" dirty="0"/>
              <a:t>논리형</a:t>
            </a:r>
            <a:r>
              <a:rPr lang="en-US" altLang="ko-KR" sz="2800" dirty="0"/>
              <a:t>) – true/false</a:t>
            </a:r>
          </a:p>
          <a:p>
            <a:pPr lvl="1"/>
            <a:r>
              <a:rPr lang="en-US" altLang="ko-KR" sz="2800" dirty="0"/>
              <a:t>string (</a:t>
            </a:r>
            <a:r>
              <a:rPr lang="ko-KR" altLang="en-US" sz="2800" dirty="0"/>
              <a:t>문자열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/>
              <a:t>class (</a:t>
            </a:r>
            <a:r>
              <a:rPr lang="ko-KR" altLang="en-US" sz="2800" dirty="0"/>
              <a:t>객체</a:t>
            </a:r>
            <a:r>
              <a:rPr lang="en-US" altLang="ko-KR" sz="2800" dirty="0"/>
              <a:t>) </a:t>
            </a:r>
          </a:p>
          <a:p>
            <a:pPr lvl="1"/>
            <a:r>
              <a:rPr lang="en-US" altLang="ko-KR" sz="2800" dirty="0"/>
              <a:t>char (</a:t>
            </a:r>
            <a:r>
              <a:rPr lang="ko-KR" altLang="en-US" sz="2800" dirty="0"/>
              <a:t>문자형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 err="1"/>
              <a:t>enum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열거형</a:t>
            </a:r>
            <a:r>
              <a:rPr lang="en-US" altLang="ko-KR" sz="2800" dirty="0"/>
              <a:t>)</a:t>
            </a:r>
          </a:p>
          <a:p>
            <a:pPr lvl="2"/>
            <a:r>
              <a:rPr lang="en-US" altLang="ko-KR" dirty="0" err="1">
                <a:solidFill>
                  <a:schemeClr val="accent3"/>
                </a:solidFill>
              </a:rPr>
              <a:t>struct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구조체</a:t>
            </a:r>
            <a:r>
              <a:rPr lang="en-US" altLang="ko-KR" dirty="0">
                <a:solidFill>
                  <a:schemeClr val="accent3"/>
                </a:solidFill>
              </a:rPr>
              <a:t>) Array (</a:t>
            </a:r>
            <a:r>
              <a:rPr lang="ko-KR" altLang="en-US" dirty="0">
                <a:solidFill>
                  <a:schemeClr val="accent3"/>
                </a:solidFill>
              </a:rPr>
              <a:t>배열</a:t>
            </a:r>
            <a:r>
              <a:rPr lang="en-US" altLang="ko-KR" dirty="0">
                <a:solidFill>
                  <a:schemeClr val="accent3"/>
                </a:solidFill>
              </a:rPr>
              <a:t>) Interface (</a:t>
            </a:r>
            <a:r>
              <a:rPr lang="ko-KR" altLang="en-US" dirty="0">
                <a:solidFill>
                  <a:schemeClr val="accent3"/>
                </a:solidFill>
              </a:rPr>
              <a:t>인터페이스</a:t>
            </a:r>
            <a:r>
              <a:rPr lang="en-US" altLang="ko-KR" dirty="0">
                <a:solidFill>
                  <a:schemeClr val="accent3"/>
                </a:solidFill>
              </a:rPr>
              <a:t>) Delegate (</a:t>
            </a:r>
            <a:r>
              <a:rPr lang="ko-KR" altLang="en-US" dirty="0" err="1">
                <a:solidFill>
                  <a:schemeClr val="accent3"/>
                </a:solidFill>
              </a:rPr>
              <a:t>델리게이트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= </a:t>
            </a:r>
            <a:r>
              <a:rPr lang="ko-KR" altLang="en-US" dirty="0">
                <a:solidFill>
                  <a:schemeClr val="accent3"/>
                </a:solidFill>
              </a:rPr>
              <a:t>메소드 변수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r>
              <a:rPr lang="en-US" altLang="ko-KR" sz="2800" b="1"/>
              <a:t># </a:t>
            </a:r>
            <a:r>
              <a:rPr lang="ko-KR" altLang="en-US" sz="2800" b="1" dirty="0"/>
              <a:t>이론 들어가기 앞서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Visual Studio</a:t>
            </a:r>
            <a:r>
              <a:rPr lang="ko-KR" altLang="en-US" b="1" dirty="0"/>
              <a:t>와 </a:t>
            </a:r>
            <a:r>
              <a:rPr lang="en-US" altLang="ko-KR" b="1" dirty="0"/>
              <a:t>C#</a:t>
            </a:r>
            <a:r>
              <a:rPr lang="ko-KR" altLang="en-US" b="1" dirty="0"/>
              <a:t>의 구조도를 보며 간략히 이해하고 넘어가자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접근 한정자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,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형태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멤버 변수 </a:t>
            </a:r>
            <a:r>
              <a:rPr lang="en-US" altLang="ko-KR" sz="2400" dirty="0"/>
              <a:t>(class </a:t>
            </a:r>
            <a:r>
              <a:rPr lang="ko-KR" altLang="en-US" sz="2400" dirty="0"/>
              <a:t>구문</a:t>
            </a:r>
            <a:r>
              <a:rPr lang="en-US" altLang="ko-KR" sz="2400" dirty="0"/>
              <a:t>{} </a:t>
            </a:r>
            <a:r>
              <a:rPr lang="ko-KR" altLang="en-US" sz="2400" dirty="0"/>
              <a:t>안에 존재</a:t>
            </a:r>
            <a:r>
              <a:rPr lang="en-US" altLang="ko-KR" sz="2400" dirty="0"/>
              <a:t>, </a:t>
            </a:r>
            <a:r>
              <a:rPr lang="ko-KR" altLang="en-US" sz="2400" dirty="0"/>
              <a:t>클래스 소멸 시 삭제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메소드구문</a:t>
            </a:r>
            <a:r>
              <a:rPr lang="ko-KR" altLang="en-US" sz="2400" dirty="0"/>
              <a:t> </a:t>
            </a:r>
            <a:r>
              <a:rPr lang="en-US" altLang="ko-KR" sz="2400" dirty="0"/>
              <a:t>{}</a:t>
            </a:r>
            <a:r>
              <a:rPr lang="ko-KR" altLang="en-US" sz="2400" dirty="0"/>
              <a:t> 안에 존재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종료 시 삭제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(static, </a:t>
            </a:r>
            <a:r>
              <a:rPr lang="ko-KR" altLang="en-US" sz="2400" dirty="0"/>
              <a:t>메모리에 항시 거주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, 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메모리에 항시</a:t>
            </a:r>
            <a:r>
              <a:rPr lang="en-US" altLang="ko-KR" sz="2400" dirty="0"/>
              <a:t> </a:t>
            </a:r>
            <a:r>
              <a:rPr lang="ko-KR" altLang="en-US" sz="2400" dirty="0"/>
              <a:t>거주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혹은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생성될 때</a:t>
            </a:r>
            <a:r>
              <a:rPr lang="en-US" altLang="ko-KR" sz="2400" dirty="0"/>
              <a:t> </a:t>
            </a:r>
            <a:r>
              <a:rPr lang="ko-KR" altLang="en-US" sz="2400" dirty="0"/>
              <a:t>고정됨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028137" y="2503705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895063" y="39243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191619" y="42936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848850" y="46629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23" y="37058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9CB85-03D7-4ECA-8241-6126ED470FAA}"/>
              </a:ext>
            </a:extLst>
          </p:cNvPr>
          <p:cNvSpPr txBox="1"/>
          <p:nvPr/>
        </p:nvSpPr>
        <p:spPr>
          <a:xfrm>
            <a:off x="7620457" y="3972167"/>
            <a:ext cx="163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22 </a:t>
            </a:r>
            <a:r>
              <a:rPr lang="en-US" altLang="ko-KR" dirty="0"/>
              <a:t>&amp; 19 = 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6466D-2929-4E9C-A78C-A14AF5A9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82" y="4506670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studio.microsoft.com/wp-content/uploads/2...">
            <a:extLst>
              <a:ext uri="{FF2B5EF4-FFF2-40B4-BE49-F238E27FC236}">
                <a16:creationId xmlns:a16="http://schemas.microsoft.com/office/drawing/2014/main" id="{6ECEAB71-C2C2-489F-87D0-1ADCF2DA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403565"/>
            <a:ext cx="2066251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273340" y="1667636"/>
            <a:ext cx="395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Visual Studio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273340" y="2853974"/>
            <a:ext cx="8396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빌드를 해주는 </a:t>
            </a:r>
            <a:r>
              <a:rPr lang="en-US" altLang="ko-KR" sz="2800" dirty="0"/>
              <a:t>Compiler + Linker</a:t>
            </a:r>
            <a:r>
              <a:rPr lang="ko-KR" altLang="en-US" sz="2800" dirty="0"/>
              <a:t>를 가지고 있으며 우리가 작성한 코드에 대한 편의 기능을 제공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MS</a:t>
            </a:r>
            <a:r>
              <a:rPr lang="ko-KR" altLang="en-US" sz="2800" dirty="0"/>
              <a:t>의 모든 언어</a:t>
            </a:r>
            <a:r>
              <a:rPr lang="en-US" altLang="ko-KR" sz="2800" dirty="0"/>
              <a:t>(C/C++/C#...)</a:t>
            </a:r>
            <a:r>
              <a:rPr lang="ko-KR" altLang="en-US" sz="2800" dirty="0"/>
              <a:t>를 지원하며 추가적인 플러그인 설치 시 어떠한 언어도 대응할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56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5943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92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타입의 크기를 </a:t>
            </a:r>
            <a:r>
              <a:rPr lang="en-US" altLang="ko-KR" dirty="0"/>
              <a:t>byte</a:t>
            </a:r>
            <a:r>
              <a:rPr lang="ko-KR" altLang="en-US" dirty="0"/>
              <a:t>단위로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548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9F1B8B-7FD8-4E4B-A91C-39113D88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54"/>
          <a:stretch/>
        </p:blipFill>
        <p:spPr>
          <a:xfrm>
            <a:off x="4633786" y="1449999"/>
            <a:ext cx="7072439" cy="21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21EC1E-5976-49C5-A1F0-28BF3C9970BA}"/>
              </a:ext>
            </a:extLst>
          </p:cNvPr>
          <p:cNvSpPr/>
          <p:nvPr/>
        </p:nvSpPr>
        <p:spPr>
          <a:xfrm>
            <a:off x="199481" y="1132114"/>
            <a:ext cx="11754393" cy="5120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솔루션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1E26B4-3BD8-4151-8552-24AFFD1A8C98}"/>
              </a:ext>
            </a:extLst>
          </p:cNvPr>
          <p:cNvSpPr/>
          <p:nvPr/>
        </p:nvSpPr>
        <p:spPr>
          <a:xfrm>
            <a:off x="563334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C83616-6721-4852-9135-4F363DA1512F}"/>
              </a:ext>
            </a:extLst>
          </p:cNvPr>
          <p:cNvSpPr/>
          <p:nvPr/>
        </p:nvSpPr>
        <p:spPr>
          <a:xfrm>
            <a:off x="969405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14AAFF-92CF-4AC0-89A3-7CA295C0101B}"/>
              </a:ext>
            </a:extLst>
          </p:cNvPr>
          <p:cNvSpPr/>
          <p:nvPr/>
        </p:nvSpPr>
        <p:spPr>
          <a:xfrm>
            <a:off x="969405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D23001F-AD35-4DD7-B91C-46DF8BEE4F76}"/>
              </a:ext>
            </a:extLst>
          </p:cNvPr>
          <p:cNvSpPr/>
          <p:nvPr/>
        </p:nvSpPr>
        <p:spPr>
          <a:xfrm>
            <a:off x="969405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A3C8AB-0752-451C-9215-B87E3B32719F}"/>
              </a:ext>
            </a:extLst>
          </p:cNvPr>
          <p:cNvSpPr/>
          <p:nvPr/>
        </p:nvSpPr>
        <p:spPr>
          <a:xfrm>
            <a:off x="969405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22D05C6-763E-4E50-832F-A2172105784C}"/>
              </a:ext>
            </a:extLst>
          </p:cNvPr>
          <p:cNvSpPr/>
          <p:nvPr/>
        </p:nvSpPr>
        <p:spPr>
          <a:xfrm>
            <a:off x="3452948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F8E5474-27D6-4C1A-94E0-E0DEE4E1F1D7}"/>
              </a:ext>
            </a:extLst>
          </p:cNvPr>
          <p:cNvSpPr/>
          <p:nvPr/>
        </p:nvSpPr>
        <p:spPr>
          <a:xfrm>
            <a:off x="3859019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7BB48D-64FD-4815-8F0C-BBA7E1372B65}"/>
              </a:ext>
            </a:extLst>
          </p:cNvPr>
          <p:cNvSpPr/>
          <p:nvPr/>
        </p:nvSpPr>
        <p:spPr>
          <a:xfrm>
            <a:off x="3859019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FF3921-AF1A-400B-AF6B-FA6B34522BDF}"/>
              </a:ext>
            </a:extLst>
          </p:cNvPr>
          <p:cNvSpPr/>
          <p:nvPr/>
        </p:nvSpPr>
        <p:spPr>
          <a:xfrm>
            <a:off x="3859019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46BD782-DDB5-4317-BAB6-D50C25BF39EF}"/>
              </a:ext>
            </a:extLst>
          </p:cNvPr>
          <p:cNvSpPr/>
          <p:nvPr/>
        </p:nvSpPr>
        <p:spPr>
          <a:xfrm>
            <a:off x="3859019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EBCEB1-9387-4D1E-B36E-5B52D0CFF565}"/>
              </a:ext>
            </a:extLst>
          </p:cNvPr>
          <p:cNvSpPr/>
          <p:nvPr/>
        </p:nvSpPr>
        <p:spPr>
          <a:xfrm>
            <a:off x="6374673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B6F5FB1-7866-465B-B721-5E94FF6A40F2}"/>
              </a:ext>
            </a:extLst>
          </p:cNvPr>
          <p:cNvSpPr/>
          <p:nvPr/>
        </p:nvSpPr>
        <p:spPr>
          <a:xfrm>
            <a:off x="6780744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614B66D-F523-4FB4-8288-5194C52012A6}"/>
              </a:ext>
            </a:extLst>
          </p:cNvPr>
          <p:cNvSpPr/>
          <p:nvPr/>
        </p:nvSpPr>
        <p:spPr>
          <a:xfrm>
            <a:off x="6780744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B6F3200-65F2-4127-AA07-06BA45D0D60F}"/>
              </a:ext>
            </a:extLst>
          </p:cNvPr>
          <p:cNvSpPr/>
          <p:nvPr/>
        </p:nvSpPr>
        <p:spPr>
          <a:xfrm>
            <a:off x="6780744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E1CD46-1D50-4FFE-95BD-24120B03EEDB}"/>
              </a:ext>
            </a:extLst>
          </p:cNvPr>
          <p:cNvSpPr/>
          <p:nvPr/>
        </p:nvSpPr>
        <p:spPr>
          <a:xfrm>
            <a:off x="6780744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FBD670-679E-4760-8265-EB04E8317CB8}"/>
              </a:ext>
            </a:extLst>
          </p:cNvPr>
          <p:cNvSpPr/>
          <p:nvPr/>
        </p:nvSpPr>
        <p:spPr>
          <a:xfrm>
            <a:off x="9157062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2600DE9-2649-42FA-8A41-B7EC95D6A752}"/>
              </a:ext>
            </a:extLst>
          </p:cNvPr>
          <p:cNvSpPr/>
          <p:nvPr/>
        </p:nvSpPr>
        <p:spPr>
          <a:xfrm>
            <a:off x="9563133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FC9793F-902D-45DF-AA76-B04A2A85AA7F}"/>
              </a:ext>
            </a:extLst>
          </p:cNvPr>
          <p:cNvSpPr/>
          <p:nvPr/>
        </p:nvSpPr>
        <p:spPr>
          <a:xfrm>
            <a:off x="9563133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66BFB6-3B07-4000-9838-295245BFACFE}"/>
              </a:ext>
            </a:extLst>
          </p:cNvPr>
          <p:cNvSpPr/>
          <p:nvPr/>
        </p:nvSpPr>
        <p:spPr>
          <a:xfrm>
            <a:off x="9563133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EB3743-1F7B-4AF1-8454-85C78B08ACAA}"/>
              </a:ext>
            </a:extLst>
          </p:cNvPr>
          <p:cNvSpPr/>
          <p:nvPr/>
        </p:nvSpPr>
        <p:spPr>
          <a:xfrm>
            <a:off x="9563133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1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배열을 배운 뒤에 학습한다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323C7-7069-4437-92E3-D50F0A25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6"/>
          <a:stretch/>
        </p:blipFill>
        <p:spPr>
          <a:xfrm>
            <a:off x="3474897" y="1076325"/>
            <a:ext cx="5242205" cy="5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8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부모의 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90750"/>
            <a:ext cx="11252719" cy="3863934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길이가 자유자재로 늘어나는 배열이라고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인덱스접근자로 값을 넣어 줄 경우 중복 시 기존 값을 덮어 씌운다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019426" y="1697729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C#</a:t>
            </a:r>
            <a:r>
              <a:rPr lang="ko-KR" altLang="en-US" sz="4000" dirty="0"/>
              <a:t>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019426" y="2594065"/>
            <a:ext cx="866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MS</a:t>
            </a:r>
            <a:r>
              <a:rPr lang="ko-KR" altLang="en-US" sz="2400" dirty="0"/>
              <a:t>가 </a:t>
            </a:r>
            <a:r>
              <a:rPr lang="en-US" altLang="ko-KR" sz="2400" dirty="0"/>
              <a:t>JAVA</a:t>
            </a:r>
            <a:r>
              <a:rPr lang="ko-KR" altLang="en-US" sz="2400" dirty="0"/>
              <a:t>를 보고 만든 </a:t>
            </a:r>
            <a:br>
              <a:rPr lang="en-US" altLang="ko-KR" sz="2400" dirty="0"/>
            </a:br>
            <a:r>
              <a:rPr lang="ko-KR" altLang="en-US" sz="2400" dirty="0"/>
              <a:t>멀티플랫폼 객체지향형 프로그래밍 언어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은 </a:t>
            </a:r>
            <a:r>
              <a:rPr lang="en-US" altLang="ko-KR" sz="2400" dirty="0"/>
              <a:t>JAVA</a:t>
            </a:r>
            <a:r>
              <a:rPr lang="ko-KR" altLang="en-US" sz="2400" dirty="0"/>
              <a:t>와 같이 사용자와 플랫폼</a:t>
            </a:r>
            <a:r>
              <a:rPr lang="en-US" altLang="ko-KR" sz="2400" dirty="0"/>
              <a:t>(</a:t>
            </a:r>
            <a:r>
              <a:rPr lang="ko-KR" altLang="en-US" sz="2400" dirty="0"/>
              <a:t>컴퓨터</a:t>
            </a:r>
            <a:r>
              <a:rPr lang="en-US" altLang="ko-KR" sz="2400" dirty="0"/>
              <a:t>,PS4,AOS,IOS…)</a:t>
            </a:r>
            <a:r>
              <a:rPr lang="ko-KR" altLang="en-US" sz="2400" dirty="0"/>
              <a:t> 사이에 가상머신을 두고 작동하여 어떠한 플랫폼이든 하나의 코드로 대응 할 수 있는 언어</a:t>
            </a:r>
            <a:endParaRPr lang="en-US" altLang="ko-KR" sz="2400" dirty="0"/>
          </a:p>
          <a:p>
            <a:r>
              <a:rPr lang="en-US" altLang="ko-KR" sz="2400" dirty="0"/>
              <a:t>(C/C++</a:t>
            </a:r>
            <a:r>
              <a:rPr lang="ko-KR" altLang="en-US" sz="2400" dirty="0"/>
              <a:t>과의 차이점</a:t>
            </a:r>
            <a:r>
              <a:rPr lang="en-US" altLang="ko-KR" sz="2400" dirty="0"/>
              <a:t>)</a:t>
            </a:r>
          </a:p>
        </p:txBody>
      </p:sp>
      <p:pic>
        <p:nvPicPr>
          <p:cNvPr id="2050" name="Picture 2" descr="C 샤프 - 위키백과, 우리 모두의 백과사전">
            <a:extLst>
              <a:ext uri="{FF2B5EF4-FFF2-40B4-BE49-F238E27FC236}">
                <a16:creationId xmlns:a16="http://schemas.microsoft.com/office/drawing/2014/main" id="{4AD0D58E-CC24-4EDF-8950-0839D466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1672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34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개체를 가져오고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1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도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method – </a:t>
            </a:r>
            <a:r>
              <a:rPr lang="ko-KR" altLang="en-US" dirty="0"/>
              <a:t>위에 기술한 </a:t>
            </a:r>
            <a:r>
              <a:rPr lang="en-US" altLang="ko-KR" dirty="0"/>
              <a:t>abstract class</a:t>
            </a:r>
            <a:r>
              <a:rPr lang="ko-KR" altLang="en-US" dirty="0"/>
              <a:t>에서 만들 수 있는 메소드로 자식 객체가 무조건 정의를 내리게 만들 때 사용한다</a:t>
            </a:r>
            <a:r>
              <a:rPr lang="en-US" altLang="ko-KR" dirty="0"/>
              <a:t>. </a:t>
            </a:r>
            <a:r>
              <a:rPr lang="ko-KR" altLang="en-US" dirty="0"/>
              <a:t>그렇기 때문에 기존 코드에는 행동의 내용이 적혀져 있지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virtual method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위에 있는 </a:t>
            </a:r>
            <a:r>
              <a:rPr lang="en-US" altLang="ko-KR" dirty="0"/>
              <a:t>abstract method</a:t>
            </a:r>
            <a:r>
              <a:rPr lang="ko-KR" altLang="en-US" dirty="0"/>
              <a:t>와 비슷하지만</a:t>
            </a:r>
            <a:r>
              <a:rPr lang="en-US" altLang="ko-KR" dirty="0"/>
              <a:t>. virtual method</a:t>
            </a:r>
            <a:r>
              <a:rPr lang="ko-KR" altLang="en-US" dirty="0"/>
              <a:t>는 메소드 내용이 있으며 자식객체들이 해당 내용을 그대로 쓰거나 다시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 method – generic class</a:t>
            </a:r>
            <a:r>
              <a:rPr lang="ko-KR" altLang="en-US" dirty="0"/>
              <a:t>와 비슷하게 어떠한 타입이든 대응 할 수 있는 메소드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chemeClr val="accent6"/>
                </a:solidFill>
              </a:rPr>
              <a:t>    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공통행위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401215" y="2819400"/>
            <a:ext cx="4821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Character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_something;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void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something)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3A6542-AA26-46AE-A5AB-20B46C040BEC}"/>
              </a:ext>
            </a:extLst>
          </p:cNvPr>
          <p:cNvSpPr/>
          <p:nvPr/>
        </p:nvSpPr>
        <p:spPr>
          <a:xfrm>
            <a:off x="200025" y="1123950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A09865-C3D7-42AD-B067-D33B3CA8EB36}"/>
              </a:ext>
            </a:extLst>
          </p:cNvPr>
          <p:cNvSpPr/>
          <p:nvPr/>
        </p:nvSpPr>
        <p:spPr>
          <a:xfrm>
            <a:off x="638175" y="1917052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315171-5150-4767-A4BD-3902D6FC4EBF}"/>
              </a:ext>
            </a:extLst>
          </p:cNvPr>
          <p:cNvSpPr/>
          <p:nvPr/>
        </p:nvSpPr>
        <p:spPr>
          <a:xfrm>
            <a:off x="1081087" y="2447925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54476-EA05-4140-9A55-0838FA19E676}"/>
              </a:ext>
            </a:extLst>
          </p:cNvPr>
          <p:cNvSpPr/>
          <p:nvPr/>
        </p:nvSpPr>
        <p:spPr>
          <a:xfrm>
            <a:off x="1081087" y="2975299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84600B-6310-455E-93DA-B472B071ED09}"/>
              </a:ext>
            </a:extLst>
          </p:cNvPr>
          <p:cNvSpPr/>
          <p:nvPr/>
        </p:nvSpPr>
        <p:spPr>
          <a:xfrm>
            <a:off x="638175" y="3651574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9F240D-4C8E-43F6-85A6-A09B06FC5717}"/>
              </a:ext>
            </a:extLst>
          </p:cNvPr>
          <p:cNvSpPr/>
          <p:nvPr/>
        </p:nvSpPr>
        <p:spPr>
          <a:xfrm>
            <a:off x="1081087" y="4182447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58090C-D98E-47D4-A88F-A9B4591A3041}"/>
              </a:ext>
            </a:extLst>
          </p:cNvPr>
          <p:cNvSpPr/>
          <p:nvPr/>
        </p:nvSpPr>
        <p:spPr>
          <a:xfrm>
            <a:off x="1081087" y="4709821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A93E1-2B19-4CD5-8B9D-290A7B7268FD}"/>
              </a:ext>
            </a:extLst>
          </p:cNvPr>
          <p:cNvSpPr txBox="1"/>
          <p:nvPr/>
        </p:nvSpPr>
        <p:spPr>
          <a:xfrm>
            <a:off x="2308622" y="5490589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220DFF-8383-439D-B5DF-28CA58D7E1E2}"/>
              </a:ext>
            </a:extLst>
          </p:cNvPr>
          <p:cNvSpPr/>
          <p:nvPr/>
        </p:nvSpPr>
        <p:spPr>
          <a:xfrm>
            <a:off x="4933950" y="1089349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654D01-63B2-4D70-89F7-9FB19B00A05B}"/>
              </a:ext>
            </a:extLst>
          </p:cNvPr>
          <p:cNvSpPr/>
          <p:nvPr/>
        </p:nvSpPr>
        <p:spPr>
          <a:xfrm>
            <a:off x="5372100" y="1882451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AFBA44-3503-43FD-9845-365177090794}"/>
              </a:ext>
            </a:extLst>
          </p:cNvPr>
          <p:cNvSpPr/>
          <p:nvPr/>
        </p:nvSpPr>
        <p:spPr>
          <a:xfrm>
            <a:off x="5815012" y="2413324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310F60-2EA5-44C4-ABC4-2199453216ED}"/>
              </a:ext>
            </a:extLst>
          </p:cNvPr>
          <p:cNvSpPr/>
          <p:nvPr/>
        </p:nvSpPr>
        <p:spPr>
          <a:xfrm>
            <a:off x="5815012" y="2940698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ACA8B2-E697-4655-9BA0-AF3ACEB18D64}"/>
              </a:ext>
            </a:extLst>
          </p:cNvPr>
          <p:cNvSpPr/>
          <p:nvPr/>
        </p:nvSpPr>
        <p:spPr>
          <a:xfrm>
            <a:off x="5372100" y="3616973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12F7CE5-40BC-4CAE-B129-52A19F86009A}"/>
              </a:ext>
            </a:extLst>
          </p:cNvPr>
          <p:cNvSpPr/>
          <p:nvPr/>
        </p:nvSpPr>
        <p:spPr>
          <a:xfrm>
            <a:off x="5815012" y="4147846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AB69FF-B7B3-4AB6-9FFA-C7BFA9F5D4A5}"/>
              </a:ext>
            </a:extLst>
          </p:cNvPr>
          <p:cNvSpPr/>
          <p:nvPr/>
        </p:nvSpPr>
        <p:spPr>
          <a:xfrm>
            <a:off x="5815012" y="4675220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246A3-56C9-4E60-8B81-BE77EFD400E6}"/>
              </a:ext>
            </a:extLst>
          </p:cNvPr>
          <p:cNvSpPr txBox="1"/>
          <p:nvPr/>
        </p:nvSpPr>
        <p:spPr>
          <a:xfrm>
            <a:off x="7042547" y="5455988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3A63-0DCB-45D7-94CA-6B3CE703A8F8}"/>
              </a:ext>
            </a:extLst>
          </p:cNvPr>
          <p:cNvSpPr txBox="1"/>
          <p:nvPr/>
        </p:nvSpPr>
        <p:spPr>
          <a:xfrm>
            <a:off x="10306291" y="3489649"/>
            <a:ext cx="45076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0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64276-4A64-47CB-9BF8-3A3C4D1BD4F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76C93-0BD6-446F-BD6F-FD820845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101209"/>
            <a:ext cx="11068051" cy="5662724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B3C52F96-5D07-436C-81E5-31443F032185}"/>
              </a:ext>
            </a:extLst>
          </p:cNvPr>
          <p:cNvSpPr/>
          <p:nvPr/>
        </p:nvSpPr>
        <p:spPr>
          <a:xfrm>
            <a:off x="6200774" y="790575"/>
            <a:ext cx="5305425" cy="19405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윈도우 </a:t>
            </a:r>
            <a:r>
              <a:rPr lang="en-US" altLang="ko-KR" dirty="0" err="1"/>
              <a:t>cmd</a:t>
            </a:r>
            <a:r>
              <a:rPr lang="ko-KR" altLang="en-US" dirty="0"/>
              <a:t>파일을 이용한 프로젝트로 코드를 간단히 작성하고 볼 수 있어서 배울 때 많이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0AC8E610-A057-4E1F-B589-B20FBDFEB7DE}"/>
              </a:ext>
            </a:extLst>
          </p:cNvPr>
          <p:cNvSpPr/>
          <p:nvPr/>
        </p:nvSpPr>
        <p:spPr>
          <a:xfrm>
            <a:off x="1343024" y="4126852"/>
            <a:ext cx="5305425" cy="1940573"/>
          </a:xfrm>
          <a:prstGeom prst="wedgeEllipseCallout">
            <a:avLst>
              <a:gd name="adj1" fmla="val -25860"/>
              <a:gd name="adj2" fmla="val -88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프로그램 실행 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</a:t>
            </a:r>
            <a:r>
              <a:rPr lang="ko-KR" altLang="en-US" dirty="0"/>
              <a:t>메소드를 실행하게 약속되어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59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3169</Words>
  <Application>Microsoft Office PowerPoint</Application>
  <PresentationFormat>와이드스크린</PresentationFormat>
  <Paragraphs>511</Paragraphs>
  <Slides>68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342</cp:revision>
  <dcterms:created xsi:type="dcterms:W3CDTF">2019-11-11T17:35:29Z</dcterms:created>
  <dcterms:modified xsi:type="dcterms:W3CDTF">2020-11-14T18:55:29Z</dcterms:modified>
</cp:coreProperties>
</file>