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56" r:id="rId2"/>
    <p:sldId id="261" r:id="rId3"/>
    <p:sldId id="267" r:id="rId4"/>
    <p:sldId id="263" r:id="rId5"/>
    <p:sldId id="264" r:id="rId6"/>
    <p:sldId id="265" r:id="rId7"/>
    <p:sldId id="271" r:id="rId8"/>
    <p:sldId id="322" r:id="rId9"/>
    <p:sldId id="275" r:id="rId10"/>
    <p:sldId id="276" r:id="rId11"/>
    <p:sldId id="278" r:id="rId12"/>
    <p:sldId id="326" r:id="rId13"/>
    <p:sldId id="272" r:id="rId14"/>
    <p:sldId id="266" r:id="rId15"/>
    <p:sldId id="324" r:id="rId16"/>
    <p:sldId id="305" r:id="rId17"/>
    <p:sldId id="274" r:id="rId18"/>
    <p:sldId id="328" r:id="rId19"/>
    <p:sldId id="329" r:id="rId20"/>
    <p:sldId id="330" r:id="rId21"/>
    <p:sldId id="331" r:id="rId22"/>
    <p:sldId id="332" r:id="rId23"/>
    <p:sldId id="280" r:id="rId24"/>
    <p:sldId id="273" r:id="rId25"/>
    <p:sldId id="282" r:id="rId26"/>
    <p:sldId id="281" r:id="rId27"/>
    <p:sldId id="333" r:id="rId28"/>
    <p:sldId id="334" r:id="rId29"/>
    <p:sldId id="343" r:id="rId30"/>
    <p:sldId id="335" r:id="rId31"/>
    <p:sldId id="336" r:id="rId32"/>
    <p:sldId id="344" r:id="rId33"/>
    <p:sldId id="337" r:id="rId34"/>
    <p:sldId id="338" r:id="rId35"/>
    <p:sldId id="339" r:id="rId36"/>
    <p:sldId id="340" r:id="rId37"/>
    <p:sldId id="341" r:id="rId38"/>
    <p:sldId id="345" r:id="rId39"/>
    <p:sldId id="342" r:id="rId40"/>
    <p:sldId id="270" r:id="rId41"/>
    <p:sldId id="287" r:id="rId42"/>
    <p:sldId id="288" r:id="rId43"/>
    <p:sldId id="289" r:id="rId44"/>
    <p:sldId id="292" r:id="rId45"/>
    <p:sldId id="291" r:id="rId46"/>
    <p:sldId id="290" r:id="rId47"/>
    <p:sldId id="304" r:id="rId48"/>
    <p:sldId id="302" r:id="rId49"/>
    <p:sldId id="306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7" r:id="rId58"/>
    <p:sldId id="319" r:id="rId59"/>
    <p:sldId id="316" r:id="rId6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well Jack" initials="OJ" lastIdx="3" clrIdx="0">
    <p:extLst>
      <p:ext uri="{19B8F6BF-5375-455C-9EA6-DF929625EA0E}">
        <p15:presenceInfo xmlns:p15="http://schemas.microsoft.com/office/powerpoint/2012/main" userId="5a1412cf16d04c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1" autoAdjust="0"/>
    <p:restoredTop sz="96370" autoAdjust="0"/>
  </p:normalViewPr>
  <p:slideViewPr>
    <p:cSldViewPr snapToGrid="0">
      <p:cViewPr varScale="1">
        <p:scale>
          <a:sx n="87" d="100"/>
          <a:sy n="87" d="100"/>
        </p:scale>
        <p:origin x="672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EB46604-AE36-4C00-AEC6-CC341F0209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AD2452-6D5D-43A9-9ED4-A086E65E9B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181E3-7E76-4CD3-B309-144B2849763F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D350BB-DC99-4BA4-A624-42416B5DC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E94E22-FCB2-4801-9F5E-55252DC3B0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2193A-AF8A-4AA1-9332-08084EB16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8408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AF56A3-FF6D-46D8-9921-264FC75D95C0}" type="datetimeFigureOut">
              <a:rPr lang="ko-KR" altLang="en-US" smtClean="0"/>
              <a:t>2020-11-08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6BA732-F4BF-43BE-942E-A1FE0FE1661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5379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3781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9110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0886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27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3759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554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7010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735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05ECF0-4525-4CF9-8EFF-AC695E214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9" y="425774"/>
            <a:ext cx="5910943" cy="936495"/>
          </a:xfrm>
        </p:spPr>
        <p:txBody>
          <a:bodyPr anchor="t" anchorCtr="0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431D6F-A0AA-4457-B062-1029450BF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6072" y="5788412"/>
            <a:ext cx="5218923" cy="3651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8FCFA8-8E13-4BDC-9906-0E0ECBEAD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2020-11-08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750946-02AF-4187-AE79-2373A1D71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5D674E-8B53-4BF3-85EF-1FDEEF869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3307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D10FC-B1DE-4B4D-8C04-78006099B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DD6FA9-9238-4955-85C5-F304C2A0F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5F3C8-BF80-443F-975C-88C8DE1B3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2020-11-08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5395C0-B1D2-421E-9885-6E380B046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B0F678-D30A-49A0-ACC1-1663ADEC9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0309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D74890-E187-4E3F-8033-3C5E217BFD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3C874D-6765-417A-BF79-5FF86B65C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0B4528-2344-424A-AA2E-465AD6256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2020-11-08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E2D893-3AC6-4465-A39D-1432507DA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E929CF-85CC-47BF-905F-2CBEAD18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836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blipFill dpi="0" rotWithShape="1">
          <a:blip r:embed="rId2">
            <a:alphaModFix amt="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FF753AD-BBAA-4518-B8A7-39AB588CFF49}"/>
              </a:ext>
            </a:extLst>
          </p:cNvPr>
          <p:cNvSpPr/>
          <p:nvPr userDrawn="1"/>
        </p:nvSpPr>
        <p:spPr>
          <a:xfrm>
            <a:off x="186612" y="1091682"/>
            <a:ext cx="11756572" cy="51691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1CE4AF-1CA9-4C3F-8780-C0F8A7E5E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53331"/>
            <a:ext cx="11252719" cy="4830228"/>
          </a:xfrm>
        </p:spPr>
        <p:txBody>
          <a:bodyPr lIns="28800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06C83E-39D2-4D6D-8A6A-B5A28FF76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2020-11-08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719267-14E3-4A3D-90A1-6C66FE915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1737C6-EC53-4E19-BB39-15CF688A1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A360880A-793F-40E2-B486-B5897C865DF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0"/>
            <a:ext cx="12192000" cy="793102"/>
          </a:xfrm>
          <a:solidFill>
            <a:schemeClr val="tx1"/>
          </a:solidFill>
        </p:spPr>
        <p:txBody>
          <a:bodyPr lIns="288000" anchor="ctr" anchorCtr="0"/>
          <a:lstStyle>
            <a:lvl1pPr marL="0" indent="0">
              <a:buNone/>
              <a:defRPr b="1">
                <a:solidFill>
                  <a:schemeClr val="bg1"/>
                </a:solidFill>
                <a:effectLst/>
              </a:defRPr>
            </a:lvl1pPr>
          </a:lstStyle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3470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D0C5D-4793-48EE-85D8-26FB11A89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7E3639-183F-4BC5-8255-32B1CF798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A3EAD1-B241-4763-8E12-8D72165ED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2020-11-08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CFEB57-1A15-41E4-B6C8-287BC2E13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2F0DAE-9768-48A2-9736-7CC3C546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137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06885-785F-412B-93A8-9A0E6D6E0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4FDDEA-F38D-46F5-AE64-9BF6ABA26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3B4E39-BB2F-4FFC-8AFF-6F193D50C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F43640-7E8E-4FBD-B916-5418DF4F6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2020-11-08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6E3918-F027-48E5-B06D-5AE4B5F21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CA89D7-52B4-41D9-9A47-EE55E9AE6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429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EC322-AECA-4EAE-8AE6-028FE1000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24943B-1D45-40DE-842E-E72622300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1CF8DE-EC1C-4C2A-B88F-2DE44F73E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8BFCF9-2F68-4832-AA10-AF6EC9DBB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BCF2AE-1C4B-4241-9A41-3A92D8F18E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E2CF57-C0B2-4729-B26E-1E9EEB123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2020-11-08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0EC106-536A-4B7A-8332-585D062F5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288770-7446-453E-87A2-CD6E4635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670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5A196-33E2-41EE-B657-0F1BDB0EF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D2C649-58B2-4A9E-876B-3C5BF9910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2020-11-08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CFA1DB-03C1-4C14-B658-9B670AE1F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333DFB-5EAF-4213-88EF-3172505DF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403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9EE695-4EE7-4792-B9AB-BB74ADFF3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2020-11-08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25B637-874E-4F08-B59E-E54BADAEB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C037F8-B8EC-4390-A608-09E565980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8379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6A641-E32F-4733-B4E8-B2AE07FC8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8C62AD-6CF8-40CB-8F28-F8D74C247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E75FD4-089F-47B2-98B2-D74C47070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692760-FC75-4327-A449-FF99C4138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2020-11-08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6B32BB-1F9F-4DEC-9EBE-FDE37C30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EECE35-7371-4871-8B11-33BF500D9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589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FF65A-9477-4FB5-A8B9-DDA32DCEB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644021-BA16-4EEA-BAFA-E77D197A3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A1710B-5233-401B-A27C-0794E400C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5DF6B7-EAEF-4B2A-9D99-0A657F3F2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2020-11-08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9943BE-0ABE-482C-93D9-AABDD4A22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F4D557-114C-48D5-896D-42EF8049A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345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8003C4-C3CD-44A9-B1DE-C2BCB736C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1CD8E1-DA37-4905-8889-1E5A88AEE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634761-8F1F-4D0C-A480-FC2E6A0BEF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477E7-4424-4D7B-8D2E-1CDEEC8E9338}" type="datetimeFigureOut">
              <a:rPr lang="ko-KR" altLang="en-US" smtClean="0"/>
              <a:t>2020-11-08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7AAA72-1CE2-4736-84DE-A3EDBB04D3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1A23CA-78F8-4E9B-BAE1-0D5EDEB52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9746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ko-kr/dotnet/csharp/programming-guide/types/boxing-and-unboxing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5D1FB2-D888-483C-A40C-EF06ACB17F4E}"/>
              </a:ext>
            </a:extLst>
          </p:cNvPr>
          <p:cNvSpPr txBox="1"/>
          <p:nvPr/>
        </p:nvSpPr>
        <p:spPr>
          <a:xfrm>
            <a:off x="383243" y="352852"/>
            <a:ext cx="4214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Unity (C#) </a:t>
            </a:r>
            <a:r>
              <a:rPr lang="ko-KR" altLang="en-US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강의 </a:t>
            </a:r>
            <a:r>
              <a:rPr lang="en-US" altLang="ko-KR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2458696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변수의 범위</a:t>
            </a:r>
          </a:p>
        </p:txBody>
      </p:sp>
      <p:pic>
        <p:nvPicPr>
          <p:cNvPr id="5122" name="Picture 2" descr="Decimal numbers table in C# Data Types">
            <a:extLst>
              <a:ext uri="{FF2B5EF4-FFF2-40B4-BE49-F238E27FC236}">
                <a16:creationId xmlns:a16="http://schemas.microsoft.com/office/drawing/2014/main" id="{CFF7F6AB-EFEB-4287-8B89-DE6E862A5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78" y="1575513"/>
            <a:ext cx="11504947" cy="163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har-bool table C# Data Types">
            <a:extLst>
              <a:ext uri="{FF2B5EF4-FFF2-40B4-BE49-F238E27FC236}">
                <a16:creationId xmlns:a16="http://schemas.microsoft.com/office/drawing/2014/main" id="{868397B1-475E-4E93-B90C-66D750F44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00" y="4025127"/>
            <a:ext cx="11504947" cy="125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5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625433" y="5053945"/>
            <a:ext cx="10941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변수의 크기</a:t>
            </a:r>
            <a:r>
              <a:rPr lang="en-US" altLang="ko-KR" b="1" dirty="0"/>
              <a:t>(</a:t>
            </a:r>
            <a:r>
              <a:rPr lang="ko-KR" altLang="en-US" b="1" dirty="0"/>
              <a:t>범위</a:t>
            </a:r>
            <a:r>
              <a:rPr lang="en-US" altLang="ko-KR" b="1" dirty="0"/>
              <a:t>)</a:t>
            </a:r>
            <a:r>
              <a:rPr lang="ko-KR" altLang="en-US" b="1" dirty="0"/>
              <a:t>를 모를 경우 어떻게 해야 되는지 예제를 통해 배워보자</a:t>
            </a:r>
          </a:p>
        </p:txBody>
      </p:sp>
      <p:pic>
        <p:nvPicPr>
          <p:cNvPr id="5" name="Picture 4" descr="C# Image에 대한 이미지 검색결과">
            <a:extLst>
              <a:ext uri="{FF2B5EF4-FFF2-40B4-BE49-F238E27FC236}">
                <a16:creationId xmlns:a16="http://schemas.microsoft.com/office/drawing/2014/main" id="{B771ED3F-C768-4015-BA3D-A2E831CE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3" y="801464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35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 smtClean="0"/>
              <a:t>접근 한정자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7CFA47-3615-48B6-9162-923B0B977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28" y="1258784"/>
            <a:ext cx="11442442" cy="4852257"/>
          </a:xfrm>
        </p:spPr>
        <p:txBody>
          <a:bodyPr>
            <a:normAutofit/>
          </a:bodyPr>
          <a:lstStyle/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 smtClean="0"/>
          </a:p>
          <a:p>
            <a:pPr lvl="1"/>
            <a:endParaRPr lang="en-US" altLang="ko-KR" sz="2400" dirty="0"/>
          </a:p>
          <a:p>
            <a:pPr lvl="1"/>
            <a:r>
              <a:rPr lang="en-US" altLang="ko-KR" sz="2400" dirty="0"/>
              <a:t>private </a:t>
            </a:r>
            <a:r>
              <a:rPr lang="ko-KR" altLang="en-US" sz="2400" dirty="0" err="1"/>
              <a:t>메소드</a:t>
            </a:r>
            <a:r>
              <a:rPr lang="ko-KR" altLang="en-US" sz="2400" dirty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구문 </a:t>
            </a:r>
            <a:r>
              <a:rPr lang="ko-KR" altLang="en-US" sz="2400" dirty="0"/>
              <a:t>안에서만 사용 가능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sz="2400" dirty="0" smtClean="0"/>
              <a:t>public </a:t>
            </a:r>
            <a:r>
              <a:rPr lang="ko-KR" altLang="en-US" sz="2400" dirty="0" err="1"/>
              <a:t>메소드</a:t>
            </a:r>
            <a:r>
              <a:rPr lang="ko-KR" altLang="en-US" sz="2400" dirty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구문 </a:t>
            </a:r>
            <a:r>
              <a:rPr lang="ko-KR" altLang="en-US" sz="2400" dirty="0"/>
              <a:t>밖에서도 사용 가능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sz="2400" dirty="0"/>
              <a:t>protected (</a:t>
            </a:r>
            <a:r>
              <a:rPr lang="ko-KR" altLang="en-US" sz="2400" dirty="0"/>
              <a:t>상속받은 자식들 한에서 </a:t>
            </a:r>
            <a:r>
              <a:rPr lang="ko-KR" altLang="en-US" sz="2400" dirty="0" smtClean="0"/>
              <a:t>사용가능</a:t>
            </a:r>
            <a:r>
              <a:rPr lang="en-US" altLang="ko-KR" sz="2400" dirty="0" smtClean="0"/>
              <a:t>, </a:t>
            </a:r>
            <a:r>
              <a:rPr lang="ko-KR" altLang="en-US" sz="2400" dirty="0"/>
              <a:t>자세한 것은 추후 설명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sz="2400" dirty="0"/>
              <a:t>internal (</a:t>
            </a:r>
            <a:r>
              <a:rPr lang="ko-KR" altLang="en-US" sz="2400" dirty="0"/>
              <a:t>해당 프로젝트 안에서만 사용 가능</a:t>
            </a:r>
            <a:r>
              <a:rPr lang="en-US" altLang="ko-KR" sz="2400" dirty="0"/>
              <a:t>)</a:t>
            </a:r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1008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 smtClean="0"/>
              <a:t>변수의 성질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7CFA47-3615-48B6-9162-923B0B977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28" y="1258784"/>
            <a:ext cx="11442442" cy="4852257"/>
          </a:xfrm>
        </p:spPr>
        <p:txBody>
          <a:bodyPr>
            <a:normAutofit/>
          </a:bodyPr>
          <a:lstStyle/>
          <a:p>
            <a:pPr lvl="1"/>
            <a:endParaRPr lang="en-US" altLang="ko-KR" sz="2400" dirty="0" smtClean="0"/>
          </a:p>
          <a:p>
            <a:pPr lvl="1"/>
            <a:endParaRPr lang="en-US" altLang="ko-KR" sz="2400" dirty="0" smtClean="0"/>
          </a:p>
          <a:p>
            <a:pPr lvl="1"/>
            <a:r>
              <a:rPr lang="ko-KR" altLang="en-US" sz="2400" dirty="0" smtClean="0"/>
              <a:t>멤버 </a:t>
            </a:r>
            <a:r>
              <a:rPr lang="ko-KR" altLang="en-US" sz="2400" dirty="0"/>
              <a:t>변수 </a:t>
            </a:r>
            <a:r>
              <a:rPr lang="en-US" altLang="ko-KR" sz="2400" dirty="0"/>
              <a:t>(class </a:t>
            </a:r>
            <a:r>
              <a:rPr lang="ko-KR" altLang="en-US" sz="2400" dirty="0"/>
              <a:t>구문</a:t>
            </a:r>
            <a:r>
              <a:rPr lang="en-US" altLang="ko-KR" sz="2400" dirty="0"/>
              <a:t>{} </a:t>
            </a:r>
            <a:r>
              <a:rPr lang="ko-KR" altLang="en-US" sz="2400" dirty="0"/>
              <a:t>안에 </a:t>
            </a:r>
            <a:r>
              <a:rPr lang="ko-KR" altLang="en-US" sz="2400" dirty="0" smtClean="0"/>
              <a:t>존재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클래스 소멸 시 삭제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지역 </a:t>
            </a:r>
            <a:r>
              <a:rPr lang="ko-KR" altLang="en-US" sz="2400" dirty="0"/>
              <a:t>변수 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메소드구문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{}</a:t>
            </a:r>
            <a:r>
              <a:rPr lang="ko-KR" altLang="en-US" sz="2400" dirty="0" smtClean="0"/>
              <a:t> 안에 존재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메소드</a:t>
            </a:r>
            <a:r>
              <a:rPr lang="ko-KR" altLang="en-US" sz="2400" dirty="0" smtClean="0"/>
              <a:t> 종료 시 삭제</a:t>
            </a:r>
            <a:r>
              <a:rPr lang="en-US" altLang="ko-KR" sz="2400" dirty="0" smtClean="0"/>
              <a:t>)</a:t>
            </a:r>
          </a:p>
          <a:p>
            <a:pPr lvl="1"/>
            <a:endParaRPr lang="en-US" altLang="ko-KR" sz="2400" dirty="0" smtClean="0"/>
          </a:p>
          <a:p>
            <a:pPr lvl="1"/>
            <a:r>
              <a:rPr lang="ko-KR" altLang="en-US" sz="2400" dirty="0" smtClean="0"/>
              <a:t>전역 </a:t>
            </a:r>
            <a:r>
              <a:rPr lang="ko-KR" altLang="en-US" sz="2400" dirty="0"/>
              <a:t>변수 </a:t>
            </a:r>
            <a:r>
              <a:rPr lang="en-US" altLang="ko-KR" sz="2400" dirty="0"/>
              <a:t>(</a:t>
            </a:r>
            <a:r>
              <a:rPr lang="en-US" altLang="ko-KR" sz="2400" dirty="0" smtClean="0"/>
              <a:t>static, </a:t>
            </a:r>
            <a:r>
              <a:rPr lang="ko-KR" altLang="en-US" sz="2400" dirty="0" smtClean="0"/>
              <a:t>메모리에 항시 거주</a:t>
            </a:r>
            <a:r>
              <a:rPr lang="en-US" altLang="ko-KR" sz="2400" dirty="0" smtClean="0"/>
              <a:t>)</a:t>
            </a:r>
          </a:p>
          <a:p>
            <a:pPr lvl="1"/>
            <a:r>
              <a:rPr lang="ko-KR" altLang="en-US" sz="2400" dirty="0" smtClean="0"/>
              <a:t>상수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const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빌드에 포함됨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메모리에 항시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거주</a:t>
            </a:r>
            <a:r>
              <a:rPr lang="en-US" altLang="ko-KR" sz="2400" dirty="0" smtClean="0"/>
              <a:t>)</a:t>
            </a:r>
          </a:p>
          <a:p>
            <a:pPr lvl="1"/>
            <a:endParaRPr lang="en-US" altLang="ko-KR" sz="2400" dirty="0"/>
          </a:p>
          <a:p>
            <a:pPr lvl="1"/>
            <a:r>
              <a:rPr lang="en-US" altLang="ko-KR" sz="2400" dirty="0" err="1"/>
              <a:t>readonly</a:t>
            </a:r>
            <a:r>
              <a:rPr lang="ko-KR" altLang="en-US" sz="2400" dirty="0"/>
              <a:t> 변수 </a:t>
            </a:r>
            <a:r>
              <a:rPr lang="en-US" altLang="ko-KR" sz="2400" dirty="0"/>
              <a:t>(</a:t>
            </a:r>
            <a:r>
              <a:rPr lang="ko-KR" altLang="en-US" sz="2400" dirty="0"/>
              <a:t>프로그램 실행 할 </a:t>
            </a:r>
            <a:r>
              <a:rPr lang="ko-KR" altLang="en-US" sz="2400" dirty="0" smtClean="0"/>
              <a:t>때 혹은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클래스 생성될 때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고정 됨</a:t>
            </a:r>
            <a:r>
              <a:rPr lang="en-US" altLang="ko-KR" sz="2400" dirty="0" smtClean="0"/>
              <a:t>)</a:t>
            </a:r>
          </a:p>
          <a:p>
            <a:pPr lvl="1"/>
            <a:endParaRPr lang="en-US" altLang="ko-KR" sz="2400" dirty="0" smtClean="0"/>
          </a:p>
          <a:p>
            <a:pPr lvl="1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0590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Method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7CFA47-3615-48B6-9162-923B0B977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53331"/>
            <a:ext cx="11442442" cy="4830228"/>
          </a:xfrm>
        </p:spPr>
        <p:txBody>
          <a:bodyPr/>
          <a:lstStyle/>
          <a:p>
            <a:r>
              <a:rPr lang="en-US" altLang="ko-KR" dirty="0"/>
              <a:t>Method</a:t>
            </a:r>
            <a:r>
              <a:rPr lang="ko-KR" altLang="en-US" dirty="0"/>
              <a:t>란</a:t>
            </a:r>
            <a:r>
              <a:rPr lang="en-US" altLang="ko-KR" dirty="0"/>
              <a:t>? = </a:t>
            </a:r>
            <a:r>
              <a:rPr lang="ko-KR" altLang="en-US" dirty="0"/>
              <a:t>객체가 가지고 있는 행동</a:t>
            </a:r>
            <a:endParaRPr lang="en-US" altLang="ko-KR" dirty="0"/>
          </a:p>
          <a:p>
            <a:pPr lvl="1"/>
            <a:r>
              <a:rPr lang="en-US" altLang="ko-KR" dirty="0"/>
              <a:t>Input</a:t>
            </a:r>
            <a:r>
              <a:rPr lang="ko-KR" altLang="en-US" dirty="0"/>
              <a:t>과 </a:t>
            </a:r>
            <a:r>
              <a:rPr lang="en-US" altLang="ko-KR" dirty="0"/>
              <a:t>Output</a:t>
            </a:r>
            <a:r>
              <a:rPr lang="ko-KR" altLang="en-US" dirty="0"/>
              <a:t>이 존재한다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아무것도 없다</a:t>
            </a:r>
            <a:r>
              <a:rPr lang="en-US" altLang="ko-KR" dirty="0"/>
              <a:t>/</a:t>
            </a:r>
            <a:r>
              <a:rPr lang="ko-KR" altLang="en-US" dirty="0"/>
              <a:t>안 한다</a:t>
            </a:r>
            <a:r>
              <a:rPr lang="en-US" altLang="ko-KR" dirty="0"/>
              <a:t>’</a:t>
            </a:r>
            <a:r>
              <a:rPr lang="ko-KR" altLang="en-US" dirty="0"/>
              <a:t>도 컴퓨터에서는 엄연히 존재하는 데이터타입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이것이 </a:t>
            </a:r>
            <a:r>
              <a:rPr lang="en-US" altLang="ko-KR" dirty="0"/>
              <a:t>void</a:t>
            </a:r>
            <a:r>
              <a:rPr lang="ko-KR" altLang="en-US" dirty="0"/>
              <a:t>타입</a:t>
            </a:r>
            <a:r>
              <a:rPr lang="en-US" altLang="ko-KR" dirty="0"/>
              <a:t>(</a:t>
            </a:r>
            <a:r>
              <a:rPr lang="ko-KR" altLang="en-US" dirty="0"/>
              <a:t>값으로는 </a:t>
            </a:r>
            <a:r>
              <a:rPr lang="en-US" altLang="ko-KR" dirty="0"/>
              <a:t>null)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 때 </a:t>
            </a:r>
            <a:r>
              <a:rPr lang="en-US" altLang="ko-KR" dirty="0"/>
              <a:t>Input</a:t>
            </a:r>
            <a:r>
              <a:rPr lang="ko-KR" altLang="en-US" dirty="0"/>
              <a:t>으로 들어온 변수들을 </a:t>
            </a:r>
            <a:r>
              <a:rPr lang="en-US" altLang="ko-KR" dirty="0"/>
              <a:t>Parameter(</a:t>
            </a:r>
            <a:r>
              <a:rPr lang="ko-KR" altLang="en-US" dirty="0"/>
              <a:t>파라미터</a:t>
            </a:r>
            <a:r>
              <a:rPr lang="en-US" altLang="ko-KR" dirty="0"/>
              <a:t>) </a:t>
            </a:r>
            <a:r>
              <a:rPr lang="ko-KR" altLang="en-US" dirty="0"/>
              <a:t>혹은 </a:t>
            </a:r>
            <a:r>
              <a:rPr lang="en-US" altLang="ko-KR" dirty="0"/>
              <a:t>Arguments(</a:t>
            </a:r>
            <a:r>
              <a:rPr lang="ko-KR" altLang="en-US" dirty="0" err="1"/>
              <a:t>아규먼트</a:t>
            </a:r>
            <a:r>
              <a:rPr lang="en-US" altLang="ko-KR" dirty="0"/>
              <a:t>)</a:t>
            </a:r>
            <a:r>
              <a:rPr lang="ko-KR" altLang="en-US" dirty="0"/>
              <a:t>라고 칭한다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정확히는 </a:t>
            </a:r>
            <a:r>
              <a:rPr lang="en-US" altLang="ko-KR" dirty="0"/>
              <a:t>Parameter</a:t>
            </a:r>
            <a:r>
              <a:rPr lang="ko-KR" altLang="en-US" dirty="0"/>
              <a:t>는 메소드에서 사용하는 변수들을 뜻하고 </a:t>
            </a:r>
            <a:r>
              <a:rPr lang="en-US" altLang="ko-KR" dirty="0"/>
              <a:t>Arguments</a:t>
            </a:r>
            <a:r>
              <a:rPr lang="ko-KR" altLang="en-US" dirty="0"/>
              <a:t>는 메소드를 호출할 때 넣어주는 변수들을 칭한다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현업자들도 이 것들을 동일하게 말하시는 분들이 많다</a:t>
            </a:r>
            <a:r>
              <a:rPr lang="en-US" altLang="ko-KR" dirty="0"/>
              <a:t>….</a:t>
            </a:r>
          </a:p>
          <a:p>
            <a:pPr lvl="1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3F1183-7E86-4F80-B9C2-1223BD554DE8}"/>
              </a:ext>
            </a:extLst>
          </p:cNvPr>
          <p:cNvSpPr txBox="1"/>
          <p:nvPr/>
        </p:nvSpPr>
        <p:spPr>
          <a:xfrm>
            <a:off x="6681375" y="3428999"/>
            <a:ext cx="510941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/>
                </a:solidFill>
              </a:rPr>
              <a:t>void</a:t>
            </a:r>
            <a:r>
              <a:rPr lang="en-US" altLang="ko-KR" sz="3200" dirty="0"/>
              <a:t> </a:t>
            </a:r>
            <a:r>
              <a:rPr lang="ko-KR" altLang="en-US" sz="3200" dirty="0"/>
              <a:t>메소드</a:t>
            </a:r>
            <a:r>
              <a:rPr lang="en-US" altLang="ko-KR" sz="3200" dirty="0"/>
              <a:t>A(</a:t>
            </a:r>
            <a:r>
              <a:rPr lang="ko-KR" altLang="en-US" sz="3200" dirty="0"/>
              <a:t>변수들</a:t>
            </a:r>
            <a:r>
              <a:rPr lang="en-US" altLang="ko-KR" sz="3200" dirty="0"/>
              <a:t>)</a:t>
            </a:r>
          </a:p>
          <a:p>
            <a:r>
              <a:rPr lang="en-US" altLang="ko-KR" sz="3200" dirty="0"/>
              <a:t>{</a:t>
            </a:r>
            <a:br>
              <a:rPr lang="en-US" altLang="ko-KR" sz="3200" dirty="0"/>
            </a:br>
            <a:r>
              <a:rPr lang="en-US" altLang="ko-KR" sz="3200" dirty="0"/>
              <a:t>  …</a:t>
            </a:r>
            <a:br>
              <a:rPr lang="en-US" altLang="ko-KR" sz="3200" dirty="0"/>
            </a:br>
            <a:r>
              <a:rPr lang="en-US" altLang="ko-KR" sz="3200" dirty="0"/>
              <a:t>}</a:t>
            </a:r>
            <a:endParaRPr lang="ko-KR" alt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0232BB-7A45-42F4-9E85-5077A213E744}"/>
              </a:ext>
            </a:extLst>
          </p:cNvPr>
          <p:cNvSpPr txBox="1"/>
          <p:nvPr/>
        </p:nvSpPr>
        <p:spPr>
          <a:xfrm>
            <a:off x="1013026" y="3429000"/>
            <a:ext cx="510941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/>
                </a:solidFill>
              </a:rPr>
              <a:t>void</a:t>
            </a:r>
            <a:r>
              <a:rPr lang="en-US" altLang="ko-KR" sz="3200" dirty="0"/>
              <a:t> Main()</a:t>
            </a:r>
          </a:p>
          <a:p>
            <a:r>
              <a:rPr lang="en-US" altLang="ko-KR" sz="3200" dirty="0"/>
              <a:t>{</a:t>
            </a:r>
          </a:p>
          <a:p>
            <a:r>
              <a:rPr lang="en-US" altLang="ko-KR" sz="3200" dirty="0"/>
              <a:t>    </a:t>
            </a:r>
            <a:r>
              <a:rPr lang="ko-KR" altLang="en-US" sz="3200" dirty="0"/>
              <a:t>메소드</a:t>
            </a:r>
            <a:r>
              <a:rPr lang="en-US" altLang="ko-KR" sz="3200" dirty="0"/>
              <a:t>A(</a:t>
            </a:r>
            <a:r>
              <a:rPr lang="ko-KR" altLang="en-US" sz="3200" dirty="0"/>
              <a:t>변수들</a:t>
            </a:r>
            <a:r>
              <a:rPr lang="en-US" altLang="ko-KR" sz="3200" dirty="0"/>
              <a:t>);</a:t>
            </a:r>
            <a:br>
              <a:rPr lang="en-US" altLang="ko-KR" sz="3200" dirty="0"/>
            </a:br>
            <a:r>
              <a:rPr lang="en-US" altLang="ko-KR" sz="3200" dirty="0"/>
              <a:t>}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1968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625433" y="5053945"/>
            <a:ext cx="10941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쉬는 시간</a:t>
            </a:r>
          </a:p>
        </p:txBody>
      </p:sp>
      <p:pic>
        <p:nvPicPr>
          <p:cNvPr id="5" name="Picture 4" descr="C# Image에 대한 이미지 검색결과">
            <a:extLst>
              <a:ext uri="{FF2B5EF4-FFF2-40B4-BE49-F238E27FC236}">
                <a16:creationId xmlns:a16="http://schemas.microsoft.com/office/drawing/2014/main" id="{B771ED3F-C768-4015-BA3D-A2E831CE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3" y="801464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04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00F6BA-41E0-4459-A76B-A301602C691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연산자 </a:t>
            </a:r>
            <a:r>
              <a:rPr lang="en-US" altLang="ko-KR" dirty="0"/>
              <a:t>(</a:t>
            </a:r>
            <a:r>
              <a:rPr lang="ko-KR" altLang="en-US" dirty="0"/>
              <a:t>산술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7ED57EE-98D3-4CD2-A2BB-16A5FA029796}"/>
              </a:ext>
            </a:extLst>
          </p:cNvPr>
          <p:cNvGrpSpPr/>
          <p:nvPr/>
        </p:nvGrpSpPr>
        <p:grpSpPr>
          <a:xfrm>
            <a:off x="3774691" y="1845494"/>
            <a:ext cx="4642618" cy="1384995"/>
            <a:chOff x="2904184" y="1845494"/>
            <a:chExt cx="4642618" cy="138499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7EF6DA8-8F83-4321-904F-A6F828232375}"/>
                </a:ext>
              </a:extLst>
            </p:cNvPr>
            <p:cNvSpPr/>
            <p:nvPr/>
          </p:nvSpPr>
          <p:spPr>
            <a:xfrm>
              <a:off x="2904184" y="1845494"/>
              <a:ext cx="4586512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0" b="1" dirty="0"/>
                <a:t>+  -  *  /  %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3FA1F8C-E506-4577-A662-8F0CCB3F391D}"/>
                </a:ext>
              </a:extLst>
            </p:cNvPr>
            <p:cNvSpPr txBox="1"/>
            <p:nvPr/>
          </p:nvSpPr>
          <p:spPr>
            <a:xfrm>
              <a:off x="2904184" y="2861157"/>
              <a:ext cx="4642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더하기    빼기    곱하기  나누기    나머지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04FB167-DE44-40F3-B3EB-FC1A43D9A334}"/>
              </a:ext>
            </a:extLst>
          </p:cNvPr>
          <p:cNvSpPr txBox="1"/>
          <p:nvPr/>
        </p:nvSpPr>
        <p:spPr>
          <a:xfrm>
            <a:off x="3503023" y="3429000"/>
            <a:ext cx="51859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예시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10 % 2 == 0</a:t>
            </a:r>
          </a:p>
          <a:p>
            <a:pPr algn="ctr"/>
            <a:r>
              <a:rPr lang="en-US" altLang="ko-KR" dirty="0"/>
              <a:t>10 / 2 == 5</a:t>
            </a:r>
          </a:p>
          <a:p>
            <a:pPr algn="ctr"/>
            <a:endParaRPr lang="ko-KR" altLang="en-US" dirty="0"/>
          </a:p>
          <a:p>
            <a:pPr algn="ctr"/>
            <a:r>
              <a:rPr lang="en-US" altLang="ko-KR" dirty="0"/>
              <a:t>11 % 2 == 1</a:t>
            </a:r>
          </a:p>
          <a:p>
            <a:pPr algn="ctr"/>
            <a:r>
              <a:rPr lang="en-US" altLang="ko-KR" dirty="0"/>
              <a:t>11 / 2 == 5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11f / 2f == 5.5f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11f % 2f == 1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// </a:t>
            </a:r>
            <a:r>
              <a:rPr lang="ko-KR" altLang="en-US" dirty="0">
                <a:solidFill>
                  <a:srgbClr val="FF0000"/>
                </a:solidFill>
              </a:rPr>
              <a:t>나머지는 실수여도 정수로 계산 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67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00F6BA-41E0-4459-A76B-A301602C691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연산자 </a:t>
            </a:r>
            <a:r>
              <a:rPr lang="en-US" altLang="ko-KR" dirty="0"/>
              <a:t>(</a:t>
            </a:r>
            <a:r>
              <a:rPr lang="ko-KR" altLang="en-US" dirty="0"/>
              <a:t>할당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E9DF243-4EA9-4208-B1B9-0861DD9E91EA}"/>
              </a:ext>
            </a:extLst>
          </p:cNvPr>
          <p:cNvGrpSpPr/>
          <p:nvPr/>
        </p:nvGrpSpPr>
        <p:grpSpPr>
          <a:xfrm>
            <a:off x="2008182" y="1646983"/>
            <a:ext cx="8175636" cy="1384995"/>
            <a:chOff x="1484687" y="1646983"/>
            <a:chExt cx="8175636" cy="138499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7EF6DA8-8F83-4321-904F-A6F828232375}"/>
                </a:ext>
              </a:extLst>
            </p:cNvPr>
            <p:cNvSpPr/>
            <p:nvPr/>
          </p:nvSpPr>
          <p:spPr>
            <a:xfrm>
              <a:off x="1484687" y="1646983"/>
              <a:ext cx="8175636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0" b="1" dirty="0"/>
                <a:t>= +=  -=  *=  /=  %=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3FA1F8C-E506-4577-A662-8F0CCB3F391D}"/>
                </a:ext>
              </a:extLst>
            </p:cNvPr>
            <p:cNvSpPr txBox="1"/>
            <p:nvPr/>
          </p:nvSpPr>
          <p:spPr>
            <a:xfrm>
              <a:off x="1571773" y="2662646"/>
              <a:ext cx="80666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할당    더하고 할당    빼고 할당    곱하고 할당  나누고 할당    나머지 할당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04FB167-DE44-40F3-B3EB-FC1A43D9A334}"/>
              </a:ext>
            </a:extLst>
          </p:cNvPr>
          <p:cNvSpPr txBox="1"/>
          <p:nvPr/>
        </p:nvSpPr>
        <p:spPr>
          <a:xfrm>
            <a:off x="4019006" y="3429000"/>
            <a:ext cx="41539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예시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int a = 10;</a:t>
            </a:r>
          </a:p>
          <a:p>
            <a:pPr algn="ctr"/>
            <a:r>
              <a:rPr lang="en-US" altLang="ko-KR" dirty="0"/>
              <a:t>a += 1;</a:t>
            </a:r>
          </a:p>
          <a:p>
            <a:pPr algn="ctr"/>
            <a:r>
              <a:rPr lang="en-US" altLang="ko-KR" dirty="0"/>
              <a:t>// a = a + 1;</a:t>
            </a:r>
          </a:p>
          <a:p>
            <a:pPr algn="ctr"/>
            <a:r>
              <a:rPr lang="en-US" altLang="ko-KR" dirty="0"/>
              <a:t>a %= 2;</a:t>
            </a:r>
          </a:p>
          <a:p>
            <a:pPr algn="ctr"/>
            <a:r>
              <a:rPr lang="en-US" altLang="ko-KR" dirty="0"/>
              <a:t>// a = a % 2</a:t>
            </a:r>
          </a:p>
        </p:txBody>
      </p:sp>
    </p:spTree>
    <p:extLst>
      <p:ext uri="{BB962C8B-B14F-4D97-AF65-F5344CB8AC3E}">
        <p14:creationId xmlns:p14="http://schemas.microsoft.com/office/powerpoint/2010/main" val="352686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4F2358-F9DA-4750-8026-C5A6732FD7E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증감 연산자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E63B4A7-168D-4B52-9C4A-13F37BBED9CF}"/>
              </a:ext>
            </a:extLst>
          </p:cNvPr>
          <p:cNvSpPr/>
          <p:nvPr/>
        </p:nvSpPr>
        <p:spPr>
          <a:xfrm>
            <a:off x="4033411" y="1602131"/>
            <a:ext cx="247054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b="1" dirty="0"/>
              <a:t>++  --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026056-34FC-424D-9598-2D955C48B51F}"/>
              </a:ext>
            </a:extLst>
          </p:cNvPr>
          <p:cNvSpPr txBox="1"/>
          <p:nvPr/>
        </p:nvSpPr>
        <p:spPr>
          <a:xfrm>
            <a:off x="3191691" y="3234318"/>
            <a:ext cx="41539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예시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>
                <a:solidFill>
                  <a:schemeClr val="accent6"/>
                </a:solidFill>
              </a:rPr>
              <a:t>int</a:t>
            </a:r>
            <a:r>
              <a:rPr lang="en-US" altLang="ko-KR" dirty="0"/>
              <a:t> a = 10;</a:t>
            </a:r>
          </a:p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(++a);</a:t>
            </a:r>
          </a:p>
          <a:p>
            <a:pPr algn="ctr"/>
            <a:r>
              <a:rPr lang="en-US" altLang="ko-KR" dirty="0"/>
              <a:t>// 11</a:t>
            </a:r>
            <a:r>
              <a:rPr lang="ko-KR" altLang="en-US" dirty="0"/>
              <a:t>출력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a = 10;</a:t>
            </a:r>
          </a:p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(a++);</a:t>
            </a:r>
          </a:p>
          <a:p>
            <a:pPr algn="ctr"/>
            <a:r>
              <a:rPr lang="en-US" altLang="ko-KR" dirty="0"/>
              <a:t>// 10</a:t>
            </a:r>
            <a:r>
              <a:rPr lang="ko-KR" altLang="en-US" dirty="0"/>
              <a:t>출력 이후엔 </a:t>
            </a:r>
            <a:r>
              <a:rPr lang="en-US" altLang="ko-KR" dirty="0"/>
              <a:t>11</a:t>
            </a:r>
            <a:r>
              <a:rPr lang="ko-KR" altLang="en-US" dirty="0"/>
              <a:t>로 취급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ECBA9-A9BC-42C3-871A-2B0C3AC7B509}"/>
              </a:ext>
            </a:extLst>
          </p:cNvPr>
          <p:cNvSpPr txBox="1"/>
          <p:nvPr/>
        </p:nvSpPr>
        <p:spPr>
          <a:xfrm>
            <a:off x="4814073" y="2468310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+1</a:t>
            </a:r>
            <a:r>
              <a:rPr lang="ko-KR" altLang="en-US" dirty="0"/>
              <a:t> 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473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16D1DFF-8FDC-41F8-9365-DAD8A8067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주로 조건문에서 사용함</a:t>
            </a:r>
            <a:endParaRPr lang="en-US" altLang="ko-KR" dirty="0"/>
          </a:p>
          <a:p>
            <a:pPr lvl="1"/>
            <a:r>
              <a:rPr lang="ko-KR" altLang="en-US" dirty="0"/>
              <a:t>여러 </a:t>
            </a:r>
            <a:r>
              <a:rPr lang="en-US" altLang="ko-KR" dirty="0"/>
              <a:t>bool </a:t>
            </a:r>
            <a:r>
              <a:rPr lang="ko-KR" altLang="en-US" dirty="0"/>
              <a:t>형 값의 조합에서 사용됨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AF22A-EC7A-45C5-B809-7CA3B84D305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논리 연산자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E7B25E-AAFC-4BDA-B739-F07FA8CD3725}"/>
              </a:ext>
            </a:extLst>
          </p:cNvPr>
          <p:cNvSpPr/>
          <p:nvPr/>
        </p:nvSpPr>
        <p:spPr>
          <a:xfrm>
            <a:off x="2170887" y="2024624"/>
            <a:ext cx="476444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dirty="0"/>
              <a:t>&amp;&amp;</a:t>
            </a:r>
            <a:r>
              <a:rPr lang="en-US" altLang="ko-KR" sz="2800" dirty="0"/>
              <a:t>(And) </a:t>
            </a:r>
            <a:r>
              <a:rPr lang="en-US" altLang="ko-KR" sz="6000" dirty="0"/>
              <a:t>||</a:t>
            </a:r>
            <a:r>
              <a:rPr lang="en-US" altLang="ko-KR" sz="2800" dirty="0"/>
              <a:t>(Or)</a:t>
            </a:r>
            <a:r>
              <a:rPr lang="en-US" altLang="ko-KR" sz="6000" dirty="0"/>
              <a:t> !</a:t>
            </a:r>
            <a:r>
              <a:rPr lang="en-US" altLang="ko-KR" sz="2800" dirty="0"/>
              <a:t>(Not)</a:t>
            </a:r>
            <a:endParaRPr lang="ko-KR" altLang="en-US" sz="6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3EF00B-D1D8-451F-BB5E-DF3F79AA78C0}"/>
              </a:ext>
            </a:extLst>
          </p:cNvPr>
          <p:cNvSpPr/>
          <p:nvPr/>
        </p:nvSpPr>
        <p:spPr>
          <a:xfrm>
            <a:off x="2704563" y="3429000"/>
            <a:ext cx="6312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6"/>
                </a:solidFill>
              </a:rPr>
              <a:t>true</a:t>
            </a:r>
            <a:r>
              <a:rPr lang="en-US" altLang="ko-KR" dirty="0"/>
              <a:t> &amp;&amp; </a:t>
            </a:r>
            <a:r>
              <a:rPr lang="en-US" altLang="ko-KR" dirty="0">
                <a:solidFill>
                  <a:schemeClr val="accent6"/>
                </a:solidFill>
              </a:rPr>
              <a:t>true</a:t>
            </a:r>
            <a:r>
              <a:rPr lang="en-US" altLang="ko-KR" dirty="0"/>
              <a:t> &amp;&amp; </a:t>
            </a:r>
            <a:r>
              <a:rPr lang="en-US" altLang="ko-KR" dirty="0">
                <a:solidFill>
                  <a:schemeClr val="accent6"/>
                </a:solidFill>
              </a:rPr>
              <a:t>false</a:t>
            </a:r>
            <a:r>
              <a:rPr lang="en-US" altLang="ko-KR" dirty="0"/>
              <a:t>); // false </a:t>
            </a:r>
            <a:r>
              <a:rPr lang="ko-KR" altLang="en-US" dirty="0"/>
              <a:t>가 출력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A5BC2A3-C00B-49B9-B3E2-4F9BBA8872EF}"/>
              </a:ext>
            </a:extLst>
          </p:cNvPr>
          <p:cNvSpPr/>
          <p:nvPr/>
        </p:nvSpPr>
        <p:spPr>
          <a:xfrm>
            <a:off x="3001119" y="3798332"/>
            <a:ext cx="5719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6"/>
                </a:solidFill>
              </a:rPr>
              <a:t>true</a:t>
            </a:r>
            <a:r>
              <a:rPr lang="en-US" altLang="ko-KR" dirty="0"/>
              <a:t> || </a:t>
            </a:r>
            <a:r>
              <a:rPr lang="en-US" altLang="ko-KR" dirty="0">
                <a:solidFill>
                  <a:schemeClr val="accent6"/>
                </a:solidFill>
              </a:rPr>
              <a:t>true</a:t>
            </a:r>
            <a:r>
              <a:rPr lang="en-US" altLang="ko-KR" dirty="0"/>
              <a:t> || </a:t>
            </a:r>
            <a:r>
              <a:rPr lang="en-US" altLang="ko-KR" dirty="0">
                <a:solidFill>
                  <a:schemeClr val="accent6"/>
                </a:solidFill>
              </a:rPr>
              <a:t>false</a:t>
            </a:r>
            <a:r>
              <a:rPr lang="en-US" altLang="ko-KR" dirty="0"/>
              <a:t>); // true</a:t>
            </a:r>
            <a:r>
              <a:rPr lang="ko-KR" altLang="en-US" dirty="0"/>
              <a:t>가 출력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C6FA8F-597E-4ED1-8353-52166665E6BC}"/>
              </a:ext>
            </a:extLst>
          </p:cNvPr>
          <p:cNvSpPr/>
          <p:nvPr/>
        </p:nvSpPr>
        <p:spPr>
          <a:xfrm>
            <a:off x="3658350" y="4167664"/>
            <a:ext cx="4405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(!</a:t>
            </a:r>
            <a:r>
              <a:rPr lang="en-US" altLang="ko-KR" dirty="0">
                <a:solidFill>
                  <a:schemeClr val="accent6"/>
                </a:solidFill>
              </a:rPr>
              <a:t>true</a:t>
            </a:r>
            <a:r>
              <a:rPr lang="en-US" altLang="ko-KR" dirty="0"/>
              <a:t>); // false </a:t>
            </a:r>
            <a:r>
              <a:rPr lang="ko-KR" altLang="en-US" dirty="0"/>
              <a:t>가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159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44BA0AC-94D1-4635-BA2B-BF2AB7EE524A}"/>
              </a:ext>
            </a:extLst>
          </p:cNvPr>
          <p:cNvSpPr txBox="1"/>
          <p:nvPr/>
        </p:nvSpPr>
        <p:spPr>
          <a:xfrm>
            <a:off x="4325420" y="4779408"/>
            <a:ext cx="3541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C# </a:t>
            </a:r>
            <a:r>
              <a:rPr lang="ko-KR" altLang="en-US" sz="2800" b="1" dirty="0"/>
              <a:t>이론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2004508" y="5410205"/>
            <a:ext cx="81829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우리가 유니티에서 어떠한 행동을 구현하더라도</a:t>
            </a:r>
            <a:endParaRPr lang="en-US" altLang="ko-KR" b="1" dirty="0"/>
          </a:p>
          <a:p>
            <a:pPr algn="ctr"/>
            <a:r>
              <a:rPr lang="ko-KR" altLang="en-US" b="1" dirty="0"/>
              <a:t>반드시 필요한 지식들</a:t>
            </a:r>
            <a:endParaRPr lang="en-US" altLang="ko-KR" b="1" dirty="0"/>
          </a:p>
        </p:txBody>
      </p:sp>
      <p:pic>
        <p:nvPicPr>
          <p:cNvPr id="5" name="Picture 4" descr="C# Image에 대한 이미지 검색결과">
            <a:extLst>
              <a:ext uri="{FF2B5EF4-FFF2-40B4-BE49-F238E27FC236}">
                <a16:creationId xmlns:a16="http://schemas.microsoft.com/office/drawing/2014/main" id="{B771ED3F-C768-4015-BA3D-A2E831CE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3" y="801464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62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16D1DFF-8FDC-41F8-9365-DAD8A8067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주로 조건문에서 사용함</a:t>
            </a:r>
            <a:endParaRPr lang="en-US" altLang="ko-KR" dirty="0"/>
          </a:p>
          <a:p>
            <a:pPr lvl="1"/>
            <a:r>
              <a:rPr lang="ko-KR" altLang="en-US" dirty="0"/>
              <a:t>결과 값은 </a:t>
            </a:r>
            <a:r>
              <a:rPr lang="en-US" altLang="ko-KR" dirty="0"/>
              <a:t>bool</a:t>
            </a:r>
            <a:r>
              <a:rPr lang="ko-KR" altLang="en-US" dirty="0"/>
              <a:t>형 값으로 변환됨 </a:t>
            </a:r>
            <a:r>
              <a:rPr lang="en-US" altLang="ko-KR" dirty="0"/>
              <a:t>(true / false)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AF22A-EC7A-45C5-B809-7CA3B84D305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관계</a:t>
            </a:r>
            <a:r>
              <a:rPr lang="en-US" altLang="ko-KR" dirty="0"/>
              <a:t>/</a:t>
            </a:r>
            <a:r>
              <a:rPr lang="ko-KR" altLang="en-US" dirty="0"/>
              <a:t>비교 연산자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E7B25E-AAFC-4BDA-B739-F07FA8CD3725}"/>
              </a:ext>
            </a:extLst>
          </p:cNvPr>
          <p:cNvSpPr/>
          <p:nvPr/>
        </p:nvSpPr>
        <p:spPr>
          <a:xfrm>
            <a:off x="1265196" y="1953108"/>
            <a:ext cx="837440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dirty="0"/>
              <a:t>	&lt;, &gt;, ==, !=, &gt;=, &lt;=</a:t>
            </a:r>
            <a:endParaRPr lang="ko-KR" altLang="en-US" sz="6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3EF00B-D1D8-451F-BB5E-DF3F79AA78C0}"/>
              </a:ext>
            </a:extLst>
          </p:cNvPr>
          <p:cNvSpPr/>
          <p:nvPr/>
        </p:nvSpPr>
        <p:spPr>
          <a:xfrm>
            <a:off x="3450393" y="3429000"/>
            <a:ext cx="4751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(10 &gt; 10); // </a:t>
            </a:r>
            <a:r>
              <a:rPr lang="en-US" altLang="ko-KR" dirty="0">
                <a:solidFill>
                  <a:schemeClr val="accent6"/>
                </a:solidFill>
              </a:rPr>
              <a:t>false</a:t>
            </a:r>
            <a:r>
              <a:rPr lang="en-US" altLang="ko-KR" dirty="0"/>
              <a:t> </a:t>
            </a:r>
            <a:r>
              <a:rPr lang="ko-KR" altLang="en-US" dirty="0"/>
              <a:t>가 출력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A5BC2A3-C00B-49B9-B3E2-4F9BBA8872EF}"/>
              </a:ext>
            </a:extLst>
          </p:cNvPr>
          <p:cNvSpPr/>
          <p:nvPr/>
        </p:nvSpPr>
        <p:spPr>
          <a:xfrm>
            <a:off x="3518521" y="3798332"/>
            <a:ext cx="4615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(10 &lt; 11); // </a:t>
            </a:r>
            <a:r>
              <a:rPr lang="en-US" altLang="ko-KR" dirty="0">
                <a:solidFill>
                  <a:schemeClr val="accent6"/>
                </a:solidFill>
              </a:rPr>
              <a:t>true</a:t>
            </a:r>
            <a:r>
              <a:rPr lang="ko-KR" altLang="en-US" dirty="0"/>
              <a:t>가 출력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FDD9F9-C12B-4970-AD5F-D77EB4BDA857}"/>
              </a:ext>
            </a:extLst>
          </p:cNvPr>
          <p:cNvSpPr/>
          <p:nvPr/>
        </p:nvSpPr>
        <p:spPr>
          <a:xfrm>
            <a:off x="3460012" y="5546591"/>
            <a:ext cx="4858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(10 &gt;= 10); // </a:t>
            </a:r>
            <a:r>
              <a:rPr lang="en-US" altLang="ko-KR" dirty="0">
                <a:solidFill>
                  <a:schemeClr val="accent6"/>
                </a:solidFill>
              </a:rPr>
              <a:t>true</a:t>
            </a:r>
            <a:r>
              <a:rPr lang="en-US" altLang="ko-KR" dirty="0"/>
              <a:t> </a:t>
            </a:r>
            <a:r>
              <a:rPr lang="ko-KR" altLang="en-US" dirty="0"/>
              <a:t>가 출력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D3AF195-5E6B-4EE6-AD1B-942779C57CCA}"/>
              </a:ext>
            </a:extLst>
          </p:cNvPr>
          <p:cNvSpPr/>
          <p:nvPr/>
        </p:nvSpPr>
        <p:spPr>
          <a:xfrm>
            <a:off x="3460012" y="4270959"/>
            <a:ext cx="4858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(10 == 10); // </a:t>
            </a:r>
            <a:r>
              <a:rPr lang="en-US" altLang="ko-KR" dirty="0">
                <a:solidFill>
                  <a:schemeClr val="accent6"/>
                </a:solidFill>
              </a:rPr>
              <a:t>true</a:t>
            </a:r>
            <a:r>
              <a:rPr lang="en-US" altLang="ko-KR" dirty="0"/>
              <a:t> </a:t>
            </a:r>
            <a:r>
              <a:rPr lang="ko-KR" altLang="en-US" dirty="0"/>
              <a:t>가 출력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409263-E631-4F98-9057-5E915626C4E1}"/>
              </a:ext>
            </a:extLst>
          </p:cNvPr>
          <p:cNvSpPr/>
          <p:nvPr/>
        </p:nvSpPr>
        <p:spPr>
          <a:xfrm>
            <a:off x="3480049" y="4640291"/>
            <a:ext cx="4818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(10 != 10); // </a:t>
            </a:r>
            <a:r>
              <a:rPr lang="en-US" altLang="ko-KR" dirty="0">
                <a:solidFill>
                  <a:schemeClr val="accent6"/>
                </a:solidFill>
              </a:rPr>
              <a:t>false</a:t>
            </a:r>
            <a:r>
              <a:rPr lang="en-US" altLang="ko-KR" dirty="0"/>
              <a:t> </a:t>
            </a:r>
            <a:r>
              <a:rPr lang="ko-KR" altLang="en-US" dirty="0"/>
              <a:t>가 출력</a:t>
            </a:r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0F9712-BF9D-4378-AF79-1F38C2B26AC6}"/>
              </a:ext>
            </a:extLst>
          </p:cNvPr>
          <p:cNvSpPr/>
          <p:nvPr/>
        </p:nvSpPr>
        <p:spPr>
          <a:xfrm>
            <a:off x="3460011" y="5235337"/>
            <a:ext cx="4858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(10 &lt;= 10); // </a:t>
            </a:r>
            <a:r>
              <a:rPr lang="en-US" altLang="ko-KR" dirty="0">
                <a:solidFill>
                  <a:schemeClr val="accent6"/>
                </a:solidFill>
              </a:rPr>
              <a:t>true</a:t>
            </a:r>
            <a:r>
              <a:rPr lang="en-US" altLang="ko-KR" dirty="0"/>
              <a:t> </a:t>
            </a:r>
            <a:r>
              <a:rPr lang="ko-KR" altLang="en-US" dirty="0"/>
              <a:t>가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692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16D1DFF-8FDC-41F8-9365-DAD8A8067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진수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AF22A-EC7A-45C5-B809-7CA3B84D305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비트 연산자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E7B25E-AAFC-4BDA-B739-F07FA8CD3725}"/>
              </a:ext>
            </a:extLst>
          </p:cNvPr>
          <p:cNvSpPr/>
          <p:nvPr/>
        </p:nvSpPr>
        <p:spPr>
          <a:xfrm>
            <a:off x="2778142" y="1953108"/>
            <a:ext cx="564795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dirty="0"/>
              <a:t>	&amp;</a:t>
            </a:r>
            <a:r>
              <a:rPr lang="en-US" altLang="ko-KR" sz="2800" dirty="0"/>
              <a:t>(AND)</a:t>
            </a:r>
            <a:r>
              <a:rPr lang="en-US" altLang="ko-KR" sz="6000" dirty="0"/>
              <a:t> |</a:t>
            </a:r>
            <a:r>
              <a:rPr lang="en-US" altLang="ko-KR" sz="2800" dirty="0"/>
              <a:t>(OR)</a:t>
            </a:r>
            <a:r>
              <a:rPr lang="en-US" altLang="ko-KR" sz="6000" dirty="0"/>
              <a:t> ^</a:t>
            </a:r>
            <a:r>
              <a:rPr lang="en-US" altLang="ko-KR" sz="2800" dirty="0"/>
              <a:t>(NOT)</a:t>
            </a: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35C3D5-7DDE-4CAB-B940-3084B9F39861}"/>
              </a:ext>
            </a:extLst>
          </p:cNvPr>
          <p:cNvSpPr txBox="1"/>
          <p:nvPr/>
        </p:nvSpPr>
        <p:spPr>
          <a:xfrm>
            <a:off x="3626258" y="3133942"/>
            <a:ext cx="3951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해당 숫자를 </a:t>
            </a:r>
            <a:r>
              <a:rPr lang="en-US" altLang="ko-KR" dirty="0"/>
              <a:t>2</a:t>
            </a:r>
            <a:r>
              <a:rPr lang="ko-KR" altLang="en-US" dirty="0"/>
              <a:t>진수로 변경한 뒤 연산</a:t>
            </a:r>
          </a:p>
        </p:txBody>
      </p:sp>
      <p:pic>
        <p:nvPicPr>
          <p:cNvPr id="10242" name="Picture 2" descr="비트연산 이미지 검색결과">
            <a:extLst>
              <a:ext uri="{FF2B5EF4-FFF2-40B4-BE49-F238E27FC236}">
                <a16:creationId xmlns:a16="http://schemas.microsoft.com/office/drawing/2014/main" id="{9BCEA818-20BF-4F66-816A-D71431DB6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523" y="3668445"/>
            <a:ext cx="2767194" cy="217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42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16D1DFF-8FDC-41F8-9365-DAD8A8067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진수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AF22A-EC7A-45C5-B809-7CA3B84D305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Shift </a:t>
            </a:r>
            <a:r>
              <a:rPr lang="ko-KR" altLang="en-US" dirty="0"/>
              <a:t>연산자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E7B25E-AAFC-4BDA-B739-F07FA8CD3725}"/>
              </a:ext>
            </a:extLst>
          </p:cNvPr>
          <p:cNvSpPr/>
          <p:nvPr/>
        </p:nvSpPr>
        <p:spPr>
          <a:xfrm>
            <a:off x="4790995" y="1878308"/>
            <a:ext cx="261001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dirty="0"/>
              <a:t>&lt;&lt; &gt;&gt;</a:t>
            </a:r>
            <a:endParaRPr lang="ko-KR" altLang="en-US" sz="6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35C3D5-7DDE-4CAB-B940-3084B9F39861}"/>
              </a:ext>
            </a:extLst>
          </p:cNvPr>
          <p:cNvSpPr txBox="1"/>
          <p:nvPr/>
        </p:nvSpPr>
        <p:spPr>
          <a:xfrm>
            <a:off x="4713251" y="3096542"/>
            <a:ext cx="276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해당 숫자를 </a:t>
            </a:r>
            <a:r>
              <a:rPr lang="en-US" altLang="ko-KR" dirty="0"/>
              <a:t>N </a:t>
            </a:r>
            <a:r>
              <a:rPr lang="ko-KR" altLang="en-US" dirty="0"/>
              <a:t>비트 이동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609310-52BE-4186-878E-9335EDC07AFF}"/>
              </a:ext>
            </a:extLst>
          </p:cNvPr>
          <p:cNvSpPr/>
          <p:nvPr/>
        </p:nvSpPr>
        <p:spPr>
          <a:xfrm>
            <a:off x="4027027" y="3741437"/>
            <a:ext cx="400109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(1); // 1</a:t>
            </a:r>
            <a:r>
              <a:rPr lang="ko-KR" altLang="en-US" dirty="0"/>
              <a:t> 출력</a:t>
            </a:r>
            <a:endParaRPr lang="en-US" altLang="ko-KR" dirty="0"/>
          </a:p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(1 &lt;&lt; 1); // 2</a:t>
            </a:r>
            <a:r>
              <a:rPr lang="ko-KR" altLang="en-US" dirty="0"/>
              <a:t> 출력</a:t>
            </a:r>
            <a:endParaRPr lang="en-US" altLang="ko-KR" dirty="0"/>
          </a:p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(2 &lt;&lt; 1); // 4</a:t>
            </a:r>
            <a:r>
              <a:rPr lang="ko-KR" altLang="en-US" dirty="0"/>
              <a:t> 출력</a:t>
            </a:r>
            <a:endParaRPr lang="en-US" altLang="ko-KR" dirty="0"/>
          </a:p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(4 &lt;&lt; 1); // 8</a:t>
            </a:r>
            <a:r>
              <a:rPr lang="ko-KR" altLang="en-US" dirty="0"/>
              <a:t>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881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AF22A-EC7A-45C5-B809-7CA3B84D305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조건 연산자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E7B25E-AAFC-4BDA-B739-F07FA8CD3725}"/>
              </a:ext>
            </a:extLst>
          </p:cNvPr>
          <p:cNvSpPr/>
          <p:nvPr/>
        </p:nvSpPr>
        <p:spPr>
          <a:xfrm>
            <a:off x="3713518" y="1652434"/>
            <a:ext cx="4916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/>
              <a:t>?, ?? (C# 3.0 </a:t>
            </a:r>
            <a:r>
              <a:rPr lang="ko-KR" altLang="en-US" sz="3200" dirty="0"/>
              <a:t>이상만 지원</a:t>
            </a:r>
            <a:r>
              <a:rPr lang="en-US" altLang="ko-KR" sz="3200" dirty="0"/>
              <a:t>)</a:t>
            </a:r>
            <a:endParaRPr lang="ko-KR" altLang="en-US" sz="8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652898-3701-430C-86F1-A657088F69FD}"/>
              </a:ext>
            </a:extLst>
          </p:cNvPr>
          <p:cNvSpPr txBox="1"/>
          <p:nvPr/>
        </p:nvSpPr>
        <p:spPr>
          <a:xfrm>
            <a:off x="459001" y="2476194"/>
            <a:ext cx="550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</a:t>
            </a:r>
            <a:r>
              <a:rPr lang="ko-KR" altLang="en-US" dirty="0"/>
              <a:t>는 </a:t>
            </a:r>
            <a:r>
              <a:rPr lang="ko-KR" altLang="en-US" dirty="0" err="1"/>
              <a:t>삼항</a:t>
            </a:r>
            <a:r>
              <a:rPr lang="ko-KR" altLang="en-US" dirty="0"/>
              <a:t> 연산자라고도 한다</a:t>
            </a:r>
            <a:r>
              <a:rPr lang="en-US" altLang="ko-KR" dirty="0"/>
              <a:t>. </a:t>
            </a:r>
            <a:r>
              <a:rPr lang="ko-KR" altLang="en-US" dirty="0"/>
              <a:t>현업에서 많이 쓰인다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D9E5EF-9850-481B-9650-7A39C5C48FEB}"/>
              </a:ext>
            </a:extLst>
          </p:cNvPr>
          <p:cNvSpPr txBox="1"/>
          <p:nvPr/>
        </p:nvSpPr>
        <p:spPr>
          <a:xfrm>
            <a:off x="592691" y="2845526"/>
            <a:ext cx="3632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int</a:t>
            </a:r>
            <a:r>
              <a:rPr lang="en-US" altLang="ko-KR" dirty="0"/>
              <a:t> a = (1 &lt; 10) ? 1 : 0; // 1</a:t>
            </a:r>
            <a:r>
              <a:rPr lang="ko-KR" altLang="en-US" dirty="0"/>
              <a:t> 할당</a:t>
            </a:r>
            <a:endParaRPr lang="en-US" altLang="ko-KR" dirty="0"/>
          </a:p>
          <a:p>
            <a:r>
              <a:rPr lang="en-US" altLang="ko-KR" dirty="0">
                <a:solidFill>
                  <a:schemeClr val="accent6"/>
                </a:solidFill>
              </a:rPr>
              <a:t>int</a:t>
            </a:r>
            <a:r>
              <a:rPr lang="en-US" altLang="ko-KR" dirty="0"/>
              <a:t> a = (1 &gt; 10) ? 1 : 0; // 0</a:t>
            </a:r>
            <a:r>
              <a:rPr lang="ko-KR" altLang="en-US" dirty="0"/>
              <a:t> 할당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2AFF82-1AF3-4E66-AF06-675C1BD49BF4}"/>
              </a:ext>
            </a:extLst>
          </p:cNvPr>
          <p:cNvSpPr txBox="1"/>
          <p:nvPr/>
        </p:nvSpPr>
        <p:spPr>
          <a:xfrm>
            <a:off x="459001" y="3643143"/>
            <a:ext cx="938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??</a:t>
            </a:r>
            <a:r>
              <a:rPr lang="ko-KR" altLang="en-US" dirty="0"/>
              <a:t>는 </a:t>
            </a:r>
            <a:r>
              <a:rPr lang="en-US" altLang="ko-KR" dirty="0"/>
              <a:t>Unity</a:t>
            </a:r>
            <a:r>
              <a:rPr lang="ko-KR" altLang="en-US" dirty="0"/>
              <a:t> 버전에 따라 지원할 수도 안 할 수도 있다</a:t>
            </a:r>
            <a:r>
              <a:rPr lang="en-US" altLang="ko-KR" dirty="0"/>
              <a:t>. 2018 </a:t>
            </a:r>
            <a:r>
              <a:rPr lang="ko-KR" altLang="en-US" dirty="0"/>
              <a:t>버전 부터는 무조건 지원한다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4BC33-F573-4C3F-9CD2-C7025833EF66}"/>
              </a:ext>
            </a:extLst>
          </p:cNvPr>
          <p:cNvSpPr txBox="1"/>
          <p:nvPr/>
        </p:nvSpPr>
        <p:spPr>
          <a:xfrm>
            <a:off x="592691" y="4104808"/>
            <a:ext cx="4782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string</a:t>
            </a:r>
            <a:r>
              <a:rPr lang="en-US" altLang="ko-KR" dirty="0"/>
              <a:t> </a:t>
            </a:r>
            <a:r>
              <a:rPr lang="en-US" altLang="ko-KR" dirty="0" err="1"/>
              <a:t>someStr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chemeClr val="accent6"/>
                </a:solidFill>
              </a:rPr>
              <a:t>null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>
                <a:solidFill>
                  <a:schemeClr val="accent6"/>
                </a:solidFill>
              </a:rPr>
              <a:t>string</a:t>
            </a:r>
            <a:r>
              <a:rPr lang="en-US" altLang="ko-KR" dirty="0"/>
              <a:t> a = </a:t>
            </a:r>
            <a:r>
              <a:rPr lang="en-US" altLang="ko-KR" dirty="0" err="1"/>
              <a:t>someStr</a:t>
            </a:r>
            <a:r>
              <a:rPr lang="en-US" altLang="ko-KR" dirty="0"/>
              <a:t> ?? </a:t>
            </a:r>
            <a:r>
              <a:rPr lang="en-US" altLang="ko-KR" dirty="0">
                <a:solidFill>
                  <a:srgbClr val="FF0000"/>
                </a:solidFill>
              </a:rPr>
              <a:t>“</a:t>
            </a:r>
            <a:r>
              <a:rPr lang="ko-KR" altLang="en-US" dirty="0">
                <a:solidFill>
                  <a:srgbClr val="FF0000"/>
                </a:solidFill>
              </a:rPr>
              <a:t>문자열이 비었네요</a:t>
            </a:r>
            <a:r>
              <a:rPr lang="en-US" altLang="ko-KR" dirty="0">
                <a:solidFill>
                  <a:srgbClr val="FF0000"/>
                </a:solidFill>
              </a:rPr>
              <a:t>?”</a:t>
            </a:r>
            <a:r>
              <a:rPr lang="en-US" altLang="ko-KR" dirty="0"/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768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00F6BA-41E0-4459-A76B-A301602C691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en-US" altLang="ko-KR" dirty="0" err="1"/>
              <a:t>sizeof</a:t>
            </a:r>
            <a:r>
              <a:rPr lang="en-US" altLang="ko-KR" dirty="0"/>
              <a:t> / </a:t>
            </a:r>
            <a:r>
              <a:rPr lang="en-US" altLang="ko-KR" dirty="0" err="1"/>
              <a:t>typeof</a:t>
            </a:r>
            <a:r>
              <a:rPr lang="en-US" altLang="ko-KR" dirty="0"/>
              <a:t> </a:t>
            </a:r>
            <a:r>
              <a:rPr lang="ko-KR" altLang="en-US" dirty="0"/>
              <a:t>연산자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EF6DA8-8F83-4321-904F-A6F828232375}"/>
              </a:ext>
            </a:extLst>
          </p:cNvPr>
          <p:cNvSpPr/>
          <p:nvPr/>
        </p:nvSpPr>
        <p:spPr>
          <a:xfrm>
            <a:off x="3870944" y="1490008"/>
            <a:ext cx="3778663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b="1" dirty="0" err="1"/>
              <a:t>sizeof</a:t>
            </a:r>
            <a:r>
              <a:rPr lang="en-US" altLang="ko-KR" sz="6000" b="1" dirty="0"/>
              <a:t>(…)</a:t>
            </a:r>
            <a:br>
              <a:rPr lang="en-US" altLang="ko-KR" sz="6000" b="1" dirty="0"/>
            </a:br>
            <a:r>
              <a:rPr lang="en-US" altLang="ko-KR" sz="6000" b="1" dirty="0" err="1"/>
              <a:t>typeof</a:t>
            </a:r>
            <a:r>
              <a:rPr lang="en-US" altLang="ko-KR" sz="6000" b="1" dirty="0"/>
              <a:t>(…)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7D5F34-93C6-4A39-8033-A6B2CBCAEAA8}"/>
              </a:ext>
            </a:extLst>
          </p:cNvPr>
          <p:cNvSpPr txBox="1"/>
          <p:nvPr/>
        </p:nvSpPr>
        <p:spPr>
          <a:xfrm>
            <a:off x="459001" y="3941240"/>
            <a:ext cx="473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sizeof</a:t>
            </a:r>
            <a:r>
              <a:rPr lang="en-US" altLang="ko-KR" dirty="0"/>
              <a:t> </a:t>
            </a:r>
            <a:r>
              <a:rPr lang="ko-KR" altLang="en-US" dirty="0"/>
              <a:t>는 뒤에 오는 타입의 크기를 나타낸다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C698EA-8650-43E1-8D50-AFD9BB61FC3D}"/>
              </a:ext>
            </a:extLst>
          </p:cNvPr>
          <p:cNvSpPr txBox="1"/>
          <p:nvPr/>
        </p:nvSpPr>
        <p:spPr>
          <a:xfrm>
            <a:off x="459001" y="4310572"/>
            <a:ext cx="6520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typeof</a:t>
            </a:r>
            <a:r>
              <a:rPr lang="ko-KR" altLang="en-US" dirty="0"/>
              <a:t>는 뒤에 오는 타입을 정의하는 </a:t>
            </a:r>
            <a:r>
              <a:rPr lang="en-US" altLang="ko-KR" dirty="0"/>
              <a:t>Type </a:t>
            </a:r>
            <a:r>
              <a:rPr lang="ko-KR" altLang="en-US" dirty="0"/>
              <a:t>객체로 변환해준다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D27632-9B08-4FFF-A864-0DE0CAD47E86}"/>
              </a:ext>
            </a:extLst>
          </p:cNvPr>
          <p:cNvSpPr txBox="1"/>
          <p:nvPr/>
        </p:nvSpPr>
        <p:spPr>
          <a:xfrm>
            <a:off x="459000" y="4682245"/>
            <a:ext cx="9631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Type</a:t>
            </a:r>
            <a:r>
              <a:rPr lang="ko-KR" altLang="en-US" dirty="0"/>
              <a:t>객체는 게임을 만들 때 직접적으로 많이 안 쓰이지만</a:t>
            </a:r>
            <a:r>
              <a:rPr lang="en-US" altLang="ko-KR" dirty="0"/>
              <a:t> </a:t>
            </a:r>
            <a:r>
              <a:rPr lang="ko-KR" altLang="en-US" dirty="0"/>
              <a:t>고급 기술을 행사 할 때 사용한다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161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625433" y="5053945"/>
            <a:ext cx="10941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계산기를 같이 한번 만들어보자</a:t>
            </a:r>
          </a:p>
        </p:txBody>
      </p:sp>
      <p:pic>
        <p:nvPicPr>
          <p:cNvPr id="5" name="Picture 4" descr="C# Image에 대한 이미지 검색결과">
            <a:extLst>
              <a:ext uri="{FF2B5EF4-FFF2-40B4-BE49-F238E27FC236}">
                <a16:creationId xmlns:a16="http://schemas.microsoft.com/office/drawing/2014/main" id="{B771ED3F-C768-4015-BA3D-A2E831CE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3" y="801464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01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(</a:t>
            </a:r>
            <a:r>
              <a:rPr lang="ko-KR" altLang="en-US" dirty="0"/>
              <a:t>캐릭터 클래스 만들어 보기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48130-8A02-4B20-8AC1-F043AB6D56BD}"/>
              </a:ext>
            </a:extLst>
          </p:cNvPr>
          <p:cNvSpPr txBox="1"/>
          <p:nvPr/>
        </p:nvSpPr>
        <p:spPr>
          <a:xfrm>
            <a:off x="2853133" y="2292362"/>
            <a:ext cx="739200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/>
                </a:solidFill>
              </a:rPr>
              <a:t>class</a:t>
            </a:r>
            <a:r>
              <a:rPr lang="en-US" altLang="ko-KR" sz="2000" dirty="0"/>
              <a:t> </a:t>
            </a:r>
            <a:r>
              <a:rPr lang="en-US" altLang="ko-KR" sz="2000" dirty="0">
                <a:solidFill>
                  <a:schemeClr val="accent1"/>
                </a:solidFill>
              </a:rPr>
              <a:t>Character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public void </a:t>
            </a:r>
            <a:r>
              <a:rPr lang="ko-KR" altLang="en-US" sz="2000" dirty="0"/>
              <a:t>공격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chemeClr val="accent1"/>
                </a:solidFill>
              </a:rPr>
              <a:t>Character</a:t>
            </a:r>
            <a:r>
              <a:rPr lang="en-US" altLang="ko-KR" sz="2000" dirty="0"/>
              <a:t> target)</a:t>
            </a:r>
          </a:p>
          <a:p>
            <a:r>
              <a:rPr lang="en-US" altLang="ko-KR" sz="2000" dirty="0"/>
              <a:t>	{</a:t>
            </a:r>
          </a:p>
          <a:p>
            <a:r>
              <a:rPr lang="en-US" altLang="ko-KR" sz="2000" dirty="0"/>
              <a:t>		…</a:t>
            </a:r>
          </a:p>
          <a:p>
            <a:r>
              <a:rPr lang="en-US" altLang="ko-KR" sz="2000" dirty="0"/>
              <a:t>	}</a:t>
            </a:r>
          </a:p>
          <a:p>
            <a:r>
              <a:rPr lang="en-US" altLang="ko-KR" sz="2000" dirty="0"/>
              <a:t>	public void </a:t>
            </a:r>
            <a:r>
              <a:rPr lang="ko-KR" altLang="en-US" sz="2000" dirty="0"/>
              <a:t>피격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chemeClr val="accent6"/>
                </a:solidFill>
              </a:rPr>
              <a:t>int</a:t>
            </a:r>
            <a:r>
              <a:rPr lang="en-US" altLang="ko-KR" sz="2000" dirty="0"/>
              <a:t> damage)</a:t>
            </a:r>
          </a:p>
          <a:p>
            <a:r>
              <a:rPr lang="en-US" altLang="ko-KR" sz="2000" dirty="0"/>
              <a:t>	{</a:t>
            </a:r>
          </a:p>
          <a:p>
            <a:r>
              <a:rPr lang="en-US" altLang="ko-KR" sz="2000" dirty="0"/>
              <a:t>		…</a:t>
            </a:r>
          </a:p>
          <a:p>
            <a:r>
              <a:rPr lang="en-US" altLang="ko-KR" sz="2000" dirty="0"/>
              <a:t>	}</a:t>
            </a:r>
            <a:br>
              <a:rPr lang="en-US" altLang="ko-KR" sz="2000" dirty="0"/>
            </a:br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EFFDC9-5395-4F0D-AF75-A3014C3059DC}"/>
              </a:ext>
            </a:extLst>
          </p:cNvPr>
          <p:cNvSpPr txBox="1"/>
          <p:nvPr/>
        </p:nvSpPr>
        <p:spPr>
          <a:xfrm>
            <a:off x="308206" y="1184366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실습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D9FA27-F0AD-4B1A-86DE-A639257B2FAD}"/>
              </a:ext>
            </a:extLst>
          </p:cNvPr>
          <p:cNvSpPr txBox="1"/>
          <p:nvPr/>
        </p:nvSpPr>
        <p:spPr>
          <a:xfrm>
            <a:off x="308206" y="1553698"/>
            <a:ext cx="508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캐릭터의 공격과 공격 받음</a:t>
            </a:r>
            <a:r>
              <a:rPr lang="en-US" altLang="ko-KR" dirty="0"/>
              <a:t>(</a:t>
            </a:r>
            <a:r>
              <a:rPr lang="ko-KR" altLang="en-US" dirty="0"/>
              <a:t>피격</a:t>
            </a:r>
            <a:r>
              <a:rPr lang="en-US" altLang="ko-KR" dirty="0"/>
              <a:t>)</a:t>
            </a:r>
            <a:r>
              <a:rPr lang="ko-KR" altLang="en-US" dirty="0"/>
              <a:t>을 만들어보자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426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625433" y="5053945"/>
            <a:ext cx="10941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쉬는 시간</a:t>
            </a:r>
          </a:p>
        </p:txBody>
      </p:sp>
      <p:pic>
        <p:nvPicPr>
          <p:cNvPr id="5" name="Picture 4" descr="C# Image에 대한 이미지 검색결과">
            <a:extLst>
              <a:ext uri="{FF2B5EF4-FFF2-40B4-BE49-F238E27FC236}">
                <a16:creationId xmlns:a16="http://schemas.microsoft.com/office/drawing/2014/main" id="{B771ED3F-C768-4015-BA3D-A2E831CE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3" y="801464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57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조건문</a:t>
            </a:r>
            <a:endParaRPr lang="en-US" altLang="ko-KR" dirty="0"/>
          </a:p>
          <a:p>
            <a:pPr lvl="1"/>
            <a:r>
              <a:rPr lang="ko-KR" altLang="en-US" dirty="0"/>
              <a:t>말 그대로 조건을 따지는 구문 </a:t>
            </a:r>
            <a:r>
              <a:rPr lang="en-US" altLang="ko-KR" dirty="0"/>
              <a:t>(</a:t>
            </a:r>
            <a:r>
              <a:rPr lang="ko-KR" altLang="en-US" dirty="0"/>
              <a:t>영역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if (</a:t>
            </a:r>
            <a:r>
              <a:rPr lang="ko-KR" altLang="en-US" dirty="0"/>
              <a:t>조건</a:t>
            </a:r>
            <a:r>
              <a:rPr lang="en-US" altLang="ko-KR" dirty="0"/>
              <a:t>) { ~ }</a:t>
            </a:r>
          </a:p>
          <a:p>
            <a:pPr lvl="2"/>
            <a:r>
              <a:rPr lang="en-US" altLang="ko-KR" dirty="0"/>
              <a:t>if(</a:t>
            </a:r>
            <a:r>
              <a:rPr lang="ko-KR" altLang="en-US" dirty="0"/>
              <a:t>조건</a:t>
            </a:r>
            <a:r>
              <a:rPr lang="en-US" altLang="ko-KR" dirty="0"/>
              <a:t>) { ~ } , else if(</a:t>
            </a:r>
            <a:r>
              <a:rPr lang="ko-KR" altLang="en-US" dirty="0"/>
              <a:t>조건</a:t>
            </a:r>
            <a:r>
              <a:rPr lang="en-US" altLang="ko-KR" dirty="0"/>
              <a:t>) { ~ }, else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  <a:r>
              <a:rPr lang="ko-KR" altLang="en-US" dirty="0"/>
              <a:t> </a:t>
            </a:r>
            <a:r>
              <a:rPr lang="en-US" altLang="ko-KR" dirty="0"/>
              <a:t>}</a:t>
            </a:r>
          </a:p>
          <a:p>
            <a:r>
              <a:rPr lang="ko-KR" altLang="en-US" dirty="0" err="1"/>
              <a:t>반복문</a:t>
            </a:r>
            <a:endParaRPr lang="en-US" altLang="ko-KR" dirty="0"/>
          </a:p>
          <a:p>
            <a:pPr lvl="1"/>
            <a:r>
              <a:rPr lang="ko-KR" altLang="en-US" dirty="0"/>
              <a:t>말 그대로 반복해주는 구문</a:t>
            </a:r>
            <a:endParaRPr lang="en-US" altLang="ko-KR" dirty="0"/>
          </a:p>
          <a:p>
            <a:pPr lvl="2"/>
            <a:r>
              <a:rPr lang="en-US" altLang="ko-KR" dirty="0"/>
              <a:t>while(</a:t>
            </a:r>
            <a:r>
              <a:rPr lang="ko-KR" altLang="en-US" dirty="0"/>
              <a:t>조건</a:t>
            </a:r>
            <a:r>
              <a:rPr lang="en-US" altLang="ko-KR" dirty="0"/>
              <a:t>) { ~ } </a:t>
            </a:r>
          </a:p>
          <a:p>
            <a:pPr lvl="2"/>
            <a:r>
              <a:rPr lang="en-US" altLang="ko-KR" dirty="0"/>
              <a:t>for(int 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10; </a:t>
            </a:r>
            <a:r>
              <a:rPr lang="en-US" altLang="ko-KR" dirty="0" err="1"/>
              <a:t>i</a:t>
            </a:r>
            <a:r>
              <a:rPr lang="en-US" altLang="ko-KR" dirty="0"/>
              <a:t>++) { ~ }</a:t>
            </a:r>
          </a:p>
          <a:p>
            <a:pPr lvl="2"/>
            <a:r>
              <a:rPr lang="en-US" altLang="ko-KR" dirty="0"/>
              <a:t>do{ ~ } while(</a:t>
            </a:r>
            <a:r>
              <a:rPr lang="ko-KR" altLang="en-US" dirty="0"/>
              <a:t>조건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foreach // </a:t>
            </a:r>
            <a:r>
              <a:rPr lang="ko-KR" altLang="en-US" dirty="0"/>
              <a:t>배열안에 요소 하나하나 불러와 구문실행 </a:t>
            </a:r>
            <a:r>
              <a:rPr lang="en-US" altLang="ko-KR" dirty="0"/>
              <a:t>-&gt; </a:t>
            </a:r>
            <a:r>
              <a:rPr lang="ko-KR" altLang="en-US" dirty="0"/>
              <a:t>배열</a:t>
            </a:r>
            <a:r>
              <a:rPr lang="en-US" altLang="ko-KR" dirty="0"/>
              <a:t> </a:t>
            </a:r>
            <a:r>
              <a:rPr lang="ko-KR" altLang="en-US" dirty="0"/>
              <a:t>파트에서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829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625433" y="5053945"/>
            <a:ext cx="1094113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400" b="1" smtClean="0"/>
              <a:t>조건문</a:t>
            </a:r>
            <a:endParaRPr lang="ko-KR" altLang="en-US" sz="4400" b="1" dirty="0"/>
          </a:p>
        </p:txBody>
      </p:sp>
      <p:pic>
        <p:nvPicPr>
          <p:cNvPr id="5" name="Picture 4" descr="C# Image에 대한 이미지 검색결과">
            <a:extLst>
              <a:ext uri="{FF2B5EF4-FFF2-40B4-BE49-F238E27FC236}">
                <a16:creationId xmlns:a16="http://schemas.microsoft.com/office/drawing/2014/main" id="{B771ED3F-C768-4015-BA3D-A2E831CE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3" y="801464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46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2B0D1E-8CF5-425C-9378-203A97EEA8A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들어가기 앞서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020322-EA3A-4343-8D09-D0E0A9079101}"/>
              </a:ext>
            </a:extLst>
          </p:cNvPr>
          <p:cNvSpPr txBox="1"/>
          <p:nvPr/>
        </p:nvSpPr>
        <p:spPr>
          <a:xfrm>
            <a:off x="1825439" y="1311932"/>
            <a:ext cx="8541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/>
              <a:t>C#</a:t>
            </a:r>
            <a:r>
              <a:rPr lang="ko-KR" altLang="en-US" sz="2800" b="1" dirty="0"/>
              <a:t>에서 사용하는 모든 것들은 대소문자를 구분한다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8AEB45-9078-4EAC-9F6C-C2CD6CF24293}"/>
              </a:ext>
            </a:extLst>
          </p:cNvPr>
          <p:cNvSpPr txBox="1"/>
          <p:nvPr/>
        </p:nvSpPr>
        <p:spPr>
          <a:xfrm>
            <a:off x="3308220" y="2908076"/>
            <a:ext cx="5575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/>
              <a:t>이 영역을 구문이라고 한다</a:t>
            </a:r>
            <a:r>
              <a:rPr lang="en-US" altLang="ko-KR" sz="2800" b="1" dirty="0"/>
              <a:t>. (~</a:t>
            </a:r>
            <a:r>
              <a:rPr lang="ko-KR" altLang="en-US" sz="2800" b="1" dirty="0"/>
              <a:t>문</a:t>
            </a:r>
            <a:r>
              <a:rPr lang="en-US" altLang="ko-KR" sz="2800" b="1" dirty="0"/>
              <a:t>)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60D32-CAFA-4B45-BA73-566ABEE1AC8D}"/>
              </a:ext>
            </a:extLst>
          </p:cNvPr>
          <p:cNvSpPr txBox="1"/>
          <p:nvPr/>
        </p:nvSpPr>
        <p:spPr>
          <a:xfrm>
            <a:off x="3126283" y="4504220"/>
            <a:ext cx="5939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/>
              <a:t>한글도 지원하나 안 쓰는 것이 좋다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AB2551-D985-4333-9D8F-BBF660A0ED05}"/>
              </a:ext>
            </a:extLst>
          </p:cNvPr>
          <p:cNvSpPr txBox="1"/>
          <p:nvPr/>
        </p:nvSpPr>
        <p:spPr>
          <a:xfrm>
            <a:off x="1376600" y="3706148"/>
            <a:ext cx="9438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/>
              <a:t>영역의 끝은 </a:t>
            </a:r>
            <a:r>
              <a:rPr lang="en-US" altLang="ko-KR" sz="2800" b="1" dirty="0"/>
              <a:t>} </a:t>
            </a:r>
            <a:r>
              <a:rPr lang="ko-KR" altLang="en-US" sz="2800" b="1" dirty="0"/>
              <a:t>로 끝나고 문장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명령</a:t>
            </a:r>
            <a:r>
              <a:rPr lang="en-US" altLang="ko-KR" sz="2800" b="1" dirty="0"/>
              <a:t>)</a:t>
            </a:r>
            <a:r>
              <a:rPr lang="ko-KR" altLang="en-US" sz="2800" b="1" dirty="0"/>
              <a:t>의 끝은 </a:t>
            </a:r>
            <a:r>
              <a:rPr lang="en-US" altLang="ko-KR" sz="2800" b="1" dirty="0"/>
              <a:t>; </a:t>
            </a:r>
            <a:r>
              <a:rPr lang="ko-KR" altLang="en-US" sz="2800" b="1" dirty="0"/>
              <a:t>으로 끝난다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040E8D-39FA-4342-9AA7-2D0D9A63F874}"/>
              </a:ext>
            </a:extLst>
          </p:cNvPr>
          <p:cNvSpPr txBox="1"/>
          <p:nvPr/>
        </p:nvSpPr>
        <p:spPr>
          <a:xfrm>
            <a:off x="2804071" y="2110004"/>
            <a:ext cx="6583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/>
              <a:t>영역의 구분</a:t>
            </a:r>
            <a:r>
              <a:rPr lang="en-US" altLang="ko-KR" sz="2800" b="1" dirty="0"/>
              <a:t>({~})</a:t>
            </a:r>
            <a:r>
              <a:rPr lang="ko-KR" altLang="en-US" sz="2800" b="1" dirty="0"/>
              <a:t>은 엄청나게 중요하다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E5F77D-4769-4CF2-B093-D036E0DD2A85}"/>
              </a:ext>
            </a:extLst>
          </p:cNvPr>
          <p:cNvSpPr txBox="1"/>
          <p:nvPr/>
        </p:nvSpPr>
        <p:spPr>
          <a:xfrm>
            <a:off x="2003936" y="5146257"/>
            <a:ext cx="85549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8</a:t>
            </a:r>
            <a:r>
              <a:rPr lang="ko-KR" altLang="en-US" sz="2800" b="1" dirty="0"/>
              <a:t>비트 </a:t>
            </a:r>
            <a:r>
              <a:rPr lang="en-US" altLang="ko-KR" sz="2800" b="1" dirty="0"/>
              <a:t>= 1</a:t>
            </a:r>
            <a:r>
              <a:rPr lang="ko-KR" altLang="en-US" sz="2800" b="1" dirty="0"/>
              <a:t>바이트         </a:t>
            </a:r>
            <a:r>
              <a:rPr lang="en-US" altLang="ko-KR" sz="2800" b="1" dirty="0"/>
              <a:t>1024</a:t>
            </a:r>
            <a:r>
              <a:rPr lang="ko-KR" altLang="en-US" sz="2800" b="1" dirty="0"/>
              <a:t>바이트 </a:t>
            </a:r>
            <a:r>
              <a:rPr lang="en-US" altLang="ko-KR" sz="2800" b="1" dirty="0"/>
              <a:t>= 1KB</a:t>
            </a:r>
          </a:p>
          <a:p>
            <a:pPr algn="ctr"/>
            <a:r>
              <a:rPr lang="en-US" altLang="ko-KR" sz="2800" b="1" dirty="0"/>
              <a:t>1024KB = 1MB             1024MB = 1GB …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4251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if(</a:t>
            </a:r>
            <a:r>
              <a:rPr lang="ko-KR" altLang="en-US" dirty="0"/>
              <a:t>조건</a:t>
            </a:r>
            <a:r>
              <a:rPr lang="en-US" altLang="ko-KR" dirty="0"/>
              <a:t>) { ~ } , else if(</a:t>
            </a:r>
            <a:r>
              <a:rPr lang="ko-KR" altLang="en-US" dirty="0"/>
              <a:t>조건</a:t>
            </a:r>
            <a:r>
              <a:rPr lang="en-US" altLang="ko-KR" dirty="0"/>
              <a:t>) { ~ }, else { }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-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6DC82B-D42A-473D-A637-6791676C2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313" y="1635893"/>
            <a:ext cx="6992078" cy="452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0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1CA48AD-1382-488B-9654-022420A3F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switch case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 err="1"/>
              <a:t>조건문이지만</a:t>
            </a:r>
            <a:r>
              <a:rPr lang="ko-KR" altLang="en-US" dirty="0"/>
              <a:t> 내부적으로 반복문으로 돌아가는 복잡한 녀석이다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특정 값에 대응할 때 사용한다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62CEC7-023D-44BC-94E0-9CDB42BE45A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-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D98ECB-DCC8-469E-847F-BE9D66D1C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004" y="2126256"/>
            <a:ext cx="8496781" cy="407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04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625433" y="5053945"/>
            <a:ext cx="1094113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400" b="1" dirty="0" err="1" smtClean="0"/>
              <a:t>반복문</a:t>
            </a:r>
            <a:endParaRPr lang="ko-KR" altLang="en-US" sz="4400" b="1" dirty="0"/>
          </a:p>
        </p:txBody>
      </p:sp>
      <p:pic>
        <p:nvPicPr>
          <p:cNvPr id="5" name="Picture 4" descr="C# Image에 대한 이미지 검색결과">
            <a:extLst>
              <a:ext uri="{FF2B5EF4-FFF2-40B4-BE49-F238E27FC236}">
                <a16:creationId xmlns:a16="http://schemas.microsoft.com/office/drawing/2014/main" id="{B771ED3F-C768-4015-BA3D-A2E831CE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3" y="801464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97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while(</a:t>
            </a:r>
            <a:r>
              <a:rPr lang="ko-KR" altLang="en-US" dirty="0"/>
              <a:t>조건</a:t>
            </a:r>
            <a:r>
              <a:rPr lang="en-US" altLang="ko-KR" dirty="0"/>
              <a:t>) { ~ }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-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3AF217-1E6A-47EB-8512-FB2ED9508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21" y="1673390"/>
            <a:ext cx="6383090" cy="211724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6B954C2-48D0-4BBF-8C03-279319663A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7" t="2942" r="45597" b="-2942"/>
          <a:stretch/>
        </p:blipFill>
        <p:spPr>
          <a:xfrm>
            <a:off x="7048711" y="1120842"/>
            <a:ext cx="3935105" cy="533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56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altLang="ko-KR" dirty="0"/>
              <a:t>for(int i = 0; i &lt; 10; i++) { ~ }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-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DD7A59B-570B-4CD7-AB2B-40FE4A886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549" y="1703420"/>
            <a:ext cx="95440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87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altLang="ko-KR" dirty="0"/>
              <a:t>for(; i &lt; 10 ; i++) { ~ }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-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6FCBC9-6434-4869-8620-D35F1750F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643" y="1993381"/>
            <a:ext cx="81534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38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altLang="ko-KR" dirty="0"/>
              <a:t>for(; ; i++) { ~ }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-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452DFD-1254-49CE-BE92-A3987C021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492" y="1800330"/>
            <a:ext cx="8611904" cy="428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altLang="ko-KR" dirty="0"/>
              <a:t>for(; ; ) { ~ }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-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B53A5E-4F01-4EF0-8965-69E13A74B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372" y="2033888"/>
            <a:ext cx="9945053" cy="392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03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5F93C1F-9549-4DF2-AC99-7A07A5E31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altLang="ko-KR" dirty="0"/>
              <a:t>foreach </a:t>
            </a:r>
            <a:r>
              <a:rPr lang="ko-KR" altLang="en-US" dirty="0"/>
              <a:t>문은 </a:t>
            </a:r>
            <a:r>
              <a:rPr lang="ko-KR" altLang="en-US" dirty="0" smtClean="0"/>
              <a:t>배열을 배운 뒤에 학습한다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ACD84C-7149-4092-A062-08B51A31EF4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foreach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2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2F3BA4-73F0-4A35-8495-D65C2FA05FC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err="1"/>
              <a:t>쉬어가기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AA79A3-D36E-41DF-8BC0-7878178435A3}"/>
              </a:ext>
            </a:extLst>
          </p:cNvPr>
          <p:cNvSpPr txBox="1"/>
          <p:nvPr/>
        </p:nvSpPr>
        <p:spPr>
          <a:xfrm>
            <a:off x="5300750" y="2921168"/>
            <a:ext cx="15905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/>
              <a:t>Q/A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45706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485E948-27B6-422D-9A01-A3532D32B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using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다른 </a:t>
            </a:r>
            <a:r>
              <a:rPr lang="en-US" altLang="ko-KR" dirty="0"/>
              <a:t>Namespace</a:t>
            </a:r>
            <a:r>
              <a:rPr lang="ko-KR" altLang="en-US" dirty="0"/>
              <a:t>를 사용한다고 명시한다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다른 </a:t>
            </a:r>
            <a:r>
              <a:rPr lang="en-US" altLang="ko-KR" dirty="0"/>
              <a:t>Namespace</a:t>
            </a:r>
            <a:r>
              <a:rPr lang="ko-KR" altLang="en-US" dirty="0"/>
              <a:t>에 존재하는 객체</a:t>
            </a:r>
            <a:r>
              <a:rPr lang="en-US" altLang="ko-KR" dirty="0"/>
              <a:t>,</a:t>
            </a:r>
            <a:r>
              <a:rPr lang="ko-KR" altLang="en-US" dirty="0"/>
              <a:t>인터페이스의 이름을 재정의 할 때 사용한다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다른 </a:t>
            </a:r>
            <a:r>
              <a:rPr lang="en-US" altLang="ko-KR" dirty="0"/>
              <a:t>Namespace</a:t>
            </a:r>
            <a:r>
              <a:rPr lang="ko-KR" altLang="en-US" dirty="0"/>
              <a:t>들 끼리 같은 이름의 객체를 사용하고 있으면 가져와 사용할 때 혼란이 있기 때문이다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using </a:t>
            </a:r>
            <a:r>
              <a:rPr lang="ko-KR" altLang="en-US" dirty="0"/>
              <a:t>영역은 소스파일에서 가장 윗부분에 위치해야 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using </a:t>
            </a:r>
            <a:r>
              <a:rPr lang="ko-KR" altLang="en-US" dirty="0"/>
              <a:t>영역은 프로그램 내부에 포함되는 요소가 </a:t>
            </a:r>
            <a:r>
              <a:rPr lang="ko-KR" altLang="en-US" dirty="0" smtClean="0"/>
              <a:t>아니다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컴파일러가 </a:t>
            </a:r>
            <a:r>
              <a:rPr lang="ko-KR" altLang="en-US" dirty="0"/>
              <a:t>위에서부터</a:t>
            </a:r>
            <a:r>
              <a:rPr lang="en-US" altLang="ko-KR" dirty="0"/>
              <a:t> </a:t>
            </a:r>
            <a:r>
              <a:rPr lang="ko-KR" altLang="en-US" dirty="0"/>
              <a:t>읽어 오기 때문에 중간에 위치하면 안된다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strike="sngStrike" dirty="0"/>
              <a:t>그 외기능으로 특정 객체를 특정 영역에서만 메모리에 불러올 때 사용한다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추후 설명</a:t>
            </a:r>
            <a:r>
              <a:rPr lang="en-US" altLang="ko-KR" dirty="0"/>
              <a:t>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8D2324-A376-4109-9FDC-69DC8EE5C3D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using Keyword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B23F62-1F73-4684-9829-F2950E4EE688}"/>
              </a:ext>
            </a:extLst>
          </p:cNvPr>
          <p:cNvSpPr txBox="1"/>
          <p:nvPr/>
        </p:nvSpPr>
        <p:spPr>
          <a:xfrm>
            <a:off x="3413760" y="3797288"/>
            <a:ext cx="4467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accent6"/>
                </a:solidFill>
              </a:rPr>
              <a:t>using</a:t>
            </a:r>
            <a:r>
              <a:rPr lang="en-US" altLang="ko-KR" sz="2800" dirty="0"/>
              <a:t> System;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5546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D421488-2A70-469F-8A22-F14364D64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53331"/>
            <a:ext cx="11398451" cy="4830228"/>
          </a:xfrm>
        </p:spPr>
        <p:txBody>
          <a:bodyPr/>
          <a:lstStyle/>
          <a:p>
            <a:r>
              <a:rPr lang="en-US" altLang="ko-KR" dirty="0"/>
              <a:t>class </a:t>
            </a:r>
            <a:r>
              <a:rPr lang="ko-KR" altLang="en-US" dirty="0"/>
              <a:t>상속</a:t>
            </a:r>
            <a:endParaRPr lang="en-US" altLang="ko-KR" dirty="0"/>
          </a:p>
          <a:p>
            <a:pPr lvl="1"/>
            <a:r>
              <a:rPr lang="en-US" altLang="ko-KR" dirty="0"/>
              <a:t>class</a:t>
            </a:r>
            <a:r>
              <a:rPr lang="ko-KR" altLang="en-US" dirty="0"/>
              <a:t>를 물려받는다</a:t>
            </a:r>
            <a:r>
              <a:rPr lang="en-US" altLang="ko-KR" dirty="0"/>
              <a:t>. </a:t>
            </a:r>
            <a:r>
              <a:rPr lang="ko-KR" altLang="en-US" dirty="0"/>
              <a:t>상속받는다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class </a:t>
            </a:r>
            <a:r>
              <a:rPr lang="ko-KR" altLang="en-US" dirty="0"/>
              <a:t>상속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48130-8A02-4B20-8AC1-F043AB6D56BD}"/>
              </a:ext>
            </a:extLst>
          </p:cNvPr>
          <p:cNvSpPr txBox="1"/>
          <p:nvPr/>
        </p:nvSpPr>
        <p:spPr>
          <a:xfrm>
            <a:off x="401215" y="1857676"/>
            <a:ext cx="4723928" cy="437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en-US" altLang="ko-KR" sz="2800" dirty="0">
                <a:solidFill>
                  <a:schemeClr val="accent1"/>
                </a:solidFill>
              </a:rPr>
              <a:t>Creature  </a:t>
            </a:r>
            <a:r>
              <a:rPr lang="en-US" altLang="ko-KR" sz="2800" dirty="0"/>
              <a:t>// </a:t>
            </a:r>
            <a:r>
              <a:rPr lang="ko-KR" altLang="en-US" sz="2800" dirty="0"/>
              <a:t>생물</a:t>
            </a:r>
            <a:endParaRPr lang="en-US" altLang="ko-KR" sz="2800" dirty="0"/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    </a:t>
            </a:r>
            <a:r>
              <a:rPr lang="en-US" altLang="ko-KR" sz="2800" dirty="0">
                <a:solidFill>
                  <a:schemeClr val="accent6"/>
                </a:solidFill>
              </a:rPr>
              <a:t>int </a:t>
            </a:r>
            <a:r>
              <a:rPr lang="en-US" altLang="ko-KR" sz="2800" dirty="0"/>
              <a:t>lifetime; // </a:t>
            </a:r>
            <a:r>
              <a:rPr lang="ko-KR" altLang="en-US" sz="2800" dirty="0"/>
              <a:t>수명</a:t>
            </a:r>
            <a:endParaRPr lang="en-US" altLang="ko-KR" sz="2800" dirty="0"/>
          </a:p>
          <a:p>
            <a:r>
              <a:rPr lang="en-US" altLang="ko-KR" sz="2800" dirty="0"/>
              <a:t>    </a:t>
            </a:r>
            <a:r>
              <a:rPr lang="en-US" altLang="ko-KR" sz="2800" dirty="0">
                <a:solidFill>
                  <a:schemeClr val="accent1"/>
                </a:solidFill>
              </a:rPr>
              <a:t>DNA</a:t>
            </a:r>
            <a:r>
              <a:rPr lang="en-US" altLang="ko-KR" sz="2800" dirty="0"/>
              <a:t> </a:t>
            </a:r>
            <a:r>
              <a:rPr lang="en-US" altLang="ko-KR" sz="2800" dirty="0" err="1"/>
              <a:t>dna</a:t>
            </a:r>
            <a:r>
              <a:rPr lang="en-US" altLang="ko-KR" sz="2800" dirty="0"/>
              <a:t>; // DNA</a:t>
            </a:r>
            <a:r>
              <a:rPr lang="ko-KR" altLang="en-US" sz="2800" dirty="0"/>
              <a:t>객체</a:t>
            </a:r>
            <a:endParaRPr lang="en-US" altLang="ko-KR" sz="2800" dirty="0"/>
          </a:p>
          <a:p>
            <a:r>
              <a:rPr lang="en-US" altLang="ko-KR" sz="2800" dirty="0"/>
              <a:t>    </a:t>
            </a:r>
          </a:p>
          <a:p>
            <a:r>
              <a:rPr lang="en-US" altLang="ko-KR" sz="2800" dirty="0"/>
              <a:t>    void </a:t>
            </a:r>
            <a:r>
              <a:rPr lang="ko-KR" altLang="en-US" sz="2800" dirty="0"/>
              <a:t>호흡</a:t>
            </a:r>
            <a:r>
              <a:rPr lang="en-US" altLang="ko-KR" sz="2800" dirty="0"/>
              <a:t>()</a:t>
            </a:r>
          </a:p>
          <a:p>
            <a:r>
              <a:rPr lang="en-US" altLang="ko-KR" sz="2800" dirty="0"/>
              <a:t>    {</a:t>
            </a:r>
          </a:p>
          <a:p>
            <a:r>
              <a:rPr lang="en-US" altLang="ko-KR" sz="2800" dirty="0"/>
              <a:t>       lifetime = lifetime + 1;</a:t>
            </a:r>
          </a:p>
          <a:p>
            <a:r>
              <a:rPr lang="en-US" altLang="ko-KR" sz="2800" dirty="0"/>
              <a:t>    }</a:t>
            </a:r>
            <a:br>
              <a:rPr lang="en-US" altLang="ko-KR" sz="2800" dirty="0"/>
            </a:br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2510F3-2276-47A1-B7AF-D3B79BF98691}"/>
              </a:ext>
            </a:extLst>
          </p:cNvPr>
          <p:cNvSpPr txBox="1"/>
          <p:nvPr/>
        </p:nvSpPr>
        <p:spPr>
          <a:xfrm>
            <a:off x="5726201" y="2000200"/>
            <a:ext cx="54724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en-US" altLang="ko-KR" sz="2800" dirty="0">
                <a:solidFill>
                  <a:schemeClr val="accent1"/>
                </a:solidFill>
              </a:rPr>
              <a:t>Human </a:t>
            </a:r>
            <a:r>
              <a:rPr lang="en-US" altLang="ko-KR" sz="2800" dirty="0">
                <a:solidFill>
                  <a:srgbClr val="C00000"/>
                </a:solidFill>
              </a:rPr>
              <a:t>:</a:t>
            </a:r>
            <a:r>
              <a:rPr lang="en-US" altLang="ko-KR" sz="2800" dirty="0">
                <a:solidFill>
                  <a:schemeClr val="accent1"/>
                </a:solidFill>
              </a:rPr>
              <a:t> Creature </a:t>
            </a:r>
            <a:r>
              <a:rPr lang="en-US" altLang="ko-KR" sz="2800" dirty="0"/>
              <a:t>// </a:t>
            </a:r>
            <a:r>
              <a:rPr lang="ko-KR" altLang="en-US" sz="2800" dirty="0"/>
              <a:t>사람</a:t>
            </a:r>
            <a:endParaRPr lang="en-US" altLang="ko-KR" sz="2800" dirty="0"/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	</a:t>
            </a:r>
            <a:r>
              <a:rPr lang="en-US" altLang="ko-KR" sz="2800" dirty="0">
                <a:solidFill>
                  <a:schemeClr val="accent1"/>
                </a:solidFill>
              </a:rPr>
              <a:t>Language</a:t>
            </a:r>
            <a:r>
              <a:rPr lang="en-US" altLang="ko-KR" sz="2800" dirty="0"/>
              <a:t> </a:t>
            </a:r>
            <a:r>
              <a:rPr lang="en-US" altLang="ko-KR" sz="2800" dirty="0" err="1"/>
              <a:t>lang</a:t>
            </a:r>
            <a:r>
              <a:rPr lang="en-US" altLang="ko-KR" sz="2800" dirty="0"/>
              <a:t>;</a:t>
            </a:r>
          </a:p>
          <a:p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FE75E7-C3EA-45D4-B74A-68F9E35A89D3}"/>
              </a:ext>
            </a:extLst>
          </p:cNvPr>
          <p:cNvSpPr txBox="1"/>
          <p:nvPr/>
        </p:nvSpPr>
        <p:spPr>
          <a:xfrm>
            <a:off x="5726201" y="4046196"/>
            <a:ext cx="54724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en-US" altLang="ko-KR" sz="2800" dirty="0">
                <a:solidFill>
                  <a:schemeClr val="accent1"/>
                </a:solidFill>
              </a:rPr>
              <a:t>Animal </a:t>
            </a:r>
            <a:r>
              <a:rPr lang="en-US" altLang="ko-KR" sz="2800" dirty="0">
                <a:solidFill>
                  <a:srgbClr val="C00000"/>
                </a:solidFill>
              </a:rPr>
              <a:t>:</a:t>
            </a:r>
            <a:r>
              <a:rPr lang="en-US" altLang="ko-KR" sz="2800" dirty="0">
                <a:solidFill>
                  <a:schemeClr val="accent1"/>
                </a:solidFill>
              </a:rPr>
              <a:t> Creature </a:t>
            </a:r>
            <a:r>
              <a:rPr lang="en-US" altLang="ko-KR" sz="2800" dirty="0"/>
              <a:t>// </a:t>
            </a:r>
            <a:r>
              <a:rPr lang="ko-KR" altLang="en-US" sz="2800" dirty="0"/>
              <a:t>동물</a:t>
            </a:r>
            <a:endParaRPr lang="en-US" altLang="ko-KR" sz="2800" dirty="0"/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	</a:t>
            </a:r>
            <a:r>
              <a:rPr lang="en-US" altLang="ko-KR" sz="2800" dirty="0">
                <a:solidFill>
                  <a:schemeClr val="accent1"/>
                </a:solidFill>
              </a:rPr>
              <a:t>Roar</a:t>
            </a:r>
            <a:r>
              <a:rPr lang="en-US" altLang="ko-KR" sz="2800" dirty="0"/>
              <a:t> </a:t>
            </a:r>
            <a:r>
              <a:rPr lang="en-US" altLang="ko-KR" sz="2800" dirty="0" err="1"/>
              <a:t>roar</a:t>
            </a:r>
            <a:r>
              <a:rPr lang="en-US" altLang="ko-KR" sz="2800" dirty="0"/>
              <a:t>;</a:t>
            </a:r>
          </a:p>
          <a:p>
            <a:r>
              <a:rPr lang="en-US" altLang="ko-KR" sz="2800" dirty="0"/>
              <a:t>}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0324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클래스 다중 상속이 안되는 이유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48130-8A02-4B20-8AC1-F043AB6D56BD}"/>
              </a:ext>
            </a:extLst>
          </p:cNvPr>
          <p:cNvSpPr txBox="1"/>
          <p:nvPr/>
        </p:nvSpPr>
        <p:spPr>
          <a:xfrm>
            <a:off x="623593" y="1409390"/>
            <a:ext cx="547240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en-US" altLang="ko-KR" sz="2800" dirty="0">
                <a:solidFill>
                  <a:schemeClr val="accent1"/>
                </a:solidFill>
              </a:rPr>
              <a:t>Creature  // </a:t>
            </a:r>
            <a:r>
              <a:rPr lang="ko-KR" altLang="en-US" sz="2800" dirty="0">
                <a:solidFill>
                  <a:schemeClr val="accent1"/>
                </a:solidFill>
              </a:rPr>
              <a:t>생물</a:t>
            </a:r>
            <a:endParaRPr lang="en-US" altLang="ko-KR" sz="2800" dirty="0">
              <a:solidFill>
                <a:schemeClr val="accent1"/>
              </a:solidFill>
            </a:endParaRP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    int lifetime; // </a:t>
            </a:r>
            <a:r>
              <a:rPr lang="ko-KR" altLang="en-US" sz="2800" dirty="0"/>
              <a:t>수명</a:t>
            </a:r>
            <a:endParaRPr lang="en-US" altLang="ko-KR" sz="2800" dirty="0"/>
          </a:p>
          <a:p>
            <a:r>
              <a:rPr lang="en-US" altLang="ko-KR" sz="2800" dirty="0"/>
              <a:t>    </a:t>
            </a:r>
            <a:r>
              <a:rPr lang="en-US" altLang="ko-KR" sz="2800" dirty="0">
                <a:solidFill>
                  <a:schemeClr val="accent1"/>
                </a:solidFill>
              </a:rPr>
              <a:t>DNA</a:t>
            </a:r>
            <a:r>
              <a:rPr lang="en-US" altLang="ko-KR" sz="2800" dirty="0"/>
              <a:t> </a:t>
            </a:r>
            <a:r>
              <a:rPr lang="en-US" altLang="ko-KR" sz="2800" dirty="0" err="1"/>
              <a:t>dna</a:t>
            </a:r>
            <a:r>
              <a:rPr lang="en-US" altLang="ko-KR" sz="2800" dirty="0"/>
              <a:t>; // DNA</a:t>
            </a:r>
            <a:r>
              <a:rPr lang="ko-KR" altLang="en-US" sz="2800" dirty="0"/>
              <a:t>객체</a:t>
            </a:r>
            <a:endParaRPr lang="en-US" altLang="ko-KR" sz="2800" dirty="0"/>
          </a:p>
          <a:p>
            <a:r>
              <a:rPr lang="en-US" altLang="ko-KR" sz="2800" dirty="0"/>
              <a:t>    </a:t>
            </a:r>
          </a:p>
          <a:p>
            <a:r>
              <a:rPr lang="en-US" altLang="ko-KR" sz="2800" dirty="0"/>
              <a:t>    void </a:t>
            </a:r>
            <a:r>
              <a:rPr lang="ko-KR" altLang="en-US" sz="2800" dirty="0"/>
              <a:t>호흡</a:t>
            </a:r>
            <a:r>
              <a:rPr lang="en-US" altLang="ko-KR" sz="2800" dirty="0"/>
              <a:t>()</a:t>
            </a:r>
          </a:p>
          <a:p>
            <a:r>
              <a:rPr lang="en-US" altLang="ko-KR" sz="2800" dirty="0"/>
              <a:t>    {</a:t>
            </a:r>
          </a:p>
          <a:p>
            <a:r>
              <a:rPr lang="en-US" altLang="ko-KR" sz="2800" dirty="0"/>
              <a:t>       lifetime = lifetime + 1;</a:t>
            </a:r>
          </a:p>
          <a:p>
            <a:r>
              <a:rPr lang="en-US" altLang="ko-KR" sz="2800" dirty="0"/>
              <a:t>    }</a:t>
            </a:r>
            <a:br>
              <a:rPr lang="en-US" altLang="ko-KR" sz="2800" dirty="0"/>
            </a:br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2510F3-2276-47A1-B7AF-D3B79BF98691}"/>
              </a:ext>
            </a:extLst>
          </p:cNvPr>
          <p:cNvSpPr txBox="1"/>
          <p:nvPr/>
        </p:nvSpPr>
        <p:spPr>
          <a:xfrm>
            <a:off x="6096000" y="1794111"/>
            <a:ext cx="54724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en-US" altLang="ko-KR" sz="2800" dirty="0">
                <a:solidFill>
                  <a:schemeClr val="accent1"/>
                </a:solidFill>
              </a:rPr>
              <a:t>Human </a:t>
            </a:r>
            <a:r>
              <a:rPr lang="en-US" altLang="ko-KR" sz="2800" dirty="0">
                <a:solidFill>
                  <a:srgbClr val="C00000"/>
                </a:solidFill>
              </a:rPr>
              <a:t>:</a:t>
            </a:r>
            <a:r>
              <a:rPr lang="en-US" altLang="ko-KR" sz="2800" dirty="0">
                <a:solidFill>
                  <a:schemeClr val="accent1"/>
                </a:solidFill>
              </a:rPr>
              <a:t> Creature // </a:t>
            </a:r>
            <a:r>
              <a:rPr lang="ko-KR" altLang="en-US" sz="2800" dirty="0">
                <a:solidFill>
                  <a:schemeClr val="accent1"/>
                </a:solidFill>
              </a:rPr>
              <a:t>사람</a:t>
            </a:r>
            <a:endParaRPr lang="en-US" altLang="ko-KR" sz="2800" dirty="0">
              <a:solidFill>
                <a:schemeClr val="accent1"/>
              </a:solidFill>
            </a:endParaRP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	</a:t>
            </a:r>
            <a:r>
              <a:rPr lang="en-US" altLang="ko-KR" sz="2800" dirty="0">
                <a:solidFill>
                  <a:schemeClr val="accent1"/>
                </a:solidFill>
              </a:rPr>
              <a:t>Language</a:t>
            </a:r>
            <a:r>
              <a:rPr lang="en-US" altLang="ko-KR" sz="2800" dirty="0"/>
              <a:t> </a:t>
            </a:r>
            <a:r>
              <a:rPr lang="en-US" altLang="ko-KR" sz="2800" dirty="0" err="1"/>
              <a:t>lang</a:t>
            </a:r>
            <a:r>
              <a:rPr lang="en-US" altLang="ko-KR" sz="2800" dirty="0"/>
              <a:t>;</a:t>
            </a:r>
          </a:p>
          <a:p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FE75E7-C3EA-45D4-B74A-68F9E35A89D3}"/>
              </a:ext>
            </a:extLst>
          </p:cNvPr>
          <p:cNvSpPr txBox="1"/>
          <p:nvPr/>
        </p:nvSpPr>
        <p:spPr>
          <a:xfrm>
            <a:off x="6096000" y="3994713"/>
            <a:ext cx="54724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en-US" altLang="ko-KR" sz="2800" dirty="0">
                <a:solidFill>
                  <a:schemeClr val="accent1"/>
                </a:solidFill>
              </a:rPr>
              <a:t>Animal </a:t>
            </a:r>
            <a:r>
              <a:rPr lang="en-US" altLang="ko-KR" sz="2800" dirty="0">
                <a:solidFill>
                  <a:srgbClr val="C00000"/>
                </a:solidFill>
              </a:rPr>
              <a:t>:</a:t>
            </a:r>
            <a:r>
              <a:rPr lang="en-US" altLang="ko-KR" sz="2800" dirty="0">
                <a:solidFill>
                  <a:schemeClr val="accent1"/>
                </a:solidFill>
              </a:rPr>
              <a:t> Creature // </a:t>
            </a:r>
            <a:r>
              <a:rPr lang="ko-KR" altLang="en-US" sz="2800" dirty="0">
                <a:solidFill>
                  <a:schemeClr val="accent1"/>
                </a:solidFill>
              </a:rPr>
              <a:t>동물</a:t>
            </a:r>
            <a:endParaRPr lang="en-US" altLang="ko-KR" sz="2800" dirty="0">
              <a:solidFill>
                <a:schemeClr val="accent1"/>
              </a:solidFill>
            </a:endParaRP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}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4826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클래스 다중 상속이 안되는 이유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E011148-2115-4BDA-8C53-87BD170D6AA4}"/>
              </a:ext>
            </a:extLst>
          </p:cNvPr>
          <p:cNvSpPr/>
          <p:nvPr/>
        </p:nvSpPr>
        <p:spPr>
          <a:xfrm>
            <a:off x="4493622" y="1358536"/>
            <a:ext cx="2386148" cy="1210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Creature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462D2ED-7F08-47E8-BB07-46540BE5CB96}"/>
              </a:ext>
            </a:extLst>
          </p:cNvPr>
          <p:cNvSpPr/>
          <p:nvPr/>
        </p:nvSpPr>
        <p:spPr>
          <a:xfrm>
            <a:off x="3043645" y="2999013"/>
            <a:ext cx="2386148" cy="1210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Human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4D9A3F8-FABE-4379-9D3F-075AF0E40828}"/>
              </a:ext>
            </a:extLst>
          </p:cNvPr>
          <p:cNvSpPr/>
          <p:nvPr/>
        </p:nvSpPr>
        <p:spPr>
          <a:xfrm>
            <a:off x="6200502" y="2999013"/>
            <a:ext cx="2386148" cy="1210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Animal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8CE7C98-3080-4C59-B51B-E3D9EE6B29E7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flipH="1">
            <a:off x="4236719" y="2569027"/>
            <a:ext cx="1449977" cy="429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0C0153D-7A45-4EFE-B560-0E2C10D623C9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5686696" y="2569027"/>
            <a:ext cx="1706880" cy="429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C4B873B-4523-434B-B0AB-3E95B10CE086}"/>
              </a:ext>
            </a:extLst>
          </p:cNvPr>
          <p:cNvSpPr/>
          <p:nvPr/>
        </p:nvSpPr>
        <p:spPr>
          <a:xfrm>
            <a:off x="4691744" y="4639490"/>
            <a:ext cx="2386148" cy="1210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Mutant</a:t>
            </a:r>
            <a:endParaRPr lang="ko-KR" altLang="en-US" dirty="0"/>
          </a:p>
        </p:txBody>
      </p:sp>
      <p:pic>
        <p:nvPicPr>
          <p:cNvPr id="14338" name="Picture 2" descr="xman beast 이미지 검색결과">
            <a:extLst>
              <a:ext uri="{FF2B5EF4-FFF2-40B4-BE49-F238E27FC236}">
                <a16:creationId xmlns:a16="http://schemas.microsoft.com/office/drawing/2014/main" id="{D94E06A5-E1CE-48C1-93F9-8CAD683C9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355" y="1929494"/>
            <a:ext cx="2249259" cy="299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F8CB704-A17B-4292-B7A8-1EBEB5EFA997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4236719" y="4209504"/>
            <a:ext cx="1648099" cy="429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DB82D4E-561A-492D-B252-63E16721DE82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flipH="1">
            <a:off x="5884818" y="4209504"/>
            <a:ext cx="1508758" cy="429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66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클래스 다중 상속이 안되는 이유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E011148-2115-4BDA-8C53-87BD170D6AA4}"/>
              </a:ext>
            </a:extLst>
          </p:cNvPr>
          <p:cNvSpPr/>
          <p:nvPr/>
        </p:nvSpPr>
        <p:spPr>
          <a:xfrm>
            <a:off x="3043645" y="1499505"/>
            <a:ext cx="2486298" cy="793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Creature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462D2ED-7F08-47E8-BB07-46540BE5CB96}"/>
              </a:ext>
            </a:extLst>
          </p:cNvPr>
          <p:cNvSpPr/>
          <p:nvPr/>
        </p:nvSpPr>
        <p:spPr>
          <a:xfrm>
            <a:off x="3043645" y="2811156"/>
            <a:ext cx="2486298" cy="793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Human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4D9A3F8-FABE-4379-9D3F-075AF0E40828}"/>
              </a:ext>
            </a:extLst>
          </p:cNvPr>
          <p:cNvSpPr/>
          <p:nvPr/>
        </p:nvSpPr>
        <p:spPr>
          <a:xfrm>
            <a:off x="6200502" y="2811156"/>
            <a:ext cx="2486298" cy="793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Animal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8CE7C98-3080-4C59-B51B-E3D9EE6B29E7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>
            <a:off x="4286794" y="2292607"/>
            <a:ext cx="0" cy="518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0C0153D-7A45-4EFE-B560-0E2C10D623C9}"/>
              </a:ext>
            </a:extLst>
          </p:cNvPr>
          <p:cNvCxnSpPr>
            <a:cxnSpLocks/>
            <a:stCxn id="15" idx="2"/>
            <a:endCxn id="8" idx="0"/>
          </p:cNvCxnSpPr>
          <p:nvPr/>
        </p:nvCxnSpPr>
        <p:spPr>
          <a:xfrm>
            <a:off x="7443651" y="2292607"/>
            <a:ext cx="0" cy="518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C4B873B-4523-434B-B0AB-3E95B10CE086}"/>
              </a:ext>
            </a:extLst>
          </p:cNvPr>
          <p:cNvSpPr/>
          <p:nvPr/>
        </p:nvSpPr>
        <p:spPr>
          <a:xfrm>
            <a:off x="4691744" y="4055082"/>
            <a:ext cx="2486298" cy="793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Mutant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F8CB704-A17B-4292-B7A8-1EBEB5EFA997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4286794" y="3604258"/>
            <a:ext cx="1648099" cy="450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DB82D4E-561A-492D-B252-63E16721DE82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flipH="1">
            <a:off x="5934893" y="3604258"/>
            <a:ext cx="1508758" cy="450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3FD2D47-4B0C-44A2-B438-14800C73A316}"/>
              </a:ext>
            </a:extLst>
          </p:cNvPr>
          <p:cNvSpPr/>
          <p:nvPr/>
        </p:nvSpPr>
        <p:spPr>
          <a:xfrm>
            <a:off x="6200502" y="1499505"/>
            <a:ext cx="2486298" cy="793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Creature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6EA7AF-47FF-4E9F-8216-A6FA88C1167B}"/>
              </a:ext>
            </a:extLst>
          </p:cNvPr>
          <p:cNvSpPr txBox="1"/>
          <p:nvPr/>
        </p:nvSpPr>
        <p:spPr>
          <a:xfrm>
            <a:off x="2514271" y="5105938"/>
            <a:ext cx="684124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C#</a:t>
            </a:r>
            <a:r>
              <a:rPr lang="ko-KR" altLang="en-US" dirty="0"/>
              <a:t>은 다중 상속이 구현될 경우</a:t>
            </a:r>
            <a:endParaRPr lang="en-US" altLang="ko-KR" dirty="0"/>
          </a:p>
          <a:p>
            <a:pPr algn="ctr"/>
            <a:r>
              <a:rPr lang="ko-KR" altLang="en-US" dirty="0"/>
              <a:t>부모 객체로 접근할 때 메모리 주소가 모호해져</a:t>
            </a:r>
            <a:endParaRPr lang="en-US" altLang="ko-KR" dirty="0"/>
          </a:p>
          <a:p>
            <a:pPr algn="ctr"/>
            <a:r>
              <a:rPr lang="ko-KR" altLang="en-US" dirty="0"/>
              <a:t>아예 막아 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036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027FEE9-6127-4645-AB7F-D14EA9837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2409825"/>
            <a:ext cx="11252719" cy="1981200"/>
          </a:xfrm>
        </p:spPr>
        <p:txBody>
          <a:bodyPr/>
          <a:lstStyle/>
          <a:p>
            <a:r>
              <a:rPr lang="en-US" altLang="ko-KR" dirty="0"/>
              <a:t>Interface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객체의 행동을 묶는 단위</a:t>
            </a:r>
            <a:endParaRPr lang="en-US" altLang="ko-KR" dirty="0"/>
          </a:p>
          <a:p>
            <a:pPr lvl="1"/>
            <a:r>
              <a:rPr lang="ko-KR" altLang="en-US" dirty="0"/>
              <a:t>상속과 달리 여러 개의 인터페이스를 상속받을 수 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클래스는 다중 상속이 안된다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인터페이스 끼리 묶어서 명령 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생성은 못하고 참조만 할 수 있다</a:t>
            </a:r>
            <a:r>
              <a:rPr lang="en-US" altLang="ko-KR" dirty="0"/>
              <a:t>. (</a:t>
            </a:r>
            <a:r>
              <a:rPr lang="ko-KR" altLang="en-US" dirty="0"/>
              <a:t>메모리에 생성이 안된다</a:t>
            </a:r>
            <a:r>
              <a:rPr lang="en-US" altLang="ko-KR" dirty="0"/>
              <a:t>.)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D3FF16-40BD-4BEF-A58D-F93C47295BE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Interface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784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Interface</a:t>
            </a:r>
            <a:r>
              <a:rPr lang="ko-KR" altLang="en-US" dirty="0"/>
              <a:t>의 선언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48130-8A02-4B20-8AC1-F043AB6D56BD}"/>
              </a:ext>
            </a:extLst>
          </p:cNvPr>
          <p:cNvSpPr txBox="1"/>
          <p:nvPr/>
        </p:nvSpPr>
        <p:spPr>
          <a:xfrm>
            <a:off x="397171" y="1478292"/>
            <a:ext cx="54724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interface </a:t>
            </a:r>
            <a:r>
              <a:rPr lang="en-US" altLang="ko-KR" sz="2800" dirty="0" err="1">
                <a:solidFill>
                  <a:schemeClr val="accent6">
                    <a:lumMod val="50000"/>
                  </a:schemeClr>
                </a:solidFill>
              </a:rPr>
              <a:t>iTwoLeggedWalker</a:t>
            </a:r>
            <a:endParaRPr lang="en-US" altLang="ko-KR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	void </a:t>
            </a:r>
            <a:r>
              <a:rPr lang="ko-KR" altLang="en-US" sz="2800" dirty="0"/>
              <a:t>이족보행</a:t>
            </a:r>
            <a:r>
              <a:rPr lang="en-US" altLang="ko-KR" sz="2800" dirty="0"/>
              <a:t>();</a:t>
            </a:r>
            <a:br>
              <a:rPr lang="en-US" altLang="ko-KR" sz="2800" dirty="0"/>
            </a:br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2510F3-2276-47A1-B7AF-D3B79BF98691}"/>
              </a:ext>
            </a:extLst>
          </p:cNvPr>
          <p:cNvSpPr txBox="1"/>
          <p:nvPr/>
        </p:nvSpPr>
        <p:spPr>
          <a:xfrm>
            <a:off x="4615542" y="1993817"/>
            <a:ext cx="71758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en-US" altLang="ko-KR" sz="2800" dirty="0">
                <a:solidFill>
                  <a:schemeClr val="accent1"/>
                </a:solidFill>
              </a:rPr>
              <a:t>Human </a:t>
            </a:r>
            <a:r>
              <a:rPr lang="en-US" altLang="ko-KR" sz="2800" dirty="0">
                <a:solidFill>
                  <a:srgbClr val="C00000"/>
                </a:solidFill>
              </a:rPr>
              <a:t>:</a:t>
            </a:r>
            <a:r>
              <a:rPr lang="en-US" altLang="ko-KR" sz="2800" dirty="0">
                <a:solidFill>
                  <a:schemeClr val="accent1"/>
                </a:solidFill>
              </a:rPr>
              <a:t> Creature, </a:t>
            </a:r>
            <a:r>
              <a:rPr lang="en-US" altLang="ko-KR" sz="2800" dirty="0" err="1">
                <a:solidFill>
                  <a:schemeClr val="accent6">
                    <a:lumMod val="50000"/>
                  </a:schemeClr>
                </a:solidFill>
              </a:rPr>
              <a:t>iTwoLeggedWalker</a:t>
            </a:r>
            <a:endParaRPr lang="en-US" altLang="ko-KR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FE75E7-C3EA-45D4-B74A-68F9E35A89D3}"/>
              </a:ext>
            </a:extLst>
          </p:cNvPr>
          <p:cNvSpPr txBox="1"/>
          <p:nvPr/>
        </p:nvSpPr>
        <p:spPr>
          <a:xfrm>
            <a:off x="4615542" y="4063613"/>
            <a:ext cx="72663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ko-KR" altLang="en-US" sz="2800" dirty="0">
                <a:solidFill>
                  <a:schemeClr val="accent1"/>
                </a:solidFill>
              </a:rPr>
              <a:t>타조</a:t>
            </a:r>
            <a:r>
              <a:rPr lang="en-US" altLang="ko-KR" sz="2800" dirty="0">
                <a:solidFill>
                  <a:schemeClr val="accent1"/>
                </a:solidFill>
              </a:rPr>
              <a:t> </a:t>
            </a:r>
            <a:r>
              <a:rPr lang="en-US" altLang="ko-KR" sz="2800" dirty="0">
                <a:solidFill>
                  <a:srgbClr val="C00000"/>
                </a:solidFill>
              </a:rPr>
              <a:t>:</a:t>
            </a:r>
            <a:r>
              <a:rPr lang="en-US" altLang="ko-KR" sz="2800" dirty="0">
                <a:solidFill>
                  <a:schemeClr val="accent1"/>
                </a:solidFill>
              </a:rPr>
              <a:t> Animal, </a:t>
            </a:r>
            <a:r>
              <a:rPr lang="en-US" altLang="ko-KR" sz="2800" dirty="0" err="1">
                <a:solidFill>
                  <a:schemeClr val="accent6">
                    <a:lumMod val="50000"/>
                  </a:schemeClr>
                </a:solidFill>
              </a:rPr>
              <a:t>iTwoLeggedWalker</a:t>
            </a:r>
            <a:endParaRPr lang="en-US" altLang="ko-KR" sz="2800" dirty="0">
              <a:solidFill>
                <a:schemeClr val="accent1"/>
              </a:solidFill>
            </a:endParaRP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B36151-B0A5-4861-8411-DEBFEBF2FDE3}"/>
              </a:ext>
            </a:extLst>
          </p:cNvPr>
          <p:cNvSpPr txBox="1"/>
          <p:nvPr/>
        </p:nvSpPr>
        <p:spPr>
          <a:xfrm>
            <a:off x="310086" y="3463450"/>
            <a:ext cx="54724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interface </a:t>
            </a:r>
            <a:r>
              <a:rPr lang="en-US" altLang="ko-KR" sz="2800" dirty="0" err="1">
                <a:solidFill>
                  <a:schemeClr val="accent6">
                    <a:lumMod val="50000"/>
                  </a:schemeClr>
                </a:solidFill>
              </a:rPr>
              <a:t>iFourLeggedWalker</a:t>
            </a:r>
            <a:endParaRPr lang="en-US" altLang="ko-KR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	void </a:t>
            </a:r>
            <a:r>
              <a:rPr lang="ko-KR" altLang="en-US" sz="2800" dirty="0"/>
              <a:t>사족보행</a:t>
            </a:r>
            <a:r>
              <a:rPr lang="en-US" altLang="ko-KR" sz="2800" dirty="0"/>
              <a:t>();</a:t>
            </a:r>
            <a:br>
              <a:rPr lang="en-US" altLang="ko-KR" sz="2800" dirty="0"/>
            </a:br>
            <a:r>
              <a:rPr lang="en-US" altLang="ko-KR" sz="2800" dirty="0"/>
              <a:t>}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9636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2F3BA4-73F0-4A35-8495-D65C2FA05FC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err="1"/>
              <a:t>쉬어가기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AA79A3-D36E-41DF-8BC0-7878178435A3}"/>
              </a:ext>
            </a:extLst>
          </p:cNvPr>
          <p:cNvSpPr txBox="1"/>
          <p:nvPr/>
        </p:nvSpPr>
        <p:spPr>
          <a:xfrm>
            <a:off x="5300750" y="2921168"/>
            <a:ext cx="15905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/>
              <a:t>Q/A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01841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Boxing/Unboxing</a:t>
            </a:r>
            <a:r>
              <a:rPr lang="ko-KR" altLang="en-US" dirty="0"/>
              <a:t>은 </a:t>
            </a:r>
            <a:r>
              <a:rPr lang="en-US" altLang="ko-KR" dirty="0"/>
              <a:t>object</a:t>
            </a:r>
            <a:r>
              <a:rPr lang="ko-KR" altLang="en-US" dirty="0"/>
              <a:t> 때문에 이루어진다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object </a:t>
            </a:r>
            <a:r>
              <a:rPr lang="ko-KR" altLang="en-US" dirty="0"/>
              <a:t>타입은 어떤 타입이든 담을 수 있는 마법 상자와 같은 데이터 타입</a:t>
            </a:r>
            <a:endParaRPr lang="en-US" altLang="ko-KR" dirty="0"/>
          </a:p>
          <a:p>
            <a:r>
              <a:rPr lang="en-US" altLang="ko-KR" dirty="0"/>
              <a:t>object </a:t>
            </a:r>
            <a:r>
              <a:rPr lang="ko-KR" altLang="en-US" dirty="0"/>
              <a:t>타입에 어떤 타입의 변수를 넣으면 </a:t>
            </a:r>
            <a:r>
              <a:rPr lang="en-US" altLang="ko-KR" dirty="0"/>
              <a:t>Boxing</a:t>
            </a:r>
            <a:r>
              <a:rPr lang="ko-KR" altLang="en-US" dirty="0"/>
              <a:t>이 일어나고 </a:t>
            </a:r>
            <a:r>
              <a:rPr lang="en-US" altLang="ko-KR" dirty="0"/>
              <a:t>object</a:t>
            </a:r>
            <a:r>
              <a:rPr lang="ko-KR" altLang="en-US" dirty="0"/>
              <a:t>를 어떤 타입으로 변경하면 </a:t>
            </a:r>
            <a:r>
              <a:rPr lang="en-US" altLang="ko-KR" dirty="0" err="1"/>
              <a:t>UnBoxing</a:t>
            </a:r>
            <a:r>
              <a:rPr lang="ko-KR" altLang="en-US" dirty="0"/>
              <a:t>이 일어난다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Boxing Unboxing </a:t>
            </a:r>
            <a:r>
              <a:rPr lang="ko-KR" altLang="en-US" dirty="0"/>
              <a:t>은 엄청난 성능을 잡아먹는다</a:t>
            </a:r>
            <a:r>
              <a:rPr lang="en-US" altLang="ko-KR" dirty="0"/>
              <a:t>. = </a:t>
            </a:r>
            <a:r>
              <a:rPr lang="ko-KR" altLang="en-US" dirty="0"/>
              <a:t>기피해야 된다</a:t>
            </a:r>
            <a:r>
              <a:rPr lang="en-US" altLang="ko-KR" dirty="0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Boxing/Unboxing </a:t>
            </a:r>
            <a:r>
              <a:rPr lang="ko-KR" altLang="en-US" dirty="0"/>
              <a:t>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1CF7A64-F75D-4453-A2BC-DFF28E455DFC}"/>
              </a:ext>
            </a:extLst>
          </p:cNvPr>
          <p:cNvSpPr/>
          <p:nvPr/>
        </p:nvSpPr>
        <p:spPr>
          <a:xfrm>
            <a:off x="1389743" y="3566755"/>
            <a:ext cx="45656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101FD"/>
                </a:solidFill>
                <a:latin typeface="+mj-ea"/>
                <a:ea typeface="+mj-ea"/>
              </a:rPr>
              <a:t>int</a:t>
            </a:r>
            <a:r>
              <a:rPr lang="en-US" altLang="ko-KR" dirty="0">
                <a:solidFill>
                  <a:srgbClr val="171717"/>
                </a:solidFill>
                <a:latin typeface="+mj-ea"/>
                <a:ea typeface="+mj-ea"/>
              </a:rPr>
              <a:t> </a:t>
            </a:r>
            <a:r>
              <a:rPr lang="en-US" altLang="ko-KR" dirty="0" err="1">
                <a:solidFill>
                  <a:srgbClr val="171717"/>
                </a:solidFill>
                <a:latin typeface="+mj-ea"/>
                <a:ea typeface="+mj-ea"/>
              </a:rPr>
              <a:t>i</a:t>
            </a:r>
            <a:r>
              <a:rPr lang="en-US" altLang="ko-KR" dirty="0">
                <a:solidFill>
                  <a:srgbClr val="171717"/>
                </a:solidFill>
                <a:latin typeface="+mj-ea"/>
                <a:ea typeface="+mj-ea"/>
              </a:rPr>
              <a:t> = 123; </a:t>
            </a:r>
          </a:p>
          <a:p>
            <a:r>
              <a:rPr lang="en-US" altLang="ko-KR" dirty="0">
                <a:solidFill>
                  <a:srgbClr val="008000"/>
                </a:solidFill>
                <a:latin typeface="+mj-ea"/>
                <a:ea typeface="+mj-ea"/>
              </a:rPr>
              <a:t>// </a:t>
            </a:r>
            <a:r>
              <a:rPr lang="en-US" altLang="ko-KR" dirty="0" err="1">
                <a:solidFill>
                  <a:srgbClr val="008000"/>
                </a:solidFill>
                <a:latin typeface="+mj-ea"/>
                <a:ea typeface="+mj-ea"/>
              </a:rPr>
              <a:t>i</a:t>
            </a:r>
            <a:r>
              <a:rPr lang="ko-KR" altLang="en-US" dirty="0">
                <a:solidFill>
                  <a:srgbClr val="008000"/>
                </a:solidFill>
                <a:latin typeface="+mj-ea"/>
                <a:ea typeface="+mj-ea"/>
              </a:rPr>
              <a:t>를 </a:t>
            </a:r>
            <a:r>
              <a:rPr lang="ko-KR" altLang="en-US" dirty="0" err="1">
                <a:solidFill>
                  <a:srgbClr val="008000"/>
                </a:solidFill>
                <a:latin typeface="+mj-ea"/>
                <a:ea typeface="+mj-ea"/>
              </a:rPr>
              <a:t>박싱하여</a:t>
            </a:r>
            <a:r>
              <a:rPr lang="en-US" altLang="ko-KR" dirty="0">
                <a:solidFill>
                  <a:srgbClr val="008000"/>
                </a:solidFill>
                <a:latin typeface="+mj-ea"/>
                <a:ea typeface="+mj-ea"/>
              </a:rPr>
              <a:t> o </a:t>
            </a:r>
            <a:r>
              <a:rPr lang="ko-KR" altLang="en-US" dirty="0">
                <a:solidFill>
                  <a:srgbClr val="008000"/>
                </a:solidFill>
                <a:latin typeface="+mj-ea"/>
                <a:ea typeface="+mj-ea"/>
              </a:rPr>
              <a:t>오브젝트변수에 담는다</a:t>
            </a:r>
            <a:r>
              <a:rPr lang="en-US" altLang="ko-KR" dirty="0">
                <a:solidFill>
                  <a:srgbClr val="008000"/>
                </a:solidFill>
                <a:latin typeface="+mj-ea"/>
                <a:ea typeface="+mj-ea"/>
              </a:rPr>
              <a:t>.</a:t>
            </a:r>
            <a:r>
              <a:rPr lang="en-US" altLang="ko-KR" dirty="0">
                <a:solidFill>
                  <a:srgbClr val="171717"/>
                </a:solidFill>
                <a:latin typeface="+mj-ea"/>
                <a:ea typeface="+mj-ea"/>
              </a:rPr>
              <a:t> </a:t>
            </a:r>
          </a:p>
          <a:p>
            <a:r>
              <a:rPr lang="en-US" altLang="ko-KR" dirty="0">
                <a:solidFill>
                  <a:srgbClr val="0101FD"/>
                </a:solidFill>
                <a:latin typeface="+mj-ea"/>
                <a:ea typeface="+mj-ea"/>
              </a:rPr>
              <a:t>object</a:t>
            </a:r>
            <a:r>
              <a:rPr lang="en-US" altLang="ko-KR" dirty="0">
                <a:solidFill>
                  <a:srgbClr val="171717"/>
                </a:solidFill>
                <a:latin typeface="+mj-ea"/>
                <a:ea typeface="+mj-ea"/>
              </a:rPr>
              <a:t> o = i;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829619-92DF-453F-9171-18C110EC4BD9}"/>
              </a:ext>
            </a:extLst>
          </p:cNvPr>
          <p:cNvSpPr/>
          <p:nvPr/>
        </p:nvSpPr>
        <p:spPr>
          <a:xfrm>
            <a:off x="6943944" y="3668445"/>
            <a:ext cx="24867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ko-KR" dirty="0">
                <a:solidFill>
                  <a:srgbClr val="171717"/>
                </a:solidFill>
                <a:latin typeface="+mj-ea"/>
                <a:ea typeface="+mj-ea"/>
              </a:rPr>
              <a:t>o = 123; </a:t>
            </a:r>
          </a:p>
          <a:p>
            <a:r>
              <a:rPr lang="pt-BR" altLang="ko-KR" dirty="0">
                <a:solidFill>
                  <a:srgbClr val="171717"/>
                </a:solidFill>
                <a:latin typeface="+mj-ea"/>
                <a:ea typeface="+mj-ea"/>
              </a:rPr>
              <a:t>i = (</a:t>
            </a:r>
            <a:r>
              <a:rPr lang="pt-BR" altLang="ko-KR" dirty="0">
                <a:solidFill>
                  <a:srgbClr val="0101FD"/>
                </a:solidFill>
                <a:latin typeface="+mj-ea"/>
                <a:ea typeface="+mj-ea"/>
              </a:rPr>
              <a:t>int</a:t>
            </a:r>
            <a:r>
              <a:rPr lang="pt-BR" altLang="ko-KR" dirty="0">
                <a:solidFill>
                  <a:srgbClr val="171717"/>
                </a:solidFill>
                <a:latin typeface="+mj-ea"/>
                <a:ea typeface="+mj-ea"/>
              </a:rPr>
              <a:t>)o; </a:t>
            </a:r>
            <a:r>
              <a:rPr lang="pt-BR" altLang="ko-KR" dirty="0">
                <a:solidFill>
                  <a:srgbClr val="008000"/>
                </a:solidFill>
                <a:latin typeface="+mj-ea"/>
                <a:ea typeface="+mj-ea"/>
              </a:rPr>
              <a:t>// unboxing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1A1A61-87CF-4308-979B-517F363EA0C8}"/>
              </a:ext>
            </a:extLst>
          </p:cNvPr>
          <p:cNvSpPr/>
          <p:nvPr/>
        </p:nvSpPr>
        <p:spPr>
          <a:xfrm>
            <a:off x="693605" y="4986409"/>
            <a:ext cx="105236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https://docs.microsoft.com/ko-kr/dotnet/csharp/programming-guide/types/boxing-and-unboxing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251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  <a:r>
              <a:rPr lang="en-US" altLang="ko-KR" dirty="0"/>
              <a:t>(Array)</a:t>
            </a:r>
            <a:r>
              <a:rPr lang="ko-KR" altLang="en-US" dirty="0"/>
              <a:t>는 데이터의 집합체</a:t>
            </a:r>
            <a:endParaRPr lang="en-US" altLang="ko-KR" dirty="0"/>
          </a:p>
          <a:p>
            <a:pPr lvl="1"/>
            <a:r>
              <a:rPr lang="ko-KR" altLang="en-US" dirty="0"/>
              <a:t>데이터타입</a:t>
            </a:r>
            <a:r>
              <a:rPr lang="en-US" altLang="ko-KR" dirty="0"/>
              <a:t> + [] </a:t>
            </a:r>
            <a:r>
              <a:rPr lang="ko-KR" altLang="en-US" dirty="0"/>
              <a:t>의 형태로 만들어진다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err="1"/>
              <a:t>e.x</a:t>
            </a:r>
            <a:r>
              <a:rPr lang="en-US" altLang="ko-KR" dirty="0"/>
              <a:t>) int[] float[] Character[]</a:t>
            </a:r>
            <a:endParaRPr lang="nn-NO" altLang="ko-KR" dirty="0"/>
          </a:p>
          <a:p>
            <a:pPr lvl="1"/>
            <a:r>
              <a:rPr lang="ko-KR" altLang="en-US" dirty="0"/>
              <a:t>배열은 생성과 동시에 크기가 정해진다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int[] numbers = new int[] {1,2,3,4,5}</a:t>
            </a:r>
          </a:p>
          <a:p>
            <a:pPr lvl="2"/>
            <a:r>
              <a:rPr lang="en-US" altLang="ko-KR" dirty="0"/>
              <a:t>int[] numbers = new int[5] {1,2,3,4,5}</a:t>
            </a:r>
          </a:p>
          <a:p>
            <a:pPr lvl="1"/>
            <a:r>
              <a:rPr lang="ko-KR" altLang="en-US" dirty="0"/>
              <a:t>배열에 있는 요소들에게 접근하기 위해 </a:t>
            </a:r>
            <a:r>
              <a:rPr lang="en-US" altLang="ko-KR" dirty="0"/>
              <a:t>[ ] </a:t>
            </a:r>
            <a:r>
              <a:rPr lang="ko-KR" altLang="en-US" dirty="0"/>
              <a:t>을 사용한다</a:t>
            </a:r>
            <a:r>
              <a:rPr lang="en-US" altLang="ko-KR" dirty="0"/>
              <a:t>. (</a:t>
            </a:r>
            <a:r>
              <a:rPr lang="ko-KR" altLang="en-US" dirty="0"/>
              <a:t>인덱스 </a:t>
            </a:r>
            <a:r>
              <a:rPr lang="ko-KR" altLang="en-US" dirty="0" err="1"/>
              <a:t>접근자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numbers[0] // 1</a:t>
            </a:r>
          </a:p>
          <a:p>
            <a:pPr lvl="2"/>
            <a:r>
              <a:rPr lang="en-US" altLang="ko-KR" dirty="0"/>
              <a:t>numbers[1] // 2</a:t>
            </a:r>
          </a:p>
          <a:p>
            <a:pPr lvl="2"/>
            <a:r>
              <a:rPr lang="en-US" altLang="ko-KR" dirty="0"/>
              <a:t>numbers[5] // ERROR!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배열</a:t>
            </a:r>
            <a:r>
              <a:rPr lang="en-US" altLang="ko-KR" dirty="0"/>
              <a:t>(Array)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242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24456"/>
            <a:ext cx="11252719" cy="4830228"/>
          </a:xfrm>
        </p:spPr>
        <p:txBody>
          <a:bodyPr/>
          <a:lstStyle/>
          <a:p>
            <a:r>
              <a:rPr lang="ko-KR" altLang="en-US" dirty="0" err="1"/>
              <a:t>콜렉션은</a:t>
            </a:r>
            <a:r>
              <a:rPr lang="en-US" altLang="ko-KR" dirty="0"/>
              <a:t> </a:t>
            </a:r>
            <a:r>
              <a:rPr lang="ko-KR" altLang="en-US" dirty="0"/>
              <a:t>객체를 다루는 일종의 배열</a:t>
            </a:r>
            <a:endParaRPr lang="en-US" altLang="ko-KR" dirty="0"/>
          </a:p>
          <a:p>
            <a:pPr lvl="1"/>
            <a:r>
              <a:rPr lang="ko-KR" altLang="en-US" dirty="0"/>
              <a:t>배열은 크기가 고정된 메모리 영역에서 동일한 데이터를 다루는 데 비해</a:t>
            </a:r>
            <a:r>
              <a:rPr lang="en-US" altLang="ko-KR" dirty="0"/>
              <a:t> </a:t>
            </a:r>
            <a:r>
              <a:rPr lang="ko-KR" altLang="en-US" dirty="0" err="1"/>
              <a:t>콜렉션은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가변적인 크기를 가지고 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어떤 타입에 의한 </a:t>
            </a:r>
            <a:r>
              <a:rPr lang="ko-KR" altLang="en-US" dirty="0" err="1"/>
              <a:t>콜렉션을</a:t>
            </a:r>
            <a:r>
              <a:rPr lang="ko-KR" altLang="en-US" dirty="0"/>
              <a:t> </a:t>
            </a:r>
            <a:r>
              <a:rPr lang="en-US" altLang="ko-KR" dirty="0"/>
              <a:t>Generic Collection </a:t>
            </a:r>
            <a:r>
              <a:rPr lang="ko-KR" altLang="en-US" dirty="0"/>
              <a:t>이라 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Generic</a:t>
            </a:r>
            <a:r>
              <a:rPr lang="ko-KR" altLang="en-US" dirty="0"/>
              <a:t>은 어떠한 타입에 맞춰서 생성되는 특징을 가지고 있다</a:t>
            </a:r>
            <a:r>
              <a:rPr lang="en-US" altLang="ko-KR" dirty="0"/>
              <a:t>. (</a:t>
            </a:r>
            <a:r>
              <a:rPr lang="ko-KR" altLang="en-US" dirty="0"/>
              <a:t>이따가 설명할 </a:t>
            </a:r>
            <a:r>
              <a:rPr lang="en-US" altLang="ko-KR" dirty="0"/>
              <a:t>Generic Class</a:t>
            </a:r>
            <a:r>
              <a:rPr lang="ko-KR" altLang="en-US" dirty="0"/>
              <a:t>도 같은 의미 이다</a:t>
            </a:r>
            <a:r>
              <a:rPr lang="en-US" altLang="ko-KR" dirty="0"/>
              <a:t>.)</a:t>
            </a:r>
          </a:p>
          <a:p>
            <a:pPr lvl="1"/>
            <a:r>
              <a:rPr lang="ko-KR" altLang="en-US" dirty="0"/>
              <a:t>이번 강의에서 다룰 내용은 업무에서 주로 사용하는 </a:t>
            </a:r>
            <a:r>
              <a:rPr lang="en-US" altLang="ko-KR" dirty="0"/>
              <a:t>List, Dictionary, Queue, Stack , </a:t>
            </a:r>
            <a:r>
              <a:rPr lang="en-US" altLang="ko-KR" dirty="0" err="1"/>
              <a:t>Hashset</a:t>
            </a:r>
            <a:r>
              <a:rPr lang="en-US" altLang="ko-KR" dirty="0"/>
              <a:t> </a:t>
            </a:r>
            <a:r>
              <a:rPr lang="ko-KR" altLang="en-US" dirty="0"/>
              <a:t>에 설명한다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대부분의 </a:t>
            </a:r>
            <a:r>
              <a:rPr lang="ko-KR" altLang="en-US" dirty="0" err="1"/>
              <a:t>콜렉션은</a:t>
            </a:r>
            <a:r>
              <a:rPr lang="ko-KR" altLang="en-US" dirty="0"/>
              <a:t> </a:t>
            </a:r>
            <a:r>
              <a:rPr lang="en-US" altLang="ko-KR" dirty="0"/>
              <a:t>Generic</a:t>
            </a:r>
            <a:r>
              <a:rPr lang="ko-KR" altLang="en-US" dirty="0"/>
              <a:t>의 성질을 가지고 있지만 안가지고 있는 것들도 있다</a:t>
            </a:r>
            <a:r>
              <a:rPr lang="en-US" altLang="ko-KR" dirty="0"/>
              <a:t>. ex) </a:t>
            </a:r>
            <a:r>
              <a:rPr lang="en-US" altLang="ko-KR" dirty="0" err="1"/>
              <a:t>HashTable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Collection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384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46CACFB-851C-4187-8A47-51D5CA15E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Namespace</a:t>
            </a:r>
            <a:r>
              <a:rPr lang="ko-KR" altLang="en-US" dirty="0"/>
              <a:t>란</a:t>
            </a:r>
            <a:r>
              <a:rPr lang="en-US" altLang="ko-KR" dirty="0"/>
              <a:t>? = </a:t>
            </a:r>
            <a:r>
              <a:rPr lang="ko-KR" altLang="en-US" dirty="0"/>
              <a:t>객체의 주소지</a:t>
            </a:r>
            <a:endParaRPr lang="en-US" altLang="ko-KR" dirty="0"/>
          </a:p>
          <a:p>
            <a:pPr lvl="1"/>
            <a:r>
              <a:rPr lang="ko-KR" altLang="en-US" dirty="0"/>
              <a:t>다른 외부 프로젝트에서 만들어진 기능들을 가져올 때 객체들끼리 이름이 중복이 될 수 있기 때문에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Namespace</a:t>
            </a:r>
            <a:r>
              <a:rPr lang="ko-KR" altLang="en-US" dirty="0"/>
              <a:t>로 객체의 주소지를 설정해준다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Namespace</a:t>
            </a:r>
            <a:r>
              <a:rPr lang="ko-KR" altLang="en-US" dirty="0"/>
              <a:t>는 생략이 가능하다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Namespace</a:t>
            </a:r>
            <a:r>
              <a:rPr lang="ko-KR" altLang="en-US" dirty="0"/>
              <a:t>가 생략되면 기본적으로 해당 객체는 </a:t>
            </a:r>
            <a:r>
              <a:rPr lang="en-US" altLang="ko-KR" dirty="0"/>
              <a:t>global</a:t>
            </a:r>
            <a:r>
              <a:rPr lang="ko-KR" altLang="en-US" dirty="0"/>
              <a:t>이라는 </a:t>
            </a:r>
            <a:r>
              <a:rPr lang="en-US" altLang="ko-KR" dirty="0"/>
              <a:t>Namespace</a:t>
            </a:r>
            <a:r>
              <a:rPr lang="ko-KR" altLang="en-US" dirty="0"/>
              <a:t>안에 들어가게 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global </a:t>
            </a:r>
            <a:r>
              <a:rPr lang="ko-KR" altLang="en-US" dirty="0"/>
              <a:t>네임스페이스는 </a:t>
            </a:r>
            <a:r>
              <a:rPr lang="en-US" altLang="ko-KR" dirty="0"/>
              <a:t>using</a:t>
            </a:r>
            <a:r>
              <a:rPr lang="ko-KR" altLang="en-US" dirty="0"/>
              <a:t>으로 안 불러와도 해당 프로젝트의 모든 곳에서 사용 가능하다</a:t>
            </a:r>
            <a:r>
              <a:rPr lang="en-US" altLang="ko-KR" dirty="0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33DCD9-F2E1-4348-A8EA-D0DF86C36AA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Namespace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F31A12-2E42-42D7-A923-9FD9D5F9E8C3}"/>
              </a:ext>
            </a:extLst>
          </p:cNvPr>
          <p:cNvSpPr txBox="1"/>
          <p:nvPr/>
        </p:nvSpPr>
        <p:spPr>
          <a:xfrm>
            <a:off x="3254385" y="3161212"/>
            <a:ext cx="351307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6"/>
                </a:solidFill>
              </a:rPr>
              <a:t>namespace</a:t>
            </a:r>
            <a:r>
              <a:rPr lang="en-US" altLang="ko-KR" sz="3200" dirty="0"/>
              <a:t> Name</a:t>
            </a:r>
          </a:p>
          <a:p>
            <a:r>
              <a:rPr lang="en-US" altLang="ko-KR" sz="3200" dirty="0"/>
              <a:t>{</a:t>
            </a:r>
            <a:br>
              <a:rPr lang="en-US" altLang="ko-KR" sz="3200" dirty="0"/>
            </a:br>
            <a:r>
              <a:rPr lang="en-US" altLang="ko-KR" sz="3200" dirty="0"/>
              <a:t>…</a:t>
            </a:r>
            <a:br>
              <a:rPr lang="en-US" altLang="ko-KR" sz="3200" dirty="0"/>
            </a:b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en-US" altLang="ko-KR" sz="3200" dirty="0"/>
              <a:t>}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952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24456"/>
            <a:ext cx="11252719" cy="4830228"/>
          </a:xfrm>
        </p:spPr>
        <p:txBody>
          <a:bodyPr/>
          <a:lstStyle/>
          <a:p>
            <a:r>
              <a:rPr lang="en-US" altLang="ko-KR" dirty="0"/>
              <a:t>List</a:t>
            </a:r>
            <a:r>
              <a:rPr lang="ko-KR" altLang="en-US" dirty="0"/>
              <a:t>는 말 그대로 순서를 가지고 있는 </a:t>
            </a:r>
            <a:r>
              <a:rPr lang="ko-KR" altLang="en-US" dirty="0" err="1"/>
              <a:t>콜렉션</a:t>
            </a:r>
            <a:endParaRPr lang="en-US" altLang="ko-KR" dirty="0"/>
          </a:p>
          <a:p>
            <a:r>
              <a:rPr lang="en-US" altLang="ko-KR" dirty="0"/>
              <a:t>0</a:t>
            </a:r>
            <a:r>
              <a:rPr lang="ko-KR" altLang="en-US" dirty="0"/>
              <a:t>번부터 시작하여 데이터들이 쌓인다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대표적인 메소드</a:t>
            </a:r>
            <a:endParaRPr lang="en-US" altLang="ko-KR" dirty="0"/>
          </a:p>
          <a:p>
            <a:pPr lvl="1"/>
            <a:r>
              <a:rPr lang="en-US" altLang="ko-KR" dirty="0"/>
              <a:t>Add</a:t>
            </a:r>
          </a:p>
          <a:p>
            <a:pPr lvl="1"/>
            <a:r>
              <a:rPr lang="en-US" altLang="ko-KR" dirty="0"/>
              <a:t>Remove</a:t>
            </a:r>
          </a:p>
          <a:p>
            <a:pPr lvl="1"/>
            <a:r>
              <a:rPr lang="en-US" altLang="ko-KR" dirty="0"/>
              <a:t>Clear</a:t>
            </a:r>
          </a:p>
          <a:p>
            <a:pPr lvl="1"/>
            <a:r>
              <a:rPr lang="en-US" altLang="ko-KR" dirty="0"/>
              <a:t>Count</a:t>
            </a:r>
          </a:p>
          <a:p>
            <a:r>
              <a:rPr lang="en-US" altLang="ko-KR" dirty="0"/>
              <a:t>list[0] list[1] </a:t>
            </a:r>
            <a:r>
              <a:rPr lang="ko-KR" altLang="en-US" dirty="0"/>
              <a:t>이런 식으로 데이터를 불러올 수 있다</a:t>
            </a:r>
            <a:r>
              <a:rPr lang="en-US" altLang="ko-KR" dirty="0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Generic Collection (List)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339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24456"/>
            <a:ext cx="11252719" cy="4830228"/>
          </a:xfrm>
        </p:spPr>
        <p:txBody>
          <a:bodyPr/>
          <a:lstStyle/>
          <a:p>
            <a:r>
              <a:rPr lang="en-US" altLang="ko-KR" dirty="0"/>
              <a:t>Dictionary </a:t>
            </a:r>
            <a:r>
              <a:rPr lang="ko-KR" altLang="en-US" dirty="0"/>
              <a:t>는 사전이 단어</a:t>
            </a:r>
            <a:r>
              <a:rPr lang="en-US" altLang="ko-KR" dirty="0"/>
              <a:t>-</a:t>
            </a:r>
            <a:r>
              <a:rPr lang="ko-KR" altLang="en-US" dirty="0"/>
              <a:t>정의가 있는 것처럼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Key-Value</a:t>
            </a:r>
            <a:r>
              <a:rPr lang="ko-KR" altLang="en-US" dirty="0"/>
              <a:t>라는 것으로 데이터들을 보관한다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Dictionary</a:t>
            </a:r>
            <a:r>
              <a:rPr lang="ko-KR" altLang="en-US" dirty="0"/>
              <a:t>의 </a:t>
            </a:r>
            <a:r>
              <a:rPr lang="en-US" altLang="ko-KR" dirty="0"/>
              <a:t>Key</a:t>
            </a:r>
            <a:r>
              <a:rPr lang="ko-KR" altLang="en-US" dirty="0"/>
              <a:t>값과 </a:t>
            </a:r>
            <a:r>
              <a:rPr lang="en-US" altLang="ko-KR" dirty="0"/>
              <a:t>Value</a:t>
            </a:r>
            <a:r>
              <a:rPr lang="ko-KR" altLang="en-US" dirty="0"/>
              <a:t>값의 타입은 만들 때 정해준다</a:t>
            </a:r>
            <a:r>
              <a:rPr lang="en-US" altLang="ko-KR" dirty="0"/>
              <a:t>. [Generic </a:t>
            </a:r>
            <a:r>
              <a:rPr lang="ko-KR" altLang="en-US" dirty="0"/>
              <a:t>특성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Dictionary</a:t>
            </a:r>
            <a:r>
              <a:rPr lang="ko-KR" altLang="en-US" dirty="0"/>
              <a:t>의 </a:t>
            </a:r>
            <a:r>
              <a:rPr lang="en-US" altLang="ko-KR" dirty="0"/>
              <a:t>Key</a:t>
            </a:r>
            <a:r>
              <a:rPr lang="ko-KR" altLang="en-US" dirty="0"/>
              <a:t>값은 중복되면 안된다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값을 찾아올 때 제일 빠르다</a:t>
            </a:r>
            <a:r>
              <a:rPr lang="en-US" altLang="ko-KR" dirty="0"/>
              <a:t>. (</a:t>
            </a:r>
            <a:r>
              <a:rPr lang="ko-KR" altLang="en-US" dirty="0"/>
              <a:t>시간 복잡도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대표적인 메소드</a:t>
            </a:r>
            <a:endParaRPr lang="en-US" altLang="ko-KR" dirty="0"/>
          </a:p>
          <a:p>
            <a:pPr lvl="1"/>
            <a:r>
              <a:rPr lang="en-US" altLang="ko-KR" dirty="0"/>
              <a:t>Add</a:t>
            </a:r>
          </a:p>
          <a:p>
            <a:pPr lvl="1"/>
            <a:r>
              <a:rPr lang="en-US" altLang="ko-KR" dirty="0"/>
              <a:t>Remove</a:t>
            </a:r>
          </a:p>
          <a:p>
            <a:pPr lvl="1"/>
            <a:r>
              <a:rPr lang="en-US" altLang="ko-KR" dirty="0"/>
              <a:t>Clear</a:t>
            </a:r>
          </a:p>
          <a:p>
            <a:pPr lvl="1"/>
            <a:r>
              <a:rPr lang="en-US" altLang="ko-KR" dirty="0" err="1"/>
              <a:t>ContainsKey</a:t>
            </a:r>
            <a:endParaRPr lang="en-US" altLang="ko-KR" dirty="0"/>
          </a:p>
          <a:p>
            <a:pPr lvl="1"/>
            <a:r>
              <a:rPr lang="en-US" altLang="ko-KR" dirty="0" err="1"/>
              <a:t>ContainsValue</a:t>
            </a:r>
            <a:endParaRPr lang="en-US" altLang="ko-KR" dirty="0"/>
          </a:p>
          <a:p>
            <a:pPr lvl="1"/>
            <a:r>
              <a:rPr lang="en-US" altLang="ko-KR" dirty="0"/>
              <a:t>Count</a:t>
            </a:r>
          </a:p>
          <a:p>
            <a:pPr lvl="1"/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Generic Collection (Dictionary)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416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24456"/>
            <a:ext cx="11252719" cy="4830228"/>
          </a:xfrm>
        </p:spPr>
        <p:txBody>
          <a:bodyPr/>
          <a:lstStyle/>
          <a:p>
            <a:r>
              <a:rPr lang="en-US" altLang="ko-KR" dirty="0"/>
              <a:t>Queue</a:t>
            </a:r>
            <a:r>
              <a:rPr lang="ko-KR" altLang="en-US" dirty="0"/>
              <a:t>는 </a:t>
            </a:r>
            <a:r>
              <a:rPr lang="en-US" altLang="ko-KR" dirty="0"/>
              <a:t>First In First Out(FIFO)</a:t>
            </a:r>
            <a:r>
              <a:rPr lang="ko-KR" altLang="en-US" dirty="0"/>
              <a:t>의 구조로 된 </a:t>
            </a:r>
            <a:r>
              <a:rPr lang="ko-KR" altLang="en-US" dirty="0" err="1"/>
              <a:t>콜렉션이다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 들어온 것 순서대로 내보낼 때 사용 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ex) </a:t>
            </a:r>
            <a:r>
              <a:rPr lang="ko-KR" altLang="en-US" dirty="0"/>
              <a:t>캐릭터 움직임 명령</a:t>
            </a:r>
            <a:r>
              <a:rPr lang="en-US" altLang="ko-KR" dirty="0"/>
              <a:t>(</a:t>
            </a:r>
            <a:r>
              <a:rPr lang="ko-KR" altLang="en-US" dirty="0"/>
              <a:t>웨이 포인트</a:t>
            </a:r>
            <a:r>
              <a:rPr lang="en-US" altLang="ko-KR" dirty="0"/>
              <a:t>) </a:t>
            </a:r>
            <a:r>
              <a:rPr lang="ko-KR" altLang="en-US" dirty="0"/>
              <a:t>큐</a:t>
            </a:r>
            <a:r>
              <a:rPr lang="en-US" altLang="ko-KR" dirty="0"/>
              <a:t>, </a:t>
            </a:r>
            <a:r>
              <a:rPr lang="ko-KR" altLang="en-US" dirty="0"/>
              <a:t>네트워크 통신 큐</a:t>
            </a:r>
            <a:endParaRPr lang="en-US" altLang="ko-KR" dirty="0"/>
          </a:p>
          <a:p>
            <a:r>
              <a:rPr lang="ko-KR" altLang="en-US" dirty="0"/>
              <a:t>대표적인 메소드</a:t>
            </a:r>
            <a:endParaRPr lang="en-US" altLang="ko-KR" dirty="0"/>
          </a:p>
          <a:p>
            <a:pPr lvl="1"/>
            <a:r>
              <a:rPr lang="en-US" altLang="ko-KR" dirty="0"/>
              <a:t>Enqueue</a:t>
            </a:r>
          </a:p>
          <a:p>
            <a:pPr lvl="1"/>
            <a:r>
              <a:rPr lang="en-US" altLang="ko-KR" dirty="0"/>
              <a:t>Dequeue</a:t>
            </a:r>
          </a:p>
          <a:p>
            <a:pPr lvl="1"/>
            <a:r>
              <a:rPr lang="en-US" altLang="ko-KR" dirty="0"/>
              <a:t>Peek</a:t>
            </a:r>
          </a:p>
          <a:p>
            <a:pPr lvl="1"/>
            <a:r>
              <a:rPr lang="en-US" altLang="ko-KR" dirty="0"/>
              <a:t>Count</a:t>
            </a:r>
          </a:p>
          <a:p>
            <a:r>
              <a:rPr lang="en-US" altLang="ko-KR" dirty="0"/>
              <a:t>Peek </a:t>
            </a:r>
            <a:r>
              <a:rPr lang="ko-KR" altLang="en-US" dirty="0"/>
              <a:t>과 </a:t>
            </a:r>
            <a:r>
              <a:rPr lang="en-US" altLang="ko-KR" dirty="0"/>
              <a:t>Dequeue</a:t>
            </a:r>
            <a:r>
              <a:rPr lang="ko-KR" altLang="en-US" dirty="0"/>
              <a:t>의 차이점</a:t>
            </a:r>
            <a:endParaRPr lang="en-US" altLang="ko-KR" dirty="0"/>
          </a:p>
          <a:p>
            <a:pPr lvl="1"/>
            <a:r>
              <a:rPr lang="en-US" altLang="ko-KR" dirty="0"/>
              <a:t>Peek</a:t>
            </a:r>
            <a:r>
              <a:rPr lang="ko-KR" altLang="en-US" dirty="0"/>
              <a:t>은 개체를 제거하지 않고 불러올 때 사용한다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Dequeue</a:t>
            </a:r>
            <a:r>
              <a:rPr lang="ko-KR" altLang="en-US" dirty="0"/>
              <a:t>는 말그대로 개체를 빼는 것처럼 </a:t>
            </a:r>
            <a:r>
              <a:rPr lang="ko-KR" altLang="en-US" dirty="0" err="1"/>
              <a:t>콜렉션에서</a:t>
            </a:r>
            <a:r>
              <a:rPr lang="ko-KR" altLang="en-US" dirty="0"/>
              <a:t> 제거한다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Generic Collection (Queue)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64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24456"/>
            <a:ext cx="11252719" cy="4830228"/>
          </a:xfrm>
        </p:spPr>
        <p:txBody>
          <a:bodyPr/>
          <a:lstStyle/>
          <a:p>
            <a:r>
              <a:rPr lang="ko-KR" altLang="en-US" dirty="0"/>
              <a:t>스택 </a:t>
            </a:r>
            <a:r>
              <a:rPr lang="en-US" altLang="ko-KR" dirty="0"/>
              <a:t>(Stack)</a:t>
            </a:r>
            <a:r>
              <a:rPr lang="ko-KR" altLang="en-US" dirty="0"/>
              <a:t>은 가장 나중에 추가된 데이터가 먼저 출력 처리되는</a:t>
            </a:r>
            <a:r>
              <a:rPr lang="en-US" altLang="ko-KR" dirty="0"/>
              <a:t>(LIFO, Last In First Out) </a:t>
            </a:r>
            <a:r>
              <a:rPr lang="ko-KR" altLang="en-US" dirty="0"/>
              <a:t>자료 구조</a:t>
            </a:r>
            <a:endParaRPr lang="en-US" altLang="ko-KR" dirty="0"/>
          </a:p>
          <a:p>
            <a:r>
              <a:rPr lang="ko-KR" altLang="en-US" dirty="0"/>
              <a:t>가장 최신 입력된 순서대로 처리해야 하는 상황에 이용된다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스택은 개념적으로 한 쪽 끝에서만 자료를 넣거나 뺄 수 있는 구조로 되어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스택에 저장하는 것은 </a:t>
            </a:r>
            <a:r>
              <a:rPr lang="en-US" altLang="ko-KR" dirty="0"/>
              <a:t>Push</a:t>
            </a:r>
            <a:r>
              <a:rPr lang="ko-KR" altLang="en-US" dirty="0"/>
              <a:t>라 하고</a:t>
            </a:r>
            <a:r>
              <a:rPr lang="en-US" altLang="ko-KR" dirty="0"/>
              <a:t>, </a:t>
            </a:r>
            <a:r>
              <a:rPr lang="ko-KR" altLang="en-US" dirty="0"/>
              <a:t>가장 최근 것부터 꺼내는 것은 </a:t>
            </a:r>
            <a:r>
              <a:rPr lang="en-US" altLang="ko-KR" dirty="0"/>
              <a:t>Pop</a:t>
            </a:r>
            <a:r>
              <a:rPr lang="ko-KR" altLang="en-US" dirty="0"/>
              <a:t>이라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주요 메소드</a:t>
            </a:r>
            <a:endParaRPr lang="en-US" altLang="ko-KR" dirty="0"/>
          </a:p>
          <a:p>
            <a:pPr lvl="1"/>
            <a:r>
              <a:rPr lang="en-US" altLang="ko-KR" dirty="0"/>
              <a:t>Push</a:t>
            </a:r>
          </a:p>
          <a:p>
            <a:pPr lvl="1"/>
            <a:r>
              <a:rPr lang="en-US" altLang="ko-KR" dirty="0"/>
              <a:t>Pop</a:t>
            </a:r>
          </a:p>
          <a:p>
            <a:pPr lvl="1"/>
            <a:r>
              <a:rPr lang="en-US" altLang="ko-KR" dirty="0"/>
              <a:t>Peek</a:t>
            </a:r>
          </a:p>
          <a:p>
            <a:pPr lvl="1"/>
            <a:r>
              <a:rPr lang="en-US" altLang="ko-KR" dirty="0"/>
              <a:t>Count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Generic Collection (Stack)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869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5F93C1F-9549-4DF2-AC99-7A07A5E31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foreach </a:t>
            </a:r>
            <a:r>
              <a:rPr lang="ko-KR" altLang="en-US" dirty="0"/>
              <a:t>문은 배열이나 </a:t>
            </a:r>
            <a:r>
              <a:rPr lang="ko-KR" altLang="en-US" dirty="0" err="1"/>
              <a:t>콜렉션</a:t>
            </a:r>
            <a:r>
              <a:rPr lang="ko-KR" altLang="en-US" dirty="0"/>
              <a:t> 요소들을 하나씩 꺼내면서 반복 실행한다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ACD84C-7149-4092-A062-08B51A31EF4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foreach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190816-9C97-41EF-A8C0-350C04CC8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605" y="2076858"/>
            <a:ext cx="6654846" cy="330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31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DFE0252-EE7A-4306-8717-3BB64B36C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class </a:t>
            </a:r>
            <a:r>
              <a:rPr lang="ko-KR" altLang="en-US" dirty="0"/>
              <a:t>는 특수한 성질을 가질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abstract class – </a:t>
            </a:r>
            <a:r>
              <a:rPr lang="ko-KR" altLang="en-US" dirty="0"/>
              <a:t>추상화 객체로 생성은 불가능하고 상속을 받아야 사용 가능하다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virtual class – </a:t>
            </a:r>
            <a:r>
              <a:rPr lang="ko-KR" altLang="en-US" dirty="0"/>
              <a:t>가상화 객체로 생성도 가능하나 자식 객체가 기능을 새로 쓸 수 있다</a:t>
            </a:r>
            <a:r>
              <a:rPr lang="en-US" altLang="ko-KR" dirty="0"/>
              <a:t>.(override)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Generic class – </a:t>
            </a:r>
            <a:r>
              <a:rPr lang="ko-KR" altLang="en-US" dirty="0"/>
              <a:t>일반화 객체로 타입에 대한 대응을 할 수 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Generic</a:t>
            </a:r>
            <a:r>
              <a:rPr lang="ko-KR" altLang="en-US" dirty="0"/>
              <a:t>은 추상화</a:t>
            </a:r>
            <a:r>
              <a:rPr lang="en-US" altLang="ko-KR" dirty="0"/>
              <a:t>/</a:t>
            </a:r>
            <a:r>
              <a:rPr lang="ko-KR" altLang="en-US" dirty="0"/>
              <a:t>가상화는 다른 개념으로 같이 사용가능 하다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0806F9-3AF5-4CB0-84AF-B98A57D4C4C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Abstract / Virtual / Generic Class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820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263B6A-F09D-4CFA-BA9D-9E8F4DA6B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메소드 이름을 강제적으로 고정 시킬 때 사용한다</a:t>
            </a:r>
            <a:r>
              <a:rPr lang="en-US" altLang="ko-KR" dirty="0"/>
              <a:t>. (Interface)</a:t>
            </a:r>
          </a:p>
          <a:p>
            <a:r>
              <a:rPr lang="ko-KR" altLang="en-US" dirty="0"/>
              <a:t>변수를 가질 수 있다</a:t>
            </a:r>
            <a:r>
              <a:rPr lang="en-US" altLang="ko-KR" dirty="0"/>
              <a:t>. (Interface</a:t>
            </a:r>
            <a:r>
              <a:rPr lang="ko-KR" altLang="en-US" dirty="0"/>
              <a:t>와 차이점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생성을 못한다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82148-F1C1-4CA8-A537-67023BA1230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Abstract class (</a:t>
            </a:r>
            <a:r>
              <a:rPr lang="ko-KR" altLang="en-US" dirty="0"/>
              <a:t>추상화 객체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7C6DD6-5857-4152-9286-812B20B9B40B}"/>
              </a:ext>
            </a:extLst>
          </p:cNvPr>
          <p:cNvSpPr txBox="1"/>
          <p:nvPr/>
        </p:nvSpPr>
        <p:spPr>
          <a:xfrm>
            <a:off x="401215" y="2255407"/>
            <a:ext cx="58167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/>
                </a:solidFill>
              </a:rPr>
              <a:t>abstract class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chemeClr val="accent1"/>
                </a:solidFill>
              </a:rPr>
              <a:t>Character</a:t>
            </a:r>
          </a:p>
          <a:p>
            <a:r>
              <a:rPr lang="en-US" altLang="ko-KR" sz="2400" dirty="0" smtClean="0"/>
              <a:t>{</a:t>
            </a:r>
            <a:r>
              <a:rPr lang="en-US" altLang="ko-KR" sz="2400" dirty="0"/>
              <a:t>	</a:t>
            </a:r>
            <a:endParaRPr lang="en-US" altLang="ko-KR" sz="2400" dirty="0" smtClean="0"/>
          </a:p>
          <a:p>
            <a:r>
              <a:rPr lang="en-US" altLang="ko-KR" sz="2400" dirty="0"/>
              <a:t>	</a:t>
            </a:r>
            <a:r>
              <a:rPr lang="en-US" altLang="ko-KR" sz="2400" dirty="0" smtClean="0">
                <a:solidFill>
                  <a:schemeClr val="accent6"/>
                </a:solidFill>
              </a:rPr>
              <a:t>public </a:t>
            </a:r>
            <a:r>
              <a:rPr lang="en-US" altLang="ko-KR" sz="2400" dirty="0">
                <a:solidFill>
                  <a:schemeClr val="accent6"/>
                </a:solidFill>
              </a:rPr>
              <a:t>abstract </a:t>
            </a:r>
            <a:r>
              <a:rPr lang="en-US" altLang="ko-KR" sz="2400" dirty="0"/>
              <a:t>void </a:t>
            </a:r>
            <a:r>
              <a:rPr lang="ko-KR" altLang="en-US" sz="2400" dirty="0"/>
              <a:t>말하기</a:t>
            </a:r>
            <a:r>
              <a:rPr lang="en-US" altLang="ko-KR" sz="2400" dirty="0"/>
              <a:t>();</a:t>
            </a:r>
          </a:p>
          <a:p>
            <a:r>
              <a:rPr lang="en-US" altLang="ko-KR" sz="2400" dirty="0" smtClean="0"/>
              <a:t>	public</a:t>
            </a:r>
            <a:r>
              <a:rPr lang="ko-KR" altLang="en-US" sz="2400" dirty="0" smtClean="0"/>
              <a:t> </a:t>
            </a:r>
            <a:r>
              <a:rPr lang="en-US" altLang="ko-KR" sz="2400" dirty="0"/>
              <a:t>void</a:t>
            </a:r>
            <a:r>
              <a:rPr lang="ko-KR" altLang="en-US" sz="2400" dirty="0"/>
              <a:t> 공통행위</a:t>
            </a:r>
            <a:r>
              <a:rPr lang="en-US" altLang="ko-KR" sz="2400" dirty="0"/>
              <a:t>()</a:t>
            </a:r>
          </a:p>
          <a:p>
            <a:r>
              <a:rPr lang="en-US" altLang="ko-KR" sz="2400" dirty="0"/>
              <a:t>	{</a:t>
            </a:r>
          </a:p>
          <a:p>
            <a:r>
              <a:rPr lang="en-US" altLang="ko-KR" sz="2400" dirty="0"/>
              <a:t>	…</a:t>
            </a:r>
          </a:p>
          <a:p>
            <a:r>
              <a:rPr lang="en-US" altLang="ko-KR" sz="2400" dirty="0"/>
              <a:t>	}</a:t>
            </a:r>
            <a:br>
              <a:rPr lang="en-US" altLang="ko-KR" sz="2400" dirty="0"/>
            </a:br>
            <a:r>
              <a:rPr lang="en-US" altLang="ko-KR" sz="2400" dirty="0"/>
              <a:t>}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B93A03-8622-4883-A625-557BC001B0C3}"/>
              </a:ext>
            </a:extLst>
          </p:cNvPr>
          <p:cNvSpPr txBox="1"/>
          <p:nvPr/>
        </p:nvSpPr>
        <p:spPr>
          <a:xfrm>
            <a:off x="6096000" y="2255407"/>
            <a:ext cx="59506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/>
                </a:solidFill>
              </a:rPr>
              <a:t>class </a:t>
            </a:r>
            <a:r>
              <a:rPr lang="en-US" altLang="ko-KR" sz="2400" dirty="0">
                <a:solidFill>
                  <a:schemeClr val="accent1"/>
                </a:solidFill>
              </a:rPr>
              <a:t>Player </a:t>
            </a:r>
            <a:r>
              <a:rPr lang="en-US" altLang="ko-KR" sz="2400" dirty="0"/>
              <a:t>:</a:t>
            </a:r>
            <a:r>
              <a:rPr lang="en-US" altLang="ko-KR" sz="2400" dirty="0">
                <a:solidFill>
                  <a:schemeClr val="accent1"/>
                </a:solidFill>
              </a:rPr>
              <a:t> Character</a:t>
            </a:r>
          </a:p>
          <a:p>
            <a:r>
              <a:rPr lang="en-US" altLang="ko-KR" sz="2400" dirty="0" smtClean="0"/>
              <a:t>{</a:t>
            </a:r>
          </a:p>
          <a:p>
            <a:r>
              <a:rPr lang="en-US" altLang="ko-KR" sz="2400" dirty="0" smtClean="0">
                <a:solidFill>
                  <a:schemeClr val="accent6"/>
                </a:solidFill>
              </a:rPr>
              <a:t>    public</a:t>
            </a:r>
            <a:r>
              <a:rPr lang="en-US" altLang="ko-KR" sz="2400" dirty="0" smtClean="0"/>
              <a:t> </a:t>
            </a:r>
            <a:r>
              <a:rPr lang="en-US" altLang="ko-KR" sz="2400" dirty="0">
                <a:solidFill>
                  <a:schemeClr val="accent6"/>
                </a:solidFill>
                <a:highlight>
                  <a:srgbClr val="FFFF00"/>
                </a:highlight>
              </a:rPr>
              <a:t>override</a:t>
            </a:r>
            <a:r>
              <a:rPr lang="en-US" altLang="ko-KR" sz="2400" dirty="0"/>
              <a:t> void </a:t>
            </a:r>
            <a:r>
              <a:rPr lang="ko-KR" altLang="en-US" sz="2400" dirty="0"/>
              <a:t>말하기</a:t>
            </a:r>
            <a:r>
              <a:rPr lang="en-US" altLang="ko-KR" sz="2400" dirty="0"/>
              <a:t>()</a:t>
            </a:r>
          </a:p>
          <a:p>
            <a:r>
              <a:rPr lang="en-US" altLang="ko-KR" sz="2400" dirty="0"/>
              <a:t>    {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 err="1"/>
              <a:t>Console.WriteLine</a:t>
            </a:r>
            <a:r>
              <a:rPr lang="en-US" altLang="ko-KR" sz="2400" dirty="0"/>
              <a:t>(“</a:t>
            </a:r>
            <a:r>
              <a:rPr lang="ko-KR" altLang="en-US" sz="2400" dirty="0"/>
              <a:t>나야</a:t>
            </a:r>
            <a:r>
              <a:rPr lang="en-US" altLang="ko-KR" sz="2400" dirty="0"/>
              <a:t>”);</a:t>
            </a:r>
          </a:p>
          <a:p>
            <a:r>
              <a:rPr lang="en-US" altLang="ko-KR" sz="2400" dirty="0"/>
              <a:t>    }</a:t>
            </a:r>
            <a:br>
              <a:rPr lang="en-US" altLang="ko-KR" sz="2400" dirty="0"/>
            </a:br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1615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263B6A-F09D-4CFA-BA9D-9E8F4DA6B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186273"/>
            <a:ext cx="11252719" cy="4830228"/>
          </a:xfrm>
        </p:spPr>
        <p:txBody>
          <a:bodyPr/>
          <a:lstStyle/>
          <a:p>
            <a:r>
              <a:rPr lang="ko-KR" altLang="en-US" dirty="0"/>
              <a:t>특정 타입에 대해 대응할 때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82148-F1C1-4CA8-A537-67023BA1230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Generic class (</a:t>
            </a:r>
            <a:r>
              <a:rPr lang="ko-KR" altLang="en-US" dirty="0"/>
              <a:t>일반화 객체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7C6DD6-5857-4152-9286-812B20B9B40B}"/>
              </a:ext>
            </a:extLst>
          </p:cNvPr>
          <p:cNvSpPr txBox="1"/>
          <p:nvPr/>
        </p:nvSpPr>
        <p:spPr>
          <a:xfrm>
            <a:off x="3013476" y="2077893"/>
            <a:ext cx="73842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/>
                </a:solidFill>
              </a:rPr>
              <a:t>class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chemeClr val="accent1"/>
                </a:solidFill>
              </a:rPr>
              <a:t>Character</a:t>
            </a:r>
            <a:r>
              <a:rPr lang="en-US" altLang="ko-KR" sz="2400" dirty="0"/>
              <a:t>&lt;</a:t>
            </a: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2400" dirty="0"/>
              <a:t>&gt;</a:t>
            </a:r>
          </a:p>
          <a:p>
            <a:r>
              <a:rPr lang="en-US" altLang="ko-KR" sz="2400" dirty="0"/>
              <a:t>{</a:t>
            </a:r>
          </a:p>
          <a:p>
            <a:r>
              <a:rPr lang="en-US" altLang="ko-KR" sz="2400" dirty="0"/>
              <a:t>	public </a:t>
            </a: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2400" dirty="0"/>
              <a:t> _something;</a:t>
            </a:r>
          </a:p>
          <a:p>
            <a:r>
              <a:rPr lang="en-US" altLang="ko-KR" sz="2400" dirty="0"/>
              <a:t>	public void </a:t>
            </a:r>
            <a:r>
              <a:rPr lang="ko-KR" altLang="en-US" sz="2400" dirty="0"/>
              <a:t>출력</a:t>
            </a:r>
            <a:r>
              <a:rPr lang="en-US" altLang="ko-KR" sz="2400" dirty="0"/>
              <a:t>(</a:t>
            </a: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2400" dirty="0"/>
              <a:t> something)</a:t>
            </a:r>
          </a:p>
          <a:p>
            <a:r>
              <a:rPr lang="en-US" altLang="ko-KR" sz="2400" dirty="0"/>
              <a:t>	{</a:t>
            </a:r>
          </a:p>
          <a:p>
            <a:r>
              <a:rPr lang="en-US" altLang="ko-KR" sz="2400" dirty="0"/>
              <a:t>		</a:t>
            </a:r>
            <a:r>
              <a:rPr lang="en-US" altLang="ko-KR" sz="2400" dirty="0" err="1"/>
              <a:t>Console.WriteLine</a:t>
            </a:r>
            <a:r>
              <a:rPr lang="en-US" altLang="ko-KR" sz="2400" dirty="0"/>
              <a:t>(</a:t>
            </a:r>
            <a:r>
              <a:rPr lang="en-US" altLang="ko-KR" sz="2400" dirty="0" err="1"/>
              <a:t>typeof</a:t>
            </a:r>
            <a:r>
              <a:rPr lang="en-US" altLang="ko-KR" sz="2400" dirty="0"/>
              <a:t>(</a:t>
            </a: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2400" dirty="0"/>
              <a:t>));</a:t>
            </a:r>
          </a:p>
          <a:p>
            <a:r>
              <a:rPr lang="en-US" altLang="ko-KR" sz="2400" dirty="0"/>
              <a:t>	}</a:t>
            </a:r>
          </a:p>
          <a:p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322576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263B6A-F09D-4CFA-BA9D-9E8F4DA6B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186273"/>
            <a:ext cx="11252719" cy="4830228"/>
          </a:xfrm>
        </p:spPr>
        <p:txBody>
          <a:bodyPr/>
          <a:lstStyle/>
          <a:p>
            <a:r>
              <a:rPr lang="ko-KR" altLang="en-US" dirty="0"/>
              <a:t>특정 타입에 대해 대응할 때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82148-F1C1-4CA8-A537-67023BA1230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Generic class (</a:t>
            </a:r>
            <a:r>
              <a:rPr lang="ko-KR" altLang="en-US" dirty="0"/>
              <a:t>일반화 객체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2F236F-CF3C-47C8-8359-CDDDE547F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081" y="1559649"/>
            <a:ext cx="6540409" cy="45717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22000D-75F2-472D-89B9-B33B7AE0215B}"/>
              </a:ext>
            </a:extLst>
          </p:cNvPr>
          <p:cNvSpPr txBox="1"/>
          <p:nvPr/>
        </p:nvSpPr>
        <p:spPr>
          <a:xfrm>
            <a:off x="741334" y="2948751"/>
            <a:ext cx="42566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6"/>
                </a:solidFill>
              </a:rPr>
              <a:t>class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chemeClr val="accent1"/>
                </a:solidFill>
              </a:rPr>
              <a:t>Character</a:t>
            </a:r>
            <a:r>
              <a:rPr lang="en-US" altLang="ko-KR" sz="1200" dirty="0"/>
              <a:t>&lt;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	public 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1200" dirty="0"/>
              <a:t> _something;</a:t>
            </a:r>
          </a:p>
          <a:p>
            <a:r>
              <a:rPr lang="en-US" altLang="ko-KR" sz="1200" dirty="0"/>
              <a:t>	public void </a:t>
            </a:r>
            <a:r>
              <a:rPr lang="ko-KR" altLang="en-US" sz="1200" dirty="0"/>
              <a:t>출력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1200" dirty="0"/>
              <a:t> something)</a:t>
            </a:r>
          </a:p>
          <a:p>
            <a:r>
              <a:rPr lang="en-US" altLang="ko-KR" sz="1200" dirty="0"/>
              <a:t>	{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Console.WriteLine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typeof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1200" dirty="0"/>
              <a:t>));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5734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263B6A-F09D-4CFA-BA9D-9E8F4DA6B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186273"/>
            <a:ext cx="11252719" cy="4830228"/>
          </a:xfrm>
        </p:spPr>
        <p:txBody>
          <a:bodyPr/>
          <a:lstStyle/>
          <a:p>
            <a:r>
              <a:rPr lang="ko-KR" altLang="en-US" dirty="0"/>
              <a:t>메소드를 자식객체가 수정할 수 있게 만들 때 사용한다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생성이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82148-F1C1-4CA8-A537-67023BA1230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Virtual Method (</a:t>
            </a:r>
            <a:r>
              <a:rPr lang="ko-KR" altLang="en-US" dirty="0"/>
              <a:t>가상 메소드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7C6DD6-5857-4152-9286-812B20B9B40B}"/>
              </a:ext>
            </a:extLst>
          </p:cNvPr>
          <p:cNvSpPr txBox="1"/>
          <p:nvPr/>
        </p:nvSpPr>
        <p:spPr>
          <a:xfrm>
            <a:off x="279295" y="2341094"/>
            <a:ext cx="58167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/>
                </a:solidFill>
              </a:rPr>
              <a:t>class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chemeClr val="accent1"/>
                </a:solidFill>
              </a:rPr>
              <a:t>Character</a:t>
            </a:r>
          </a:p>
          <a:p>
            <a:r>
              <a:rPr lang="en-US" altLang="ko-KR" sz="2400" dirty="0"/>
              <a:t>{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>
                <a:solidFill>
                  <a:schemeClr val="accent6"/>
                </a:solidFill>
              </a:rPr>
              <a:t>public virtual </a:t>
            </a:r>
            <a:r>
              <a:rPr lang="en-US" altLang="ko-KR" sz="2400" dirty="0"/>
              <a:t>void </a:t>
            </a:r>
            <a:r>
              <a:rPr lang="ko-KR" altLang="en-US" sz="2400" dirty="0"/>
              <a:t>말하기</a:t>
            </a:r>
            <a:r>
              <a:rPr lang="en-US" altLang="ko-KR" sz="2400" dirty="0"/>
              <a:t>()</a:t>
            </a:r>
          </a:p>
          <a:p>
            <a:r>
              <a:rPr lang="en-US" altLang="ko-KR" sz="2400" dirty="0"/>
              <a:t>	{</a:t>
            </a:r>
          </a:p>
          <a:p>
            <a:r>
              <a:rPr lang="en-US" altLang="ko-KR" sz="2400" dirty="0"/>
              <a:t>		</a:t>
            </a:r>
            <a:r>
              <a:rPr lang="en-US" altLang="ko-KR" sz="2400" dirty="0" err="1"/>
              <a:t>Console.WriteLine</a:t>
            </a:r>
            <a:r>
              <a:rPr lang="en-US" altLang="ko-KR" sz="2400" dirty="0"/>
              <a:t>(“</a:t>
            </a:r>
            <a:r>
              <a:rPr lang="ko-KR" altLang="en-US" sz="2400" dirty="0"/>
              <a:t>헐</a:t>
            </a:r>
            <a:r>
              <a:rPr lang="en-US" altLang="ko-KR" sz="2400" dirty="0"/>
              <a:t>”);</a:t>
            </a:r>
          </a:p>
          <a:p>
            <a:r>
              <a:rPr lang="en-US" altLang="ko-KR" sz="2400" dirty="0"/>
              <a:t>	}</a:t>
            </a:r>
            <a:br>
              <a:rPr lang="en-US" altLang="ko-KR" sz="2400" dirty="0"/>
            </a:br>
            <a:r>
              <a:rPr lang="en-US" altLang="ko-KR" sz="2400" dirty="0"/>
              <a:t>}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B93A03-8622-4883-A625-557BC001B0C3}"/>
              </a:ext>
            </a:extLst>
          </p:cNvPr>
          <p:cNvSpPr txBox="1"/>
          <p:nvPr/>
        </p:nvSpPr>
        <p:spPr>
          <a:xfrm>
            <a:off x="5899651" y="2077893"/>
            <a:ext cx="59506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/>
                </a:solidFill>
              </a:rPr>
              <a:t>class </a:t>
            </a:r>
            <a:r>
              <a:rPr lang="en-US" altLang="ko-KR" sz="2400" dirty="0">
                <a:solidFill>
                  <a:schemeClr val="accent1"/>
                </a:solidFill>
              </a:rPr>
              <a:t>Player </a:t>
            </a:r>
            <a:r>
              <a:rPr lang="en-US" altLang="ko-KR" sz="2400" dirty="0"/>
              <a:t>:</a:t>
            </a:r>
            <a:r>
              <a:rPr lang="en-US" altLang="ko-KR" sz="2400" dirty="0">
                <a:solidFill>
                  <a:schemeClr val="accent1"/>
                </a:solidFill>
              </a:rPr>
              <a:t> Character</a:t>
            </a:r>
          </a:p>
          <a:p>
            <a:r>
              <a:rPr lang="en-US" altLang="ko-KR" sz="2400" dirty="0"/>
              <a:t>{</a:t>
            </a:r>
          </a:p>
          <a:p>
            <a:r>
              <a:rPr lang="en-US" altLang="ko-KR" sz="2400" dirty="0"/>
              <a:t>    public override void </a:t>
            </a:r>
            <a:r>
              <a:rPr lang="ko-KR" altLang="en-US" sz="2400" dirty="0"/>
              <a:t>말하기</a:t>
            </a:r>
            <a:r>
              <a:rPr lang="en-US" altLang="ko-KR" sz="2400" dirty="0"/>
              <a:t>()</a:t>
            </a:r>
          </a:p>
          <a:p>
            <a:r>
              <a:rPr lang="en-US" altLang="ko-KR" sz="2400" dirty="0"/>
              <a:t>    {</a:t>
            </a:r>
          </a:p>
          <a:p>
            <a:r>
              <a:rPr lang="en-US" altLang="ko-KR" sz="2400" dirty="0"/>
              <a:t>	//</a:t>
            </a:r>
            <a:r>
              <a:rPr lang="en-US" altLang="ko-KR" sz="2400" dirty="0">
                <a:solidFill>
                  <a:schemeClr val="accent6"/>
                </a:solidFill>
              </a:rPr>
              <a:t>base</a:t>
            </a:r>
            <a:r>
              <a:rPr lang="en-US" altLang="ko-KR" sz="2400" dirty="0"/>
              <a:t>.</a:t>
            </a:r>
            <a:r>
              <a:rPr lang="ko-KR" altLang="en-US" sz="2400" dirty="0"/>
              <a:t>말하기</a:t>
            </a:r>
            <a:r>
              <a:rPr lang="en-US" altLang="ko-KR" sz="2400" dirty="0"/>
              <a:t>(); -&gt; “</a:t>
            </a:r>
            <a:r>
              <a:rPr lang="ko-KR" altLang="en-US" sz="2400" dirty="0"/>
              <a:t>헐</a:t>
            </a:r>
            <a:r>
              <a:rPr lang="en-US" altLang="ko-KR" sz="2400" dirty="0"/>
              <a:t>”</a:t>
            </a:r>
            <a:r>
              <a:rPr lang="ko-KR" altLang="en-US" sz="2400" dirty="0"/>
              <a:t> 출력</a:t>
            </a:r>
            <a:endParaRPr lang="en-US" altLang="ko-KR" sz="2400" dirty="0"/>
          </a:p>
          <a:p>
            <a:r>
              <a:rPr lang="en-US" altLang="ko-KR" sz="2400" dirty="0"/>
              <a:t>	</a:t>
            </a:r>
            <a:r>
              <a:rPr lang="en-US" altLang="ko-KR" sz="2400" dirty="0" err="1"/>
              <a:t>Console.WriteLine</a:t>
            </a:r>
            <a:r>
              <a:rPr lang="en-US" altLang="ko-KR" sz="2400" dirty="0"/>
              <a:t>(“</a:t>
            </a:r>
            <a:r>
              <a:rPr lang="ko-KR" altLang="en-US" sz="2400" dirty="0"/>
              <a:t>나야</a:t>
            </a:r>
            <a:r>
              <a:rPr lang="en-US" altLang="ko-KR" sz="2400" dirty="0"/>
              <a:t>”);</a:t>
            </a:r>
          </a:p>
          <a:p>
            <a:r>
              <a:rPr lang="en-US" altLang="ko-KR" sz="2400" dirty="0"/>
              <a:t>    }</a:t>
            </a:r>
            <a:br>
              <a:rPr lang="en-US" altLang="ko-KR" sz="2400" dirty="0"/>
            </a:br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6005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D421488-2A70-469F-8A22-F14364D64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53331"/>
            <a:ext cx="11398451" cy="4830228"/>
          </a:xfrm>
        </p:spPr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란</a:t>
            </a:r>
            <a:r>
              <a:rPr lang="en-US" altLang="ko-KR" dirty="0"/>
              <a:t>? =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1"/>
            <a:r>
              <a:rPr lang="ko-KR" altLang="en-US" dirty="0"/>
              <a:t>현실세계에 반영하여 설명하면 행동과 데이터들을 가지고 있는 요소</a:t>
            </a:r>
            <a:endParaRPr lang="en-US" altLang="ko-KR" dirty="0"/>
          </a:p>
          <a:p>
            <a:pPr lvl="1"/>
            <a:r>
              <a:rPr lang="en-US" altLang="ko-KR" dirty="0"/>
              <a:t>namespace</a:t>
            </a:r>
            <a:r>
              <a:rPr lang="ko-KR" altLang="en-US" dirty="0"/>
              <a:t>에 속할 수 있으며 메소드와 변수를 가지고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new </a:t>
            </a:r>
            <a:r>
              <a:rPr lang="ko-KR" altLang="en-US" dirty="0"/>
              <a:t>키워드로 생성한다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객체 </a:t>
            </a:r>
            <a:r>
              <a:rPr lang="en-US" altLang="ko-KR" dirty="0"/>
              <a:t>Class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48130-8A02-4B20-8AC1-F043AB6D56BD}"/>
              </a:ext>
            </a:extLst>
          </p:cNvPr>
          <p:cNvSpPr txBox="1"/>
          <p:nvPr/>
        </p:nvSpPr>
        <p:spPr>
          <a:xfrm>
            <a:off x="292667" y="2479778"/>
            <a:ext cx="59506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ko-KR" altLang="en-US" sz="2800" dirty="0">
                <a:solidFill>
                  <a:schemeClr val="accent1"/>
                </a:solidFill>
              </a:rPr>
              <a:t>이름</a:t>
            </a:r>
            <a:endParaRPr lang="en-US" altLang="ko-KR" sz="2800" dirty="0">
              <a:solidFill>
                <a:schemeClr val="accent1"/>
              </a:solidFill>
            </a:endParaRP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    int hp = 0;</a:t>
            </a:r>
            <a:br>
              <a:rPr lang="en-US" altLang="ko-KR" sz="2800" dirty="0"/>
            </a:br>
            <a:r>
              <a:rPr lang="en-US" altLang="ko-KR" sz="2800" dirty="0"/>
              <a:t>    void </a:t>
            </a:r>
            <a:r>
              <a:rPr lang="ko-KR" altLang="en-US" sz="2800" dirty="0"/>
              <a:t>말하기</a:t>
            </a:r>
            <a:r>
              <a:rPr lang="en-US" altLang="ko-KR" sz="2800" dirty="0"/>
              <a:t>(</a:t>
            </a:r>
            <a:r>
              <a:rPr lang="en-US" altLang="ko-KR" sz="2800" dirty="0">
                <a:solidFill>
                  <a:schemeClr val="accent6"/>
                </a:solidFill>
              </a:rPr>
              <a:t>string</a:t>
            </a:r>
            <a:r>
              <a:rPr lang="en-US" altLang="ko-KR" sz="2800" dirty="0"/>
              <a:t> s)</a:t>
            </a:r>
          </a:p>
          <a:p>
            <a:r>
              <a:rPr lang="en-US" altLang="ko-KR" sz="2800" dirty="0"/>
              <a:t>    {</a:t>
            </a:r>
          </a:p>
          <a:p>
            <a:r>
              <a:rPr lang="en-US" altLang="ko-KR" sz="2800" dirty="0"/>
              <a:t>	</a:t>
            </a:r>
            <a:r>
              <a:rPr lang="en-US" altLang="ko-KR" sz="2800" dirty="0" err="1"/>
              <a:t>Console.WriteLine</a:t>
            </a:r>
            <a:r>
              <a:rPr lang="en-US" altLang="ko-KR" sz="2800" dirty="0"/>
              <a:t>(s);</a:t>
            </a:r>
          </a:p>
          <a:p>
            <a:r>
              <a:rPr lang="en-US" altLang="ko-KR" sz="2800" dirty="0"/>
              <a:t>    }</a:t>
            </a:r>
            <a:br>
              <a:rPr lang="en-US" altLang="ko-KR" sz="2800" dirty="0"/>
            </a:br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990FF4-92E7-490B-A774-CBED7FFD1B1E}"/>
              </a:ext>
            </a:extLst>
          </p:cNvPr>
          <p:cNvSpPr txBox="1"/>
          <p:nvPr/>
        </p:nvSpPr>
        <p:spPr>
          <a:xfrm>
            <a:off x="5403292" y="4450280"/>
            <a:ext cx="590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철수</a:t>
            </a:r>
            <a:r>
              <a:rPr lang="en-US" altLang="ko-KR" sz="3200" dirty="0"/>
              <a:t>.</a:t>
            </a:r>
            <a:r>
              <a:rPr lang="ko-KR" altLang="en-US" sz="3200" dirty="0"/>
              <a:t>말하기</a:t>
            </a:r>
            <a:r>
              <a:rPr lang="en-US" altLang="ko-KR" sz="3200" dirty="0"/>
              <a:t>(</a:t>
            </a:r>
            <a:r>
              <a:rPr lang="ko-KR" altLang="en-US" sz="3200" dirty="0"/>
              <a:t>철수</a:t>
            </a:r>
            <a:r>
              <a:rPr lang="en-US" altLang="ko-KR" sz="3200" dirty="0"/>
              <a:t>.</a:t>
            </a:r>
            <a:r>
              <a:rPr lang="en-US" altLang="ko-KR" sz="3200" dirty="0" err="1"/>
              <a:t>hp.ToString</a:t>
            </a:r>
            <a:r>
              <a:rPr lang="en-US" altLang="ko-KR" sz="3200" dirty="0"/>
              <a:t>());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595CE6-A806-4C8E-A0A7-0BD9BEF956AB}"/>
              </a:ext>
            </a:extLst>
          </p:cNvPr>
          <p:cNvSpPr txBox="1"/>
          <p:nvPr/>
        </p:nvSpPr>
        <p:spPr>
          <a:xfrm>
            <a:off x="5403292" y="3793446"/>
            <a:ext cx="29225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철수</a:t>
            </a:r>
            <a:r>
              <a:rPr lang="en-US" altLang="ko-KR" sz="3200" dirty="0"/>
              <a:t>.hp</a:t>
            </a:r>
            <a:r>
              <a:rPr lang="ko-KR" altLang="en-US" sz="3200" dirty="0"/>
              <a:t> </a:t>
            </a:r>
            <a:r>
              <a:rPr lang="en-US" altLang="ko-KR" sz="3200" dirty="0"/>
              <a:t>= 100;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A08633-9C46-465F-B93F-6D5FC7BB3B29}"/>
              </a:ext>
            </a:extLst>
          </p:cNvPr>
          <p:cNvSpPr txBox="1"/>
          <p:nvPr/>
        </p:nvSpPr>
        <p:spPr>
          <a:xfrm>
            <a:off x="5403292" y="3136612"/>
            <a:ext cx="4610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accent1"/>
                </a:solidFill>
              </a:rPr>
              <a:t>이름</a:t>
            </a:r>
            <a:r>
              <a:rPr lang="ko-KR" altLang="en-US" sz="3200" dirty="0"/>
              <a:t> 철수</a:t>
            </a:r>
            <a:r>
              <a:rPr lang="en-US" altLang="ko-KR" sz="3200" dirty="0"/>
              <a:t> = new </a:t>
            </a:r>
            <a:r>
              <a:rPr lang="ko-KR" altLang="en-US" sz="3200" dirty="0">
                <a:solidFill>
                  <a:schemeClr val="accent1"/>
                </a:solidFill>
              </a:rPr>
              <a:t>이름</a:t>
            </a:r>
            <a:r>
              <a:rPr lang="en-US" altLang="ko-KR" sz="3200" dirty="0"/>
              <a:t>();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2584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변수의 종류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7CFA47-3615-48B6-9162-923B0B977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501" y="1096576"/>
            <a:ext cx="11442442" cy="5121343"/>
          </a:xfrm>
        </p:spPr>
        <p:txBody>
          <a:bodyPr>
            <a:normAutofit/>
          </a:bodyPr>
          <a:lstStyle/>
          <a:p>
            <a:pPr lvl="2"/>
            <a:endParaRPr lang="en-US" altLang="ko-KR" sz="2600" dirty="0" smtClean="0"/>
          </a:p>
          <a:p>
            <a:pPr lvl="1"/>
            <a:r>
              <a:rPr lang="ko-KR" altLang="en-US" sz="2600" dirty="0" smtClean="0"/>
              <a:t>정수</a:t>
            </a:r>
            <a:endParaRPr lang="en-US" altLang="ko-KR" sz="2600" dirty="0"/>
          </a:p>
          <a:p>
            <a:pPr lvl="2"/>
            <a:r>
              <a:rPr lang="en-US" altLang="ko-KR" sz="2400" dirty="0" err="1" smtClean="0"/>
              <a:t>sbyte</a:t>
            </a:r>
            <a:r>
              <a:rPr lang="en-US" altLang="ko-KR" sz="2400" dirty="0" smtClean="0"/>
              <a:t> </a:t>
            </a:r>
            <a:r>
              <a:rPr lang="en-US" altLang="ko-KR" sz="1600" dirty="0"/>
              <a:t>(</a:t>
            </a:r>
            <a:r>
              <a:rPr lang="en-US" altLang="ko-KR" sz="1600" dirty="0" err="1" smtClean="0"/>
              <a:t>System.Sbyte</a:t>
            </a:r>
            <a:r>
              <a:rPr lang="en-US" altLang="ko-KR" sz="1600" dirty="0" smtClean="0"/>
              <a:t>)</a:t>
            </a:r>
            <a:r>
              <a:rPr lang="en-US" altLang="ko-KR" sz="2400" dirty="0" smtClean="0"/>
              <a:t> short</a:t>
            </a:r>
            <a:r>
              <a:rPr lang="en-US" altLang="ko-KR" sz="1600" dirty="0" smtClean="0"/>
              <a:t>(System.Int16)</a:t>
            </a:r>
            <a:r>
              <a:rPr lang="en-US" altLang="ko-KR" sz="2400" dirty="0" smtClean="0"/>
              <a:t>  </a:t>
            </a:r>
            <a:r>
              <a:rPr lang="en-US" altLang="ko-KR" sz="2400" dirty="0" err="1" smtClean="0"/>
              <a:t>int</a:t>
            </a:r>
            <a:r>
              <a:rPr lang="en-US" altLang="ko-KR" sz="1600" dirty="0" smtClean="0"/>
              <a:t>(System.Int32)</a:t>
            </a:r>
            <a:r>
              <a:rPr lang="en-US" altLang="ko-KR" sz="2400" dirty="0" smtClean="0"/>
              <a:t> long </a:t>
            </a:r>
            <a:r>
              <a:rPr lang="en-US" altLang="ko-KR" sz="1600" dirty="0"/>
              <a:t>(System.Int64</a:t>
            </a:r>
            <a:r>
              <a:rPr lang="en-US" altLang="ko-KR" sz="1600" dirty="0" smtClean="0"/>
              <a:t>)</a:t>
            </a:r>
            <a:r>
              <a:rPr lang="en-US" altLang="ko-KR" sz="2400" dirty="0" smtClean="0"/>
              <a:t> </a:t>
            </a:r>
          </a:p>
          <a:p>
            <a:pPr lvl="2"/>
            <a:r>
              <a:rPr lang="en-US" altLang="ko-KR" sz="2400" dirty="0" smtClean="0"/>
              <a:t>byte 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System.Byte</a:t>
            </a:r>
            <a:r>
              <a:rPr lang="en-US" altLang="ko-KR" sz="1600" dirty="0" smtClean="0"/>
              <a:t>)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ushort</a:t>
            </a:r>
            <a:r>
              <a:rPr lang="en-US" altLang="ko-KR" sz="2400" dirty="0" smtClean="0"/>
              <a:t> </a:t>
            </a:r>
            <a:r>
              <a:rPr lang="en-US" altLang="ko-KR" sz="1600" dirty="0" smtClean="0"/>
              <a:t>(System.UInt16)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uint</a:t>
            </a:r>
            <a:r>
              <a:rPr lang="en-US" altLang="ko-KR" sz="1600" dirty="0" smtClean="0"/>
              <a:t>(System.UInt32)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ulong</a:t>
            </a:r>
            <a:r>
              <a:rPr lang="en-US" altLang="ko-KR" sz="1600" dirty="0" smtClean="0"/>
              <a:t> (System.UInt64)</a:t>
            </a:r>
            <a:endParaRPr lang="en-US" altLang="ko-KR" sz="2400" dirty="0" smtClean="0"/>
          </a:p>
          <a:p>
            <a:pPr lvl="1"/>
            <a:r>
              <a:rPr lang="ko-KR" altLang="en-US" sz="2600" dirty="0" smtClean="0"/>
              <a:t>실수</a:t>
            </a:r>
            <a:endParaRPr lang="en-US" altLang="ko-KR" sz="2600" dirty="0"/>
          </a:p>
          <a:p>
            <a:pPr lvl="2"/>
            <a:r>
              <a:rPr lang="en-US" altLang="ko-KR" sz="2400" dirty="0" smtClean="0"/>
              <a:t>float(</a:t>
            </a:r>
            <a:r>
              <a:rPr lang="en-US" altLang="ko-KR" sz="2400" dirty="0" err="1" smtClean="0"/>
              <a:t>System.Single</a:t>
            </a:r>
            <a:r>
              <a:rPr lang="en-US" altLang="ko-KR" sz="2400" dirty="0"/>
              <a:t>), double(</a:t>
            </a:r>
            <a:r>
              <a:rPr lang="en-US" altLang="ko-KR" sz="2400" dirty="0" err="1"/>
              <a:t>System.Double</a:t>
            </a:r>
            <a:r>
              <a:rPr lang="en-US" altLang="ko-KR" sz="2400" dirty="0" smtClean="0"/>
              <a:t>), Decimal</a:t>
            </a:r>
            <a:endParaRPr lang="en-US" altLang="ko-KR" sz="2400" dirty="0"/>
          </a:p>
          <a:p>
            <a:pPr lvl="1"/>
            <a:r>
              <a:rPr lang="en-US" altLang="ko-KR" sz="2800" dirty="0" smtClean="0"/>
              <a:t>bool </a:t>
            </a:r>
            <a:r>
              <a:rPr lang="en-US" altLang="ko-KR" sz="2800" dirty="0"/>
              <a:t>(</a:t>
            </a:r>
            <a:r>
              <a:rPr lang="ko-KR" altLang="en-US" sz="2800" dirty="0"/>
              <a:t>논리형</a:t>
            </a:r>
            <a:r>
              <a:rPr lang="en-US" altLang="ko-KR" sz="2800" dirty="0" smtClean="0"/>
              <a:t>)</a:t>
            </a:r>
          </a:p>
          <a:p>
            <a:pPr lvl="1"/>
            <a:r>
              <a:rPr lang="en-US" altLang="ko-KR" sz="2800" dirty="0" smtClean="0"/>
              <a:t>string (</a:t>
            </a:r>
            <a:r>
              <a:rPr lang="ko-KR" altLang="en-US" sz="2800" dirty="0" smtClean="0"/>
              <a:t>문자열</a:t>
            </a:r>
            <a:r>
              <a:rPr lang="en-US" altLang="ko-KR" sz="2800" dirty="0" smtClean="0"/>
              <a:t>)</a:t>
            </a:r>
            <a:endParaRPr lang="en-US" altLang="ko-KR" sz="2800" dirty="0"/>
          </a:p>
          <a:p>
            <a:pPr lvl="1"/>
            <a:r>
              <a:rPr lang="en-US" altLang="ko-KR" sz="2800" dirty="0" smtClean="0"/>
              <a:t>class </a:t>
            </a:r>
            <a:r>
              <a:rPr lang="en-US" altLang="ko-KR" sz="2800" dirty="0"/>
              <a:t>(</a:t>
            </a:r>
            <a:r>
              <a:rPr lang="ko-KR" altLang="en-US" sz="2800" dirty="0"/>
              <a:t>객체</a:t>
            </a:r>
            <a:r>
              <a:rPr lang="en-US" altLang="ko-KR" sz="2800" dirty="0"/>
              <a:t>) </a:t>
            </a:r>
            <a:endParaRPr lang="en-US" altLang="ko-KR" sz="2800" dirty="0" smtClean="0"/>
          </a:p>
          <a:p>
            <a:pPr lvl="1"/>
            <a:r>
              <a:rPr lang="en-US" altLang="ko-KR" sz="2800" dirty="0"/>
              <a:t>c</a:t>
            </a:r>
            <a:r>
              <a:rPr lang="en-US" altLang="ko-KR" sz="2800" dirty="0" smtClean="0"/>
              <a:t>har (</a:t>
            </a:r>
            <a:r>
              <a:rPr lang="ko-KR" altLang="en-US" sz="2800" dirty="0"/>
              <a:t>문자형</a:t>
            </a:r>
            <a:r>
              <a:rPr lang="en-US" altLang="ko-KR" sz="2800" dirty="0" smtClean="0"/>
              <a:t>)</a:t>
            </a:r>
          </a:p>
          <a:p>
            <a:pPr lvl="1"/>
            <a:r>
              <a:rPr lang="en-US" altLang="ko-KR" sz="2800" dirty="0" err="1"/>
              <a:t>e</a:t>
            </a:r>
            <a:r>
              <a:rPr lang="en-US" altLang="ko-KR" sz="2800" dirty="0" err="1" smtClean="0"/>
              <a:t>num</a:t>
            </a:r>
            <a:r>
              <a:rPr lang="en-US" altLang="ko-KR" sz="2800" dirty="0" smtClean="0"/>
              <a:t> (</a:t>
            </a:r>
            <a:r>
              <a:rPr lang="ko-KR" altLang="en-US" sz="2800" dirty="0" err="1"/>
              <a:t>열거형</a:t>
            </a:r>
            <a:r>
              <a:rPr lang="en-US" altLang="ko-KR" sz="2800" dirty="0" smtClean="0"/>
              <a:t>)</a:t>
            </a:r>
          </a:p>
          <a:p>
            <a:pPr lvl="2"/>
            <a:r>
              <a:rPr lang="en-US" altLang="ko-KR" dirty="0" err="1" smtClean="0">
                <a:solidFill>
                  <a:schemeClr val="accent3"/>
                </a:solidFill>
              </a:rPr>
              <a:t>struct</a:t>
            </a:r>
            <a:r>
              <a:rPr lang="en-US" altLang="ko-KR" dirty="0">
                <a:solidFill>
                  <a:schemeClr val="accent3"/>
                </a:solidFill>
              </a:rPr>
              <a:t>(</a:t>
            </a:r>
            <a:r>
              <a:rPr lang="ko-KR" altLang="en-US" dirty="0">
                <a:solidFill>
                  <a:schemeClr val="accent3"/>
                </a:solidFill>
              </a:rPr>
              <a:t>구조체</a:t>
            </a:r>
            <a:r>
              <a:rPr lang="en-US" altLang="ko-KR" dirty="0" smtClean="0">
                <a:solidFill>
                  <a:schemeClr val="accent3"/>
                </a:solidFill>
              </a:rPr>
              <a:t>) Array </a:t>
            </a:r>
            <a:r>
              <a:rPr lang="en-US" altLang="ko-KR" dirty="0">
                <a:solidFill>
                  <a:schemeClr val="accent3"/>
                </a:solidFill>
              </a:rPr>
              <a:t>(</a:t>
            </a:r>
            <a:r>
              <a:rPr lang="ko-KR" altLang="en-US" dirty="0">
                <a:solidFill>
                  <a:schemeClr val="accent3"/>
                </a:solidFill>
              </a:rPr>
              <a:t>배열</a:t>
            </a:r>
            <a:r>
              <a:rPr lang="en-US" altLang="ko-KR" dirty="0" smtClean="0">
                <a:solidFill>
                  <a:schemeClr val="accent3"/>
                </a:solidFill>
              </a:rPr>
              <a:t>) Interface </a:t>
            </a:r>
            <a:r>
              <a:rPr lang="en-US" altLang="ko-KR" dirty="0">
                <a:solidFill>
                  <a:schemeClr val="accent3"/>
                </a:solidFill>
              </a:rPr>
              <a:t>(</a:t>
            </a:r>
            <a:r>
              <a:rPr lang="ko-KR" altLang="en-US" dirty="0">
                <a:solidFill>
                  <a:schemeClr val="accent3"/>
                </a:solidFill>
              </a:rPr>
              <a:t>인터페이스</a:t>
            </a:r>
            <a:r>
              <a:rPr lang="en-US" altLang="ko-KR" dirty="0" smtClean="0">
                <a:solidFill>
                  <a:schemeClr val="accent3"/>
                </a:solidFill>
              </a:rPr>
              <a:t>) Delegate </a:t>
            </a:r>
            <a:r>
              <a:rPr lang="en-US" altLang="ko-KR" dirty="0">
                <a:solidFill>
                  <a:schemeClr val="accent3"/>
                </a:solidFill>
              </a:rPr>
              <a:t>(</a:t>
            </a:r>
            <a:r>
              <a:rPr lang="ko-KR" altLang="en-US" dirty="0" err="1">
                <a:solidFill>
                  <a:schemeClr val="accent3"/>
                </a:solidFill>
              </a:rPr>
              <a:t>델리게이트</a:t>
            </a:r>
            <a:r>
              <a:rPr lang="ko-KR" altLang="en-US" dirty="0">
                <a:solidFill>
                  <a:schemeClr val="accent3"/>
                </a:solidFill>
              </a:rPr>
              <a:t> </a:t>
            </a:r>
            <a:r>
              <a:rPr lang="en-US" altLang="ko-KR" dirty="0">
                <a:solidFill>
                  <a:schemeClr val="accent3"/>
                </a:solidFill>
              </a:rPr>
              <a:t>= </a:t>
            </a:r>
            <a:r>
              <a:rPr lang="ko-KR" altLang="en-US" dirty="0">
                <a:solidFill>
                  <a:schemeClr val="accent3"/>
                </a:solidFill>
              </a:rPr>
              <a:t>메소드 변수</a:t>
            </a:r>
            <a:r>
              <a:rPr lang="en-US" altLang="ko-KR" dirty="0">
                <a:solidFill>
                  <a:schemeClr val="accent3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8880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C2C1B9E-BB6B-4691-9608-09F52C58D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enum</a:t>
            </a:r>
            <a:r>
              <a:rPr lang="en-US" altLang="ko-KR" dirty="0"/>
              <a:t>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숫자에 이름을 부여할 때 사용한다</a:t>
            </a:r>
            <a:r>
              <a:rPr lang="en-US" altLang="ko-KR" dirty="0"/>
              <a:t>. (</a:t>
            </a:r>
            <a:r>
              <a:rPr lang="ko-KR" altLang="en-US" dirty="0"/>
              <a:t>내부적으로는 숫자로 취급한다</a:t>
            </a:r>
            <a:r>
              <a:rPr lang="en-US" altLang="ko-KR" dirty="0"/>
              <a:t>.)</a:t>
            </a:r>
          </a:p>
          <a:p>
            <a:pPr lvl="1"/>
            <a:r>
              <a:rPr lang="ko-KR" altLang="en-US" dirty="0"/>
              <a:t>관리측면에서 다루기 쉬워진다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값을 안 넣으면 가장 첫번째 요소가 기본값으로 들어간다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B77B2-686F-495D-BF1E-B39AFDCEAD0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en-US" altLang="ko-KR" dirty="0" err="1"/>
              <a:t>enum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F0E6BD-7715-466F-8B04-EE3909F19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665" y="2430906"/>
            <a:ext cx="9127747" cy="398147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594E3F7-2AC8-431C-80C3-EB1BE3F56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5107" y="1253331"/>
            <a:ext cx="3965678" cy="19907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630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변수의 범위</a:t>
            </a:r>
          </a:p>
        </p:txBody>
      </p:sp>
      <p:pic>
        <p:nvPicPr>
          <p:cNvPr id="3074" name="Picture 2" descr="C# Basics - C# Data Types, Declarations and Variable Definitions">
            <a:extLst>
              <a:ext uri="{FF2B5EF4-FFF2-40B4-BE49-F238E27FC236}">
                <a16:creationId xmlns:a16="http://schemas.microsoft.com/office/drawing/2014/main" id="{2FB78DFF-7547-416E-B1A4-FB0BC2897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07" y="1406892"/>
            <a:ext cx="11333586" cy="404421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7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2231</TotalTime>
  <Words>2165</Words>
  <Application>Microsoft Office PowerPoint</Application>
  <PresentationFormat>와이드스크린</PresentationFormat>
  <Paragraphs>437</Paragraphs>
  <Slides>59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3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Owell Jack</dc:creator>
  <cp:lastModifiedBy>ADMIN</cp:lastModifiedBy>
  <cp:revision>331</cp:revision>
  <dcterms:created xsi:type="dcterms:W3CDTF">2019-11-11T17:35:29Z</dcterms:created>
  <dcterms:modified xsi:type="dcterms:W3CDTF">2020-11-08T10:05:55Z</dcterms:modified>
</cp:coreProperties>
</file>