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34" r:id="rId3"/>
    <p:sldId id="343" r:id="rId4"/>
    <p:sldId id="335" r:id="rId5"/>
    <p:sldId id="336" r:id="rId6"/>
    <p:sldId id="344" r:id="rId7"/>
    <p:sldId id="337" r:id="rId8"/>
    <p:sldId id="338" r:id="rId9"/>
    <p:sldId id="339" r:id="rId10"/>
    <p:sldId id="340" r:id="rId11"/>
    <p:sldId id="341" r:id="rId12"/>
    <p:sldId id="345" r:id="rId13"/>
    <p:sldId id="362" r:id="rId14"/>
    <p:sldId id="361" r:id="rId15"/>
    <p:sldId id="306" r:id="rId16"/>
    <p:sldId id="309" r:id="rId17"/>
    <p:sldId id="310" r:id="rId18"/>
    <p:sldId id="311" r:id="rId19"/>
    <p:sldId id="312" r:id="rId20"/>
    <p:sldId id="360" r:id="rId21"/>
    <p:sldId id="363" r:id="rId22"/>
    <p:sldId id="342" r:id="rId23"/>
    <p:sldId id="270" r:id="rId24"/>
    <p:sldId id="287" r:id="rId25"/>
    <p:sldId id="288" r:id="rId26"/>
    <p:sldId id="289" r:id="rId27"/>
    <p:sldId id="364" r:id="rId28"/>
    <p:sldId id="292" r:id="rId29"/>
    <p:sldId id="291" r:id="rId30"/>
    <p:sldId id="366" r:id="rId31"/>
    <p:sldId id="290" r:id="rId32"/>
    <p:sldId id="368" r:id="rId33"/>
    <p:sldId id="367" r:id="rId34"/>
    <p:sldId id="369" r:id="rId35"/>
    <p:sldId id="371" r:id="rId36"/>
    <p:sldId id="370" r:id="rId37"/>
    <p:sldId id="372" r:id="rId38"/>
    <p:sldId id="373" r:id="rId39"/>
    <p:sldId id="375" r:id="rId40"/>
    <p:sldId id="376" r:id="rId41"/>
    <p:sldId id="358" r:id="rId42"/>
    <p:sldId id="357" r:id="rId43"/>
    <p:sldId id="314" r:id="rId44"/>
    <p:sldId id="315" r:id="rId45"/>
    <p:sldId id="317" r:id="rId46"/>
    <p:sldId id="319" r:id="rId47"/>
    <p:sldId id="316" r:id="rId48"/>
    <p:sldId id="377" r:id="rId49"/>
    <p:sldId id="378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1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3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59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05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64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32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21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02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foreach </a:t>
            </a:r>
            <a:r>
              <a:rPr lang="ko-KR" altLang="en-US" dirty="0"/>
              <a:t>문은 배열을 배운 뒤에 학습한다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배열과 </a:t>
            </a:r>
            <a:r>
              <a:rPr lang="ko-KR" altLang="en-US" b="1" dirty="0" err="1"/>
              <a:t>콜렉션</a:t>
            </a:r>
            <a:endParaRPr lang="ko-KR" altLang="en-US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Character</a:t>
            </a:r>
            <a:r>
              <a:rPr lang="en-US" altLang="ko-KR" dirty="0"/>
              <a:t>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numbers = new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{1,2,3,4,5}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numbers = new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  <a:p>
            <a:pPr lvl="1"/>
            <a:r>
              <a:rPr lang="ko-KR" altLang="en-US" dirty="0"/>
              <a:t>크기가 고정적이다</a:t>
            </a:r>
            <a:r>
              <a:rPr lang="en-US" altLang="ko-KR" dirty="0"/>
              <a:t>. (</a:t>
            </a:r>
            <a:r>
              <a:rPr lang="ko-KR" altLang="en-US" dirty="0"/>
              <a:t>생성 될 때 크기가 정해지며</a:t>
            </a:r>
            <a:r>
              <a:rPr lang="en-US" altLang="ko-KR" dirty="0"/>
              <a:t> </a:t>
            </a:r>
            <a:r>
              <a:rPr lang="ko-KR" altLang="en-US" dirty="0"/>
              <a:t>크기를 변경하려면 새로 배열을 만들어야 한다</a:t>
            </a:r>
            <a:r>
              <a:rPr lang="en-US" altLang="ko-KR" dirty="0"/>
              <a:t>. (Resize)</a:t>
            </a:r>
          </a:p>
          <a:p>
            <a:pPr lvl="2"/>
            <a:r>
              <a:rPr lang="ko-KR" altLang="en-US" dirty="0"/>
              <a:t>사이즈가 큰 새로 배열을 만들고 기존 배열에서 데이터를 복사해 옮긴다</a:t>
            </a:r>
            <a:r>
              <a:rPr lang="en-US" altLang="ko-KR" dirty="0"/>
              <a:t>. -&gt; </a:t>
            </a:r>
            <a:r>
              <a:rPr lang="ko-KR" altLang="en-US" dirty="0"/>
              <a:t>성능이 많이 필요함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79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190750"/>
            <a:ext cx="11252719" cy="3863934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길이가 자유자재로 늘어나는 배열이라고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7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692" b="28708"/>
          <a:stretch/>
        </p:blipFill>
        <p:spPr>
          <a:xfrm>
            <a:off x="6027574" y="1820608"/>
            <a:ext cx="5923385" cy="30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인덱스접근자로 값을 넣어 줄 경우 중복 시 기존 값을 덮어 씌운다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32" y="3326742"/>
            <a:ext cx="7757393" cy="35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6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개체를 가져오고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31" y="1705321"/>
            <a:ext cx="5786948" cy="22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25" y="1135563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564"/>
          <a:stretch/>
        </p:blipFill>
        <p:spPr>
          <a:xfrm>
            <a:off x="3287099" y="2913074"/>
            <a:ext cx="9899261" cy="41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0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 err="1"/>
              <a:t>Swith</a:t>
            </a:r>
            <a:r>
              <a:rPr lang="en-US" altLang="ko-KR" dirty="0"/>
              <a:t>-case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조건문 </a:t>
            </a:r>
            <a:r>
              <a:rPr lang="en-US" altLang="ko-KR" dirty="0"/>
              <a:t>/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</a:t>
            </a:r>
            <a:r>
              <a:rPr lang="en-US" altLang="ko-KR" dirty="0" err="1"/>
              <a:t>HashSet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8562"/>
          <a:stretch/>
        </p:blipFill>
        <p:spPr>
          <a:xfrm>
            <a:off x="1322679" y="1215516"/>
            <a:ext cx="9546642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3AB90C-A514-4048-B70E-37BFD0FE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– </a:t>
            </a:r>
            <a:r>
              <a:rPr lang="ko-KR" altLang="en-US" dirty="0"/>
              <a:t>순서대로 나열되어 있는 아이템</a:t>
            </a:r>
            <a:endParaRPr lang="en-US" altLang="ko-KR" dirty="0"/>
          </a:p>
          <a:p>
            <a:pPr lvl="1"/>
            <a:r>
              <a:rPr lang="en-US" altLang="ko-KR" dirty="0"/>
              <a:t>Index 0</a:t>
            </a:r>
            <a:r>
              <a:rPr lang="ko-KR" altLang="en-US" dirty="0"/>
              <a:t>번부터 시작하여 차례대로 쌓인다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요소를 실시간으로 추가할 수 있고 중간 요소를 삭제할 수 있다</a:t>
            </a:r>
            <a:r>
              <a:rPr lang="en-US" altLang="ko-KR" dirty="0"/>
              <a:t>. – </a:t>
            </a:r>
            <a:r>
              <a:rPr lang="ko-KR" altLang="en-US" dirty="0"/>
              <a:t>배열과 차이점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Dictionary – </a:t>
            </a:r>
            <a:r>
              <a:rPr lang="ko-KR" altLang="en-US" dirty="0"/>
              <a:t>키</a:t>
            </a:r>
            <a:r>
              <a:rPr lang="en-US" altLang="ko-KR" dirty="0"/>
              <a:t>,</a:t>
            </a:r>
            <a:r>
              <a:rPr lang="ko-KR" altLang="en-US" dirty="0" err="1"/>
              <a:t>벨류</a:t>
            </a:r>
            <a:r>
              <a:rPr lang="ko-KR" altLang="en-US" dirty="0"/>
              <a:t> 쌍으로 이루어진 아이템들이 </a:t>
            </a:r>
            <a:r>
              <a:rPr lang="ko-KR" altLang="en-US" dirty="0" err="1"/>
              <a:t>모여있는</a:t>
            </a:r>
            <a:r>
              <a:rPr lang="ko-KR" altLang="en-US" dirty="0"/>
              <a:t> 형태 </a:t>
            </a:r>
            <a:r>
              <a:rPr lang="en-US" altLang="ko-KR" dirty="0"/>
              <a:t>(Key-Value Pair)</a:t>
            </a:r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라는 개념이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를 입력하여 </a:t>
            </a:r>
            <a:r>
              <a:rPr lang="en-US" altLang="ko-KR" dirty="0"/>
              <a:t>Value</a:t>
            </a:r>
            <a:r>
              <a:rPr lang="ko-KR" altLang="en-US" dirty="0"/>
              <a:t>를 얻어오는 형태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Queue – FIFO(First In </a:t>
            </a:r>
            <a:r>
              <a:rPr lang="en-US" altLang="ko-KR" dirty="0" err="1"/>
              <a:t>Firt</a:t>
            </a:r>
            <a:r>
              <a:rPr lang="en-US" altLang="ko-KR" dirty="0"/>
              <a:t> Out) </a:t>
            </a:r>
            <a:r>
              <a:rPr lang="ko-KR" altLang="en-US" dirty="0"/>
              <a:t>구조를 가진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pPr lvl="1"/>
            <a:r>
              <a:rPr lang="en-US" altLang="ko-KR" dirty="0"/>
              <a:t>Enqueue (</a:t>
            </a:r>
            <a:r>
              <a:rPr lang="ko-KR" altLang="en-US" dirty="0"/>
              <a:t>데이터 넣음</a:t>
            </a:r>
            <a:r>
              <a:rPr lang="en-US" altLang="ko-KR" dirty="0"/>
              <a:t>), Dequeue(</a:t>
            </a:r>
            <a:r>
              <a:rPr lang="ko-KR" altLang="en-US" dirty="0"/>
              <a:t>데이터 </a:t>
            </a:r>
            <a:r>
              <a:rPr lang="ko-KR" altLang="en-US" dirty="0" err="1"/>
              <a:t>꺼내옴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Stack – LIFO(Last In First Out) </a:t>
            </a:r>
            <a:r>
              <a:rPr lang="ko-KR" altLang="en-US" dirty="0"/>
              <a:t>구조를 가진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pPr lvl="1"/>
            <a:r>
              <a:rPr lang="en-US" altLang="ko-KR" dirty="0"/>
              <a:t>Push (</a:t>
            </a:r>
            <a:r>
              <a:rPr lang="ko-KR" altLang="en-US" dirty="0"/>
              <a:t>데이터 넣음</a:t>
            </a:r>
            <a:r>
              <a:rPr lang="en-US" altLang="ko-KR" dirty="0"/>
              <a:t>), Pop(</a:t>
            </a:r>
            <a:r>
              <a:rPr lang="ko-KR" altLang="en-US" dirty="0"/>
              <a:t>데이터 </a:t>
            </a:r>
            <a:r>
              <a:rPr lang="ko-KR" altLang="en-US" dirty="0" err="1"/>
              <a:t>꺼내옴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HashSet – </a:t>
            </a:r>
            <a:r>
              <a:rPr lang="ko-KR" altLang="en-US" dirty="0"/>
              <a:t>중첩이 안되는 리스트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E8082-3677-4B6F-B6C8-3D107C1222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ko-KR" altLang="en-US" dirty="0" err="1"/>
              <a:t>콜렉션</a:t>
            </a:r>
            <a:r>
              <a:rPr lang="ko-KR" altLang="en-US" dirty="0"/>
              <a:t> 정리</a:t>
            </a:r>
          </a:p>
        </p:txBody>
      </p:sp>
      <p:pic>
        <p:nvPicPr>
          <p:cNvPr id="1026" name="Picture 2" descr="Computer science: Stacks and Queues | Highbrow">
            <a:extLst>
              <a:ext uri="{FF2B5EF4-FFF2-40B4-BE49-F238E27FC236}">
                <a16:creationId xmlns:a16="http://schemas.microsoft.com/office/drawing/2014/main" id="{D9B069AB-721A-4AEF-B9EC-D8AD0032B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88" y="2987584"/>
            <a:ext cx="5582329" cy="24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47407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40509"/>
            <a:ext cx="0" cy="5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44748"/>
            <a:ext cx="0" cy="56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5164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부모의 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2996020" y="1909072"/>
            <a:ext cx="2486298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Human</a:t>
            </a: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lifeTime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{}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514827" y="197418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Animal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lifeTime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{}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322200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Mutant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liftTime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9169" y="2832402"/>
            <a:ext cx="1695724" cy="3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2767288"/>
            <a:ext cx="1823083" cy="45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4498939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번째 이유</a:t>
            </a:r>
            <a:endParaRPr lang="en-US" altLang="ko-KR" dirty="0"/>
          </a:p>
          <a:p>
            <a:pPr algn="ctr"/>
            <a:r>
              <a:rPr lang="ko-KR" altLang="en-US" dirty="0"/>
              <a:t>부모들의 메소드나 변수 이름이 겹칠 경우</a:t>
            </a:r>
            <a:endParaRPr lang="en-US" altLang="ko-KR" dirty="0"/>
          </a:p>
          <a:p>
            <a:pPr algn="ctr"/>
            <a:r>
              <a:rPr lang="ko-KR" altLang="en-US" dirty="0"/>
              <a:t>예외처리를 해줘야 된다는 구조가 안전하지 않다고 해서 막았다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3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조건문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Interface</a:t>
            </a:r>
            <a:r>
              <a:rPr lang="ko-KR" altLang="en-US" b="1" dirty="0"/>
              <a:t>로 성질이 전혀 다른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Person </a:t>
            </a:r>
            <a:r>
              <a:rPr lang="ko-KR" altLang="en-US" b="1" dirty="0"/>
              <a:t>과 </a:t>
            </a:r>
            <a:r>
              <a:rPr lang="en-US" altLang="ko-KR" b="1" dirty="0"/>
              <a:t>Calculator</a:t>
            </a:r>
            <a:r>
              <a:rPr lang="ko-KR" altLang="en-US" b="1" dirty="0"/>
              <a:t>를 묶어서 작업 처리를 진행하는 예제를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/>
              <a:t>Struct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5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Struct?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710D05-AEE5-4064-A272-16534BFA5E5C}"/>
              </a:ext>
            </a:extLst>
          </p:cNvPr>
          <p:cNvSpPr/>
          <p:nvPr/>
        </p:nvSpPr>
        <p:spPr>
          <a:xfrm>
            <a:off x="895350" y="3257550"/>
            <a:ext cx="41624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02222F-883B-47D4-897B-C9E0AE5F58DD}"/>
              </a:ext>
            </a:extLst>
          </p:cNvPr>
          <p:cNvSpPr/>
          <p:nvPr/>
        </p:nvSpPr>
        <p:spPr>
          <a:xfrm>
            <a:off x="6905624" y="3257550"/>
            <a:ext cx="41624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Struct 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6B49DB8-CB9C-4FC3-B759-4936D4DA2F7E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2976563" y="2533650"/>
            <a:ext cx="2986087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61712-0B26-4B11-9F25-D53961653901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flipH="1" flipV="1">
            <a:off x="5962650" y="2533650"/>
            <a:ext cx="3024187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6F7BD3-353B-4504-9E97-A3DBA0FCC9E5}"/>
              </a:ext>
            </a:extLst>
          </p:cNvPr>
          <p:cNvSpPr/>
          <p:nvPr/>
        </p:nvSpPr>
        <p:spPr>
          <a:xfrm>
            <a:off x="4152900" y="1619250"/>
            <a:ext cx="3619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 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17A6C4-ACB1-4B20-8A4B-77E5FAFB3425}"/>
              </a:ext>
            </a:extLst>
          </p:cNvPr>
          <p:cNvSpPr txBox="1"/>
          <p:nvPr/>
        </p:nvSpPr>
        <p:spPr>
          <a:xfrm>
            <a:off x="1904256" y="4274198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Reference </a:t>
            </a:r>
            <a:r>
              <a:rPr lang="ko-KR" altLang="en-US" dirty="0"/>
              <a:t>형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5C743-B168-47CB-9027-2FABEDD81554}"/>
              </a:ext>
            </a:extLst>
          </p:cNvPr>
          <p:cNvSpPr txBox="1"/>
          <p:nvPr/>
        </p:nvSpPr>
        <p:spPr>
          <a:xfrm>
            <a:off x="7913595" y="4274198"/>
            <a:ext cx="21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Valuable </a:t>
            </a:r>
            <a:r>
              <a:rPr lang="ko-KR" altLang="en-US" dirty="0"/>
              <a:t>형 데이터</a:t>
            </a:r>
          </a:p>
        </p:txBody>
      </p:sp>
    </p:spTree>
    <p:extLst>
      <p:ext uri="{BB962C8B-B14F-4D97-AF65-F5344CB8AC3E}">
        <p14:creationId xmlns:p14="http://schemas.microsoft.com/office/powerpoint/2010/main" val="42200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AAAEA1-D10E-4626-9E12-10655540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</a:t>
            </a:r>
            <a:r>
              <a:rPr lang="ko-KR" altLang="en-US" dirty="0"/>
              <a:t>은 구조체</a:t>
            </a:r>
            <a:endParaRPr lang="en-US" altLang="ko-KR" dirty="0"/>
          </a:p>
          <a:p>
            <a:r>
              <a:rPr lang="ko-KR" altLang="en-US" dirty="0"/>
              <a:t>상속이 불가능</a:t>
            </a:r>
            <a:endParaRPr lang="en-US" altLang="ko-KR" dirty="0"/>
          </a:p>
          <a:p>
            <a:r>
              <a:rPr lang="ko-KR" altLang="en-US" dirty="0"/>
              <a:t>클래스는 생성 시 프로그래머가 관리하는 메모리에 데이터들을 쓰고 각 데이터에 접근하는 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Struct</a:t>
            </a:r>
            <a:r>
              <a:rPr lang="ko-KR" altLang="en-US" dirty="0"/>
              <a:t>은 생성 시 생성</a:t>
            </a:r>
            <a:r>
              <a:rPr lang="en-US" altLang="ko-KR" dirty="0"/>
              <a:t>/</a:t>
            </a:r>
            <a:r>
              <a:rPr lang="ko-KR" altLang="en-US" dirty="0"/>
              <a:t>제거가 빠른 메모리에 데이터들을 쓰고 각 데이터에 접근한다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1400" dirty="0"/>
              <a:t>(Heap, Stack </a:t>
            </a:r>
            <a:r>
              <a:rPr lang="ko-KR" altLang="en-US" sz="1400" dirty="0"/>
              <a:t>메모리 같은 고수준으로는 설명하지 않습니다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(C#</a:t>
            </a:r>
            <a:r>
              <a:rPr lang="ko-KR" altLang="en-US" sz="1400" dirty="0"/>
              <a:t>에서 프로그래머가 관리하는 메모리는 </a:t>
            </a:r>
            <a:r>
              <a:rPr lang="en-US" altLang="ko-KR" sz="1400" dirty="0"/>
              <a:t>GC</a:t>
            </a:r>
            <a:r>
              <a:rPr lang="ko-KR" altLang="en-US" sz="1400" dirty="0"/>
              <a:t>라는 기능으로 자동으로 관리해줍니다</a:t>
            </a:r>
            <a:r>
              <a:rPr lang="en-US" altLang="ko-KR" sz="1400" dirty="0"/>
              <a:t>.)</a:t>
            </a:r>
          </a:p>
          <a:p>
            <a:r>
              <a:rPr lang="en-US" altLang="ko-KR" dirty="0"/>
              <a:t>Struct</a:t>
            </a:r>
            <a:r>
              <a:rPr lang="ko-KR" altLang="en-US" dirty="0"/>
              <a:t>은 참조</a:t>
            </a:r>
            <a:r>
              <a:rPr lang="en-US" altLang="ko-KR" dirty="0"/>
              <a:t>, </a:t>
            </a:r>
            <a:r>
              <a:rPr lang="ko-KR" altLang="en-US" dirty="0"/>
              <a:t>상속이라는 개념이 없음으로 </a:t>
            </a:r>
            <a:r>
              <a:rPr lang="en-US" altLang="ko-KR" dirty="0"/>
              <a:t>class</a:t>
            </a:r>
            <a:r>
              <a:rPr lang="ko-KR" altLang="en-US" dirty="0"/>
              <a:t>보다 상대적으로 속도가 빠르다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Struct</a:t>
            </a:r>
            <a:r>
              <a:rPr lang="ko-KR" altLang="en-US" dirty="0"/>
              <a:t>이 너무 거대해지면 </a:t>
            </a:r>
            <a:r>
              <a:rPr lang="en-US" altLang="ko-KR" dirty="0"/>
              <a:t>C#</a:t>
            </a:r>
            <a:r>
              <a:rPr lang="ko-KR" altLang="en-US" dirty="0"/>
              <a:t>은 자동으로 </a:t>
            </a:r>
            <a:r>
              <a:rPr lang="en-US" altLang="ko-KR" dirty="0"/>
              <a:t>Reference Data </a:t>
            </a:r>
            <a:r>
              <a:rPr lang="ko-KR" altLang="en-US" dirty="0"/>
              <a:t>취급하고 똑같이 작동한다</a:t>
            </a:r>
            <a:r>
              <a:rPr lang="en-US" altLang="ko-KR" dirty="0"/>
              <a:t>. -&gt; </a:t>
            </a:r>
            <a:r>
              <a:rPr lang="ko-KR" altLang="en-US" dirty="0"/>
              <a:t>이점이 없어짐</a:t>
            </a:r>
            <a:endParaRPr lang="en-US" altLang="ko-KR" dirty="0"/>
          </a:p>
          <a:p>
            <a:r>
              <a:rPr lang="ko-KR" altLang="en-US" dirty="0"/>
              <a:t>주로 작은 데이터 규모일 때</a:t>
            </a:r>
            <a:r>
              <a:rPr lang="en-US" altLang="ko-KR" dirty="0"/>
              <a:t>(16 bytes </a:t>
            </a:r>
            <a:r>
              <a:rPr lang="ko-KR" altLang="en-US" dirty="0"/>
              <a:t>미만</a:t>
            </a:r>
            <a:r>
              <a:rPr lang="en-US" altLang="ko-KR" dirty="0"/>
              <a:t>) </a:t>
            </a:r>
            <a:r>
              <a:rPr lang="ko-KR" altLang="en-US" dirty="0"/>
              <a:t>사용하면 성능상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Struct</a:t>
            </a:r>
            <a:r>
              <a:rPr lang="ko-KR" altLang="en-US" dirty="0"/>
              <a:t>은 원시적인 데이터 타입이지만</a:t>
            </a:r>
            <a:r>
              <a:rPr lang="en-US" altLang="ko-KR" dirty="0"/>
              <a:t>, C/C++ </a:t>
            </a:r>
            <a:r>
              <a:rPr lang="ko-KR" altLang="en-US" dirty="0"/>
              <a:t>과의 호환을 위하여 </a:t>
            </a:r>
            <a:r>
              <a:rPr lang="en-US" altLang="ko-KR" dirty="0"/>
              <a:t>C#</a:t>
            </a:r>
            <a:r>
              <a:rPr lang="ko-KR" altLang="en-US" dirty="0"/>
              <a:t>에서 지원한다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Struct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61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Struct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61928-7F21-4DC8-86EA-DD71716B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50" y="1220424"/>
            <a:ext cx="8830900" cy="47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깊은 복사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얕은 복사</a:t>
            </a:r>
            <a:endParaRPr lang="en-US" altLang="ko-KR" sz="28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3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AAAEA1-D10E-4626-9E12-10655540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Copy</a:t>
            </a:r>
            <a:r>
              <a:rPr lang="ko-KR" altLang="en-US" dirty="0"/>
              <a:t>와 </a:t>
            </a:r>
            <a:r>
              <a:rPr lang="en-US" altLang="ko-KR" dirty="0"/>
              <a:t>Shallow Copy</a:t>
            </a:r>
            <a:r>
              <a:rPr lang="ko-KR" altLang="en-US" dirty="0"/>
              <a:t>는 </a:t>
            </a:r>
            <a:r>
              <a:rPr lang="ko-KR" altLang="en-US" dirty="0" err="1"/>
              <a:t>벨류</a:t>
            </a:r>
            <a:r>
              <a:rPr lang="en-US" altLang="ko-KR" dirty="0"/>
              <a:t>/</a:t>
            </a:r>
            <a:r>
              <a:rPr lang="ko-KR" altLang="en-US" dirty="0"/>
              <a:t>참조형 데이터 차이 때문에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Deep Copy – </a:t>
            </a:r>
            <a:r>
              <a:rPr lang="ko-KR" altLang="en-US" dirty="0" err="1"/>
              <a:t>벨류형</a:t>
            </a:r>
            <a:r>
              <a:rPr lang="ko-KR" altLang="en-US" dirty="0"/>
              <a:t> 데이터 복사</a:t>
            </a:r>
            <a:endParaRPr lang="en-US" altLang="ko-KR" dirty="0"/>
          </a:p>
          <a:p>
            <a:r>
              <a:rPr lang="en-US" altLang="ko-KR" dirty="0"/>
              <a:t>Shallow Copy – </a:t>
            </a:r>
            <a:r>
              <a:rPr lang="ko-KR" altLang="en-US" dirty="0"/>
              <a:t>참조형 데이터 복사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깊은</a:t>
            </a:r>
            <a:r>
              <a:rPr lang="en-US" altLang="ko-KR" dirty="0"/>
              <a:t>/</a:t>
            </a:r>
            <a:r>
              <a:rPr lang="ko-KR" altLang="en-US" dirty="0"/>
              <a:t>얕은 복사 </a:t>
            </a:r>
            <a:r>
              <a:rPr lang="en-US" altLang="ko-KR" dirty="0"/>
              <a:t>(deep / shallow copy)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D41F15-52E4-4E42-8965-1066ACA3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6" y="3023779"/>
            <a:ext cx="7181850" cy="2343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C2143B-EB93-4B61-90FC-D9C6F760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484" y="2711709"/>
            <a:ext cx="55054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A5B02-ED35-4574-A1D9-7080E45DA3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깊은 복사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3A163-BCB7-4863-BC33-40315B4F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1" y="1194980"/>
            <a:ext cx="6629400" cy="47815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28DD83-51EA-4657-B28C-73DC676FA0AE}"/>
              </a:ext>
            </a:extLst>
          </p:cNvPr>
          <p:cNvSpPr/>
          <p:nvPr/>
        </p:nvSpPr>
        <p:spPr>
          <a:xfrm>
            <a:off x="862149" y="4458789"/>
            <a:ext cx="2804160" cy="126274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07E34B-6BD4-43A4-89EF-91A65D90E441}"/>
              </a:ext>
            </a:extLst>
          </p:cNvPr>
          <p:cNvCxnSpPr>
            <a:stCxn id="6" idx="3"/>
          </p:cNvCxnSpPr>
          <p:nvPr/>
        </p:nvCxnSpPr>
        <p:spPr>
          <a:xfrm>
            <a:off x="3666309" y="5090160"/>
            <a:ext cx="4162697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008550-2432-4B58-8225-7E7DC986B126}"/>
              </a:ext>
            </a:extLst>
          </p:cNvPr>
          <p:cNvSpPr txBox="1"/>
          <p:nvPr/>
        </p:nvSpPr>
        <p:spPr>
          <a:xfrm>
            <a:off x="7938107" y="4927265"/>
            <a:ext cx="28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새로 만들어 줘서 </a:t>
            </a:r>
            <a:r>
              <a:rPr lang="en-US" altLang="ko-KR" dirty="0"/>
              <a:t>return.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3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AAAEA1-D10E-4626-9E12-10655540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Copy</a:t>
            </a:r>
            <a:r>
              <a:rPr lang="ko-KR" altLang="en-US" dirty="0"/>
              <a:t>와 </a:t>
            </a:r>
            <a:r>
              <a:rPr lang="en-US" altLang="ko-KR" dirty="0"/>
              <a:t>Shallow Copy</a:t>
            </a:r>
            <a:r>
              <a:rPr lang="ko-KR" altLang="en-US" dirty="0"/>
              <a:t>는 메소드를 호출할 때 값을 넘겨주는 과정에서도 차이가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깊은</a:t>
            </a:r>
            <a:r>
              <a:rPr lang="en-US" altLang="ko-KR" dirty="0"/>
              <a:t>/</a:t>
            </a:r>
            <a:r>
              <a:rPr lang="ko-KR" altLang="en-US" dirty="0"/>
              <a:t>얕은 복사 </a:t>
            </a:r>
            <a:r>
              <a:rPr lang="en-US" altLang="ko-KR" dirty="0"/>
              <a:t>(deep / shallow copy)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18131E-30CF-4325-8A99-50E37206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14" y="2449245"/>
            <a:ext cx="394335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2F1475-4162-4FD4-99CA-8FD0C33A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86" y="1889919"/>
            <a:ext cx="4343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AAAEA1-D10E-4626-9E12-10655540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형 타입을 </a:t>
            </a:r>
            <a:r>
              <a:rPr lang="en-US" altLang="ko-KR" dirty="0"/>
              <a:t>Reference </a:t>
            </a:r>
            <a:r>
              <a:rPr lang="ko-KR" altLang="en-US" dirty="0"/>
              <a:t>형 타입 처럼 취급하는 키워드 </a:t>
            </a:r>
            <a:r>
              <a:rPr lang="en-US" altLang="ko-KR" dirty="0"/>
              <a:t>-&gt; ref</a:t>
            </a:r>
          </a:p>
          <a:p>
            <a:r>
              <a:rPr lang="en-US" altLang="ko-KR" dirty="0"/>
              <a:t>out </a:t>
            </a:r>
            <a:r>
              <a:rPr lang="ko-KR" altLang="en-US" dirty="0"/>
              <a:t>키워드는 </a:t>
            </a:r>
            <a:r>
              <a:rPr lang="en-US" altLang="ko-KR" dirty="0"/>
              <a:t>‘</a:t>
            </a:r>
            <a:r>
              <a:rPr lang="ko-KR" altLang="en-US" dirty="0"/>
              <a:t>결과값을 이 변수에 담는다</a:t>
            </a:r>
            <a:r>
              <a:rPr lang="en-US" altLang="ko-KR" dirty="0"/>
              <a:t>’ </a:t>
            </a:r>
            <a:r>
              <a:rPr lang="ko-KR" altLang="en-US" dirty="0"/>
              <a:t>라는 용도의 키워드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ref/out </a:t>
            </a:r>
            <a:r>
              <a:rPr lang="ko-KR" altLang="en-US" dirty="0"/>
              <a:t>키워드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E5EC5-BF7E-4530-BD3D-9E575493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482582"/>
            <a:ext cx="5419725" cy="2371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64CBE7-CA00-48F0-85F8-F64B515D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477" y="2244456"/>
            <a:ext cx="4543425" cy="2847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9D1AE6-F41C-4231-B45F-D1411005B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60" y="2244456"/>
            <a:ext cx="3188485" cy="25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method</a:t>
            </a:r>
            <a:r>
              <a:rPr lang="ko-KR" altLang="en-US" dirty="0"/>
              <a:t>도 특수한 성질을 가질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용도에 따라 키워드들이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 abstract, generic </a:t>
            </a:r>
          </a:p>
          <a:p>
            <a:pPr lvl="1"/>
            <a:r>
              <a:rPr lang="ko-KR" altLang="en-US" dirty="0"/>
              <a:t>메소드 </a:t>
            </a:r>
            <a:r>
              <a:rPr lang="en-US" altLang="ko-KR" dirty="0"/>
              <a:t>: abstract/virtual, generic</a:t>
            </a:r>
          </a:p>
          <a:p>
            <a:endParaRPr lang="en-US" altLang="ko-KR" dirty="0"/>
          </a:p>
          <a:p>
            <a:r>
              <a:rPr lang="en-US" altLang="ko-KR" dirty="0"/>
              <a:t>abstract : </a:t>
            </a:r>
            <a:r>
              <a:rPr lang="ko-KR" altLang="en-US" dirty="0"/>
              <a:t>이름만 정해주고 안에 내용은 정의하지 않은 형태</a:t>
            </a:r>
            <a:endParaRPr lang="en-US" altLang="ko-KR" dirty="0"/>
          </a:p>
          <a:p>
            <a:r>
              <a:rPr lang="en-US" altLang="ko-KR" dirty="0"/>
              <a:t>generic : </a:t>
            </a:r>
            <a:r>
              <a:rPr lang="ko-KR" altLang="en-US" dirty="0"/>
              <a:t>이름하고 내용은 정해주고 타입을 정의하지 않은 형태 </a:t>
            </a:r>
            <a:r>
              <a:rPr lang="en-US" altLang="ko-KR" dirty="0"/>
              <a:t>(</a:t>
            </a:r>
            <a:r>
              <a:rPr lang="ko-KR" altLang="en-US" dirty="0"/>
              <a:t>타입에 따라 대응할 수 있음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virtual : </a:t>
            </a:r>
            <a:r>
              <a:rPr lang="ko-KR" altLang="en-US" dirty="0"/>
              <a:t>이름하고 내용을 정의해두고 상속받은 자식들이 수정할 수 있게 열어놓은 상태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	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void</a:t>
            </a:r>
            <a:r>
              <a:rPr lang="en-US" altLang="ko-KR" sz="2400" dirty="0"/>
              <a:t>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6096000" y="2255407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chemeClr val="accent6"/>
                </a:solidFill>
              </a:rPr>
              <a:t>    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>
                <a:solidFill>
                  <a:schemeClr val="accent1"/>
                </a:solidFill>
              </a:rPr>
              <a:t>Console</a:t>
            </a:r>
            <a:r>
              <a:rPr lang="en-US" altLang="ko-KR" sz="2400" dirty="0" err="1"/>
              <a:t>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공통행위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void</a:t>
            </a:r>
            <a:r>
              <a:rPr lang="en-US" altLang="ko-KR" sz="2400" dirty="0"/>
              <a:t>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>
                <a:solidFill>
                  <a:schemeClr val="accent1"/>
                </a:solidFill>
              </a:rPr>
              <a:t>Console</a:t>
            </a:r>
            <a:r>
              <a:rPr lang="en-US" altLang="ko-KR" sz="2400" dirty="0" err="1"/>
              <a:t>.WriteLine</a:t>
            </a:r>
            <a:r>
              <a:rPr lang="en-US" altLang="ko-KR" sz="2400" dirty="0"/>
              <a:t>(</a:t>
            </a:r>
            <a:r>
              <a:rPr lang="en-US" altLang="ko-KR" sz="2400" dirty="0" err="1">
                <a:solidFill>
                  <a:schemeClr val="accent6"/>
                </a:solidFill>
              </a:rPr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401215" y="2819400"/>
            <a:ext cx="4821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class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Character</a:t>
            </a:r>
            <a:r>
              <a:rPr lang="en-US" altLang="ko-KR" sz="1600" dirty="0"/>
              <a:t>&lt;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_something;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void </a:t>
            </a:r>
            <a:r>
              <a:rPr lang="ko-KR" altLang="en-US" sz="1600" dirty="0"/>
              <a:t>출력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something)</a:t>
            </a:r>
          </a:p>
          <a:p>
            <a:r>
              <a:rPr lang="en-US" altLang="ko-KR" sz="1600" dirty="0"/>
              <a:t>	{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>
                <a:solidFill>
                  <a:schemeClr val="accent1"/>
                </a:solidFill>
              </a:rPr>
              <a:t>Console</a:t>
            </a:r>
            <a:r>
              <a:rPr lang="en-US" altLang="ko-KR" sz="2400" dirty="0" err="1"/>
              <a:t>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>
                <a:solidFill>
                  <a:schemeClr val="accent1"/>
                </a:solidFill>
              </a:rPr>
              <a:t>Console</a:t>
            </a:r>
            <a:r>
              <a:rPr lang="en-US" altLang="ko-KR" sz="2400" dirty="0" err="1"/>
              <a:t>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추상화 클래스와 인터페이스의 차이점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76CA678-6372-4683-8FEF-9F7310D0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 클래스</a:t>
            </a:r>
            <a:endParaRPr lang="en-US" altLang="ko-KR" dirty="0"/>
          </a:p>
          <a:p>
            <a:pPr lvl="1"/>
            <a:r>
              <a:rPr lang="ko-KR" altLang="en-US" dirty="0"/>
              <a:t>추상화 클래스의 목적은 부모 클래스로부터 상속을 받아 기능을 구현 시키는 것</a:t>
            </a:r>
            <a:endParaRPr lang="en-US" altLang="ko-KR" dirty="0"/>
          </a:p>
          <a:p>
            <a:pPr lvl="1"/>
            <a:r>
              <a:rPr lang="ko-KR" altLang="en-US" dirty="0"/>
              <a:t>부모는 해당 이름만 물려주고 안에 내용들은 자식들에게 맡기는 것</a:t>
            </a:r>
            <a:endParaRPr lang="en-US" altLang="ko-KR" dirty="0"/>
          </a:p>
          <a:p>
            <a:pPr lvl="1"/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ko-KR" altLang="en-US" dirty="0"/>
              <a:t>조류의 비행</a:t>
            </a:r>
            <a:r>
              <a:rPr lang="en-US" altLang="ko-KR" dirty="0"/>
              <a:t>, </a:t>
            </a:r>
            <a:r>
              <a:rPr lang="ko-KR" altLang="en-US" dirty="0"/>
              <a:t>어류의 수영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dirty="0"/>
              <a:t>성질적으로 전혀 상관이 없는 객체들을 묶어줄 때 사용</a:t>
            </a:r>
            <a:r>
              <a:rPr lang="en-US" altLang="ko-KR" dirty="0"/>
              <a:t>(struct</a:t>
            </a:r>
            <a:r>
              <a:rPr lang="ko-KR" altLang="en-US" dirty="0"/>
              <a:t>에도 사용가능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해당되는 모든 클래스들에 대한 메소드의 이름을 강제적으로 고정시킬 때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부모로 부터 물려받은 것이 아니라 해당 객체들은 해당 이름의 메소드가 있다고 약속하는 개념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ko-KR" altLang="en-US" dirty="0"/>
              <a:t>타조의 이족보행과 사람의 이족보행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어류의 수영과 사람의 수영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★ 수영을 시키려는 대상을 사람과 어류 구분없이 다룰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0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끝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4" y="2126256"/>
            <a:ext cx="8496781" cy="40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 err="1"/>
              <a:t>반복문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1" y="1673390"/>
            <a:ext cx="6383090" cy="2117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" t="2942" r="45597" b="-2942"/>
          <a:stretch/>
        </p:blipFill>
        <p:spPr>
          <a:xfrm>
            <a:off x="7048711" y="1120842"/>
            <a:ext cx="3935105" cy="5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1409</Words>
  <Application>Microsoft Office PowerPoint</Application>
  <PresentationFormat>와이드스크린</PresentationFormat>
  <Paragraphs>324</Paragraphs>
  <Slides>49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</cp:lastModifiedBy>
  <cp:revision>374</cp:revision>
  <dcterms:created xsi:type="dcterms:W3CDTF">2019-11-11T17:35:29Z</dcterms:created>
  <dcterms:modified xsi:type="dcterms:W3CDTF">2021-03-28T08:09:38Z</dcterms:modified>
</cp:coreProperties>
</file>