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08" r:id="rId4"/>
    <p:sldId id="327" r:id="rId5"/>
    <p:sldId id="311" r:id="rId6"/>
    <p:sldId id="309" r:id="rId7"/>
    <p:sldId id="310" r:id="rId8"/>
    <p:sldId id="313" r:id="rId9"/>
    <p:sldId id="288" r:id="rId10"/>
    <p:sldId id="289" r:id="rId11"/>
    <p:sldId id="314" r:id="rId12"/>
    <p:sldId id="293" r:id="rId13"/>
    <p:sldId id="294" r:id="rId14"/>
    <p:sldId id="321" r:id="rId15"/>
    <p:sldId id="315" r:id="rId16"/>
    <p:sldId id="295" r:id="rId17"/>
    <p:sldId id="322" r:id="rId18"/>
    <p:sldId id="316" r:id="rId19"/>
    <p:sldId id="323" r:id="rId20"/>
    <p:sldId id="325" r:id="rId21"/>
    <p:sldId id="324" r:id="rId22"/>
    <p:sldId id="302" r:id="rId23"/>
    <p:sldId id="306" r:id="rId24"/>
    <p:sldId id="332" r:id="rId25"/>
    <p:sldId id="328" r:id="rId26"/>
    <p:sldId id="334" r:id="rId27"/>
    <p:sldId id="329" r:id="rId28"/>
    <p:sldId id="335" r:id="rId29"/>
    <p:sldId id="330" r:id="rId30"/>
    <p:sldId id="336" r:id="rId31"/>
    <p:sldId id="337" r:id="rId32"/>
    <p:sldId id="338" r:id="rId33"/>
    <p:sldId id="340" r:id="rId34"/>
    <p:sldId id="341" r:id="rId35"/>
    <p:sldId id="342" r:id="rId36"/>
    <p:sldId id="345" r:id="rId37"/>
    <p:sldId id="344" r:id="rId38"/>
    <p:sldId id="346" r:id="rId39"/>
    <p:sldId id="347" r:id="rId40"/>
    <p:sldId id="317" r:id="rId41"/>
    <p:sldId id="331" r:id="rId42"/>
    <p:sldId id="304" r:id="rId43"/>
    <p:sldId id="307" r:id="rId44"/>
    <p:sldId id="34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 객체로 접근할 때 부모 객체의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Conditional Structures / Loop Structures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2800" b="1" dirty="0" err="1"/>
              <a:t>조건문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반복문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874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1" y="1117600"/>
            <a:ext cx="11476134" cy="57404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if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if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 , </a:t>
            </a:r>
            <a:r>
              <a:rPr lang="en-US" altLang="ko-KR" dirty="0">
                <a:solidFill>
                  <a:schemeClr val="accent6"/>
                </a:solidFill>
              </a:rPr>
              <a:t>else if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}, </a:t>
            </a:r>
            <a:r>
              <a:rPr lang="en-US" altLang="ko-KR" dirty="0">
                <a:solidFill>
                  <a:schemeClr val="accent6"/>
                </a:solidFill>
              </a:rPr>
              <a:t>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switch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~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break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case</a:t>
            </a:r>
            <a:r>
              <a:rPr lang="ko-KR" altLang="en-US" dirty="0"/>
              <a:t> 값</a:t>
            </a:r>
            <a:r>
              <a:rPr lang="en-US" altLang="ko-KR" dirty="0"/>
              <a:t>2:</a:t>
            </a:r>
            <a:br>
              <a:rPr lang="en-US" altLang="ko-KR" dirty="0"/>
            </a:br>
            <a:r>
              <a:rPr lang="en-US" altLang="ko-KR" dirty="0"/>
              <a:t>   ~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break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default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~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break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Conditional Structures(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87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Conditional Structures(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Conditional Structures(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5" y="2399481"/>
            <a:ext cx="7536590" cy="3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do</a:t>
            </a:r>
            <a:r>
              <a:rPr lang="en-US" altLang="ko-KR" dirty="0"/>
              <a:t>{ ~ } </a:t>
            </a:r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foreach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var</a:t>
            </a:r>
            <a:r>
              <a:rPr lang="en-US" altLang="ko-KR" dirty="0"/>
              <a:t> item </a:t>
            </a:r>
            <a:r>
              <a:rPr lang="en-US" altLang="ko-KR" dirty="0">
                <a:solidFill>
                  <a:schemeClr val="accent6"/>
                </a:solidFill>
              </a:rPr>
              <a:t>in</a:t>
            </a:r>
            <a:r>
              <a:rPr lang="en-US" altLang="ko-KR" dirty="0"/>
              <a:t> collection) { ~ 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63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EAA96-12C5-4F91-A590-926147AE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1961915"/>
            <a:ext cx="10499725" cy="29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9F2B8-3852-4B17-B2D1-4535C6E1D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23" b="11075"/>
          <a:stretch/>
        </p:blipFill>
        <p:spPr>
          <a:xfrm>
            <a:off x="627481" y="2084750"/>
            <a:ext cx="10800185" cy="31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do</a:t>
            </a:r>
            <a:r>
              <a:rPr lang="en-US" altLang="ko-KR" dirty="0"/>
              <a:t>{ ~ } </a:t>
            </a:r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46613-AC22-4566-97F2-3E329FC41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19" b="29214"/>
          <a:stretch/>
        </p:blipFill>
        <p:spPr>
          <a:xfrm>
            <a:off x="1181100" y="1846262"/>
            <a:ext cx="9444782" cy="25606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D78A46D-3DDB-45D9-A35E-292C840033CE}"/>
              </a:ext>
            </a:extLst>
          </p:cNvPr>
          <p:cNvSpPr/>
          <p:nvPr/>
        </p:nvSpPr>
        <p:spPr>
          <a:xfrm>
            <a:off x="1282700" y="4867129"/>
            <a:ext cx="9626600" cy="1099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 </a:t>
            </a:r>
            <a:r>
              <a:rPr lang="ko-KR" altLang="en-US" dirty="0"/>
              <a:t>문과 다르게 </a:t>
            </a:r>
            <a:r>
              <a:rPr lang="en-US" altLang="ko-KR" dirty="0"/>
              <a:t>do – while </a:t>
            </a:r>
            <a:r>
              <a:rPr lang="ko-KR" altLang="en-US" dirty="0"/>
              <a:t>문은 조건을 </a:t>
            </a:r>
            <a:r>
              <a:rPr lang="ko-KR" altLang="en-US" dirty="0" err="1"/>
              <a:t>안따지고</a:t>
            </a:r>
            <a:r>
              <a:rPr lang="ko-KR" altLang="en-US" dirty="0"/>
              <a:t> 무조건 한번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13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continue 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chemeClr val="accent6"/>
                </a:solidFill>
              </a:rPr>
              <a:t> break </a:t>
            </a:r>
            <a:r>
              <a:rPr lang="ko-KR" altLang="en-US" dirty="0"/>
              <a:t>키워드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8663A-7941-41A1-9873-E357EEC4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9" y="1598215"/>
            <a:ext cx="6872722" cy="43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 복습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9107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foreach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04" y="1775172"/>
            <a:ext cx="8367895" cy="41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Array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Collection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Generic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Collection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2800" b="1" dirty="0"/>
              <a:t>배열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콜렉션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제네릭 </a:t>
            </a:r>
            <a:r>
              <a:rPr lang="ko-KR" altLang="en-US" sz="2800" b="1" dirty="0" err="1"/>
              <a:t>콜렉션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87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6"/>
                </a:solidFill>
              </a:rPr>
              <a:t>float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1"/>
                </a:solidFill>
              </a:rPr>
              <a:t>Character</a:t>
            </a:r>
            <a:r>
              <a:rPr lang="en-US" altLang="ko-KR" dirty="0"/>
              <a:t>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[] numbers = </a:t>
            </a:r>
            <a:r>
              <a:rPr lang="en-US" altLang="ko-KR" dirty="0">
                <a:solidFill>
                  <a:schemeClr val="accent6"/>
                </a:solidFill>
              </a:rPr>
              <a:t>new int</a:t>
            </a:r>
            <a:r>
              <a:rPr lang="en-US" altLang="ko-KR" dirty="0"/>
              <a:t>[] {1,2,3,4,5} 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[] numbers = </a:t>
            </a:r>
            <a:r>
              <a:rPr lang="en-US" altLang="ko-KR" dirty="0">
                <a:solidFill>
                  <a:schemeClr val="accent6"/>
                </a:solidFill>
              </a:rPr>
              <a:t>new int</a:t>
            </a:r>
            <a:r>
              <a:rPr lang="en-US" altLang="ko-KR" dirty="0"/>
              <a:t>[5] {1,2,3,4,5} // [5]</a:t>
            </a:r>
            <a:r>
              <a:rPr lang="ko-KR" altLang="en-US" dirty="0"/>
              <a:t>라는 뜻은 </a:t>
            </a:r>
            <a:r>
              <a:rPr lang="en-US" altLang="ko-KR" dirty="0"/>
              <a:t>5</a:t>
            </a:r>
            <a:r>
              <a:rPr lang="ko-KR" altLang="en-US" dirty="0"/>
              <a:t>개의 요소를 넣는다</a:t>
            </a:r>
            <a:r>
              <a:rPr lang="en-US" altLang="ko-KR" dirty="0"/>
              <a:t>. </a:t>
            </a:r>
            <a:r>
              <a:rPr lang="ko-KR" altLang="en-US" dirty="0"/>
              <a:t>라는 뜻</a:t>
            </a:r>
            <a:r>
              <a:rPr lang="en-US" altLang="ko-KR" dirty="0"/>
              <a:t>, </a:t>
            </a:r>
            <a:r>
              <a:rPr lang="ko-KR" altLang="en-US" dirty="0"/>
              <a:t>명시적 제한</a:t>
            </a:r>
            <a:endParaRPr lang="en-US" altLang="ko-KR" dirty="0"/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Array(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객체를 다루는 일종의 배열</a:t>
            </a:r>
            <a:endParaRPr lang="en-US" altLang="ko-KR" dirty="0"/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en-US" altLang="ko-KR" dirty="0"/>
              <a:t>Collection</a:t>
            </a:r>
            <a:r>
              <a:rPr lang="ko-KR" altLang="en-US" dirty="0"/>
              <a:t>을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이라는 말은 특정 타입에 맞춰서 생성되는 특징을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object</a:t>
            </a:r>
            <a:r>
              <a:rPr lang="ko-KR" altLang="en-US" dirty="0"/>
              <a:t>는 업무에서 잘 안 쓴다</a:t>
            </a:r>
            <a:r>
              <a:rPr lang="en-US" altLang="ko-KR" dirty="0"/>
              <a:t>.(</a:t>
            </a:r>
            <a:r>
              <a:rPr lang="ko-KR" altLang="en-US" dirty="0"/>
              <a:t>성능 이슈</a:t>
            </a:r>
            <a:r>
              <a:rPr lang="en-US" altLang="ko-KR" dirty="0"/>
              <a:t>) == </a:t>
            </a:r>
            <a:r>
              <a:rPr lang="ko-KR" altLang="en-US" dirty="0"/>
              <a:t>그냥</a:t>
            </a:r>
            <a:r>
              <a:rPr lang="en-US" altLang="ko-KR" dirty="0"/>
              <a:t> Collection </a:t>
            </a:r>
            <a:r>
              <a:rPr lang="ko-KR" altLang="en-US" dirty="0"/>
              <a:t>은 잘 안 쓴다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Collection (</a:t>
            </a:r>
            <a:r>
              <a:rPr lang="ko-KR" altLang="en-US" dirty="0" err="1"/>
              <a:t>콜렉션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집합체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Generic Collection</a:t>
            </a:r>
            <a:r>
              <a:rPr lang="ko-KR" altLang="en-US" dirty="0"/>
              <a:t>은 특정 타입에 맞춰서 생성되는 </a:t>
            </a:r>
            <a:r>
              <a:rPr lang="en-US" altLang="ko-KR" dirty="0"/>
              <a:t>Generic Collection</a:t>
            </a:r>
            <a:r>
              <a:rPr lang="ko-KR" altLang="en-US" dirty="0"/>
              <a:t>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 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4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en-US" altLang="ko-KR" dirty="0"/>
              <a:t>Collection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Add// </a:t>
            </a:r>
            <a:r>
              <a:rPr lang="ko-KR" altLang="en-US" dirty="0"/>
              <a:t>요소 추가</a:t>
            </a:r>
            <a:endParaRPr lang="en-US" altLang="ko-KR" dirty="0"/>
          </a:p>
          <a:p>
            <a:pPr lvl="1"/>
            <a:r>
              <a:rPr lang="en-US" altLang="ko-KR" dirty="0"/>
              <a:t>Remove // </a:t>
            </a:r>
            <a:r>
              <a:rPr lang="ko-KR" altLang="en-US" dirty="0"/>
              <a:t>요소 삭제</a:t>
            </a:r>
            <a:endParaRPr lang="en-US" altLang="ko-KR" dirty="0"/>
          </a:p>
          <a:p>
            <a:pPr lvl="1"/>
            <a:r>
              <a:rPr lang="en-US" altLang="ko-KR" dirty="0"/>
              <a:t>Clear // </a:t>
            </a:r>
            <a:r>
              <a:rPr lang="ko-KR" altLang="en-US" dirty="0"/>
              <a:t>리스트 초기화</a:t>
            </a:r>
            <a:endParaRPr lang="en-US" altLang="ko-KR" dirty="0"/>
          </a:p>
          <a:p>
            <a:pPr lvl="1"/>
            <a:r>
              <a:rPr lang="en-US" altLang="ko-KR" dirty="0"/>
              <a:t>Count // </a:t>
            </a:r>
            <a:r>
              <a:rPr lang="ko-KR" altLang="en-US" dirty="0"/>
              <a:t>요소 개수</a:t>
            </a:r>
            <a:endParaRPr lang="en-US" altLang="ko-KR" dirty="0"/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배열과 사용법이 비슷하여 많이 쓰인다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(List)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DFEFC-832F-43C0-8533-BC52B76A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02" y="1152871"/>
            <a:ext cx="9777596" cy="48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90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(Dictionary)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EBDF2-FC64-446E-8D6A-6A469EE5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4" y="2049462"/>
            <a:ext cx="11240232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4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214"/>
            <a:ext cx="12192000" cy="793102"/>
          </a:xfrm>
        </p:spPr>
        <p:txBody>
          <a:bodyPr/>
          <a:lstStyle/>
          <a:p>
            <a:r>
              <a:rPr lang="en-US" altLang="ko-KR" dirty="0"/>
              <a:t>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5739E4-9AAB-4F27-9E97-81958528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19" y="1183662"/>
            <a:ext cx="11259562" cy="499942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r>
              <a:rPr lang="ko-KR" altLang="en-US" sz="2000" b="1" dirty="0"/>
              <a:t>복습</a:t>
            </a:r>
            <a:endParaRPr lang="en-US" altLang="ko-KR" sz="2000" b="1" dirty="0"/>
          </a:p>
          <a:p>
            <a:r>
              <a:rPr lang="en-US" altLang="ko-KR" dirty="0"/>
              <a:t>Interface 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Conditional Structures</a:t>
            </a:r>
            <a:r>
              <a:rPr lang="ko-KR" altLang="en-US" dirty="0"/>
              <a:t> </a:t>
            </a:r>
            <a:r>
              <a:rPr lang="en-US" altLang="ko-KR" dirty="0"/>
              <a:t>/ Loop Structures (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Array(</a:t>
            </a:r>
            <a:r>
              <a:rPr lang="ko-KR" altLang="en-US" dirty="0"/>
              <a:t>배열</a:t>
            </a:r>
            <a:r>
              <a:rPr lang="en-US" altLang="ko-KR" dirty="0"/>
              <a:t>) / [Generic] Collection(</a:t>
            </a:r>
            <a:r>
              <a:rPr lang="ko-KR" altLang="en-US" dirty="0" err="1"/>
              <a:t>콜렉션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sz="2000" b="1" dirty="0"/>
              <a:t>학습</a:t>
            </a:r>
            <a:endParaRPr lang="en-US" altLang="ko-KR" sz="2000" b="1" dirty="0"/>
          </a:p>
          <a:p>
            <a:r>
              <a:rPr lang="en-US" altLang="ko-KR" dirty="0"/>
              <a:t>abstract / virtual / generic class (</a:t>
            </a:r>
            <a:r>
              <a:rPr lang="ko-KR" altLang="en-US" dirty="0"/>
              <a:t>추상</a:t>
            </a:r>
            <a:r>
              <a:rPr lang="en-US" altLang="ko-KR" dirty="0"/>
              <a:t>/</a:t>
            </a:r>
            <a:r>
              <a:rPr lang="ko-KR" altLang="en-US" dirty="0"/>
              <a:t>가상</a:t>
            </a:r>
            <a:r>
              <a:rPr lang="en-US" altLang="ko-KR" dirty="0"/>
              <a:t>/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/>
              <a:t>제네릭</a:t>
            </a:r>
            <a:r>
              <a:rPr lang="en-US" altLang="ko-KR" dirty="0"/>
              <a:t>)</a:t>
            </a:r>
            <a:r>
              <a:rPr lang="ko-KR" altLang="en-US" dirty="0"/>
              <a:t> 클래스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현업에서 얘기하는 상식</a:t>
            </a:r>
            <a:endParaRPr lang="en-US" altLang="ko-KR" dirty="0"/>
          </a:p>
          <a:p>
            <a:pPr lvl="1"/>
            <a:r>
              <a:rPr lang="en-US" altLang="ko-KR" dirty="0"/>
              <a:t>Boxing / Unboxing (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언박싱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메모리 구조 </a:t>
            </a:r>
            <a:r>
              <a:rPr lang="en-US" altLang="ko-KR" dirty="0"/>
              <a:t>(</a:t>
            </a:r>
            <a:r>
              <a:rPr lang="ko-KR" altLang="en-US" dirty="0"/>
              <a:t>스택 메모리와 </a:t>
            </a:r>
            <a:r>
              <a:rPr lang="ko-KR" altLang="en-US" dirty="0" err="1"/>
              <a:t>힙</a:t>
            </a:r>
            <a:r>
              <a:rPr lang="ko-KR" altLang="en-US" dirty="0"/>
              <a:t> 메모리의 차이점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E532D-4255-45B1-8CD5-23256D5F07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17804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7C866-6DC0-46E8-B1CF-A0F69BCBC5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(Queue)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26CC06-FCBA-4C95-BF51-D33707BE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2119" y="1249724"/>
            <a:ext cx="1609915" cy="43585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16A325-741C-4644-8B28-7C5E77A4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1" y="2208643"/>
            <a:ext cx="7827114" cy="24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28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247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(Stack)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733C0-B618-49F9-AB25-02C2645257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2375" y="1552575"/>
            <a:ext cx="2228850" cy="428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37D35-1A06-44AE-99AC-9D588E094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30"/>
          <a:stretch/>
        </p:blipFill>
        <p:spPr>
          <a:xfrm>
            <a:off x="282575" y="1890528"/>
            <a:ext cx="8763435" cy="39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HashSet</a:t>
            </a:r>
            <a:r>
              <a:rPr lang="ko-KR" altLang="en-US" dirty="0"/>
              <a:t>은 </a:t>
            </a:r>
            <a:r>
              <a:rPr lang="en-US" altLang="ko-KR" dirty="0"/>
              <a:t>List</a:t>
            </a:r>
            <a:r>
              <a:rPr lang="ko-KR" altLang="en-US" dirty="0"/>
              <a:t>와 거의 동일하다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(HashSet)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A41933-89CD-41E0-844B-C3ED12DE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1704975"/>
            <a:ext cx="9718675" cy="41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6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HashSet</a:t>
            </a:r>
            <a:r>
              <a:rPr lang="ko-KR" altLang="en-US" dirty="0"/>
              <a:t>을 사용하는 이유는 </a:t>
            </a:r>
            <a:r>
              <a:rPr lang="en-US" altLang="ko-KR" dirty="0"/>
              <a:t>List</a:t>
            </a:r>
            <a:r>
              <a:rPr lang="ko-KR" altLang="en-US" dirty="0"/>
              <a:t>에 중복되는 값이 들어가면 안될 경우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(HashSet)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F373D-C397-4492-AE9D-9B540D57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69" y="1853406"/>
            <a:ext cx="9972861" cy="31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48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쉬는시간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5833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Abstract / Virtual / Generic Class</a:t>
            </a:r>
            <a:br>
              <a:rPr lang="en-US" altLang="ko-KR" sz="2800" b="1" dirty="0"/>
            </a:br>
            <a:r>
              <a:rPr lang="en-US" altLang="ko-KR" sz="2000" b="1" dirty="0"/>
              <a:t>(</a:t>
            </a:r>
            <a:r>
              <a:rPr lang="ko-KR" altLang="en-US" sz="2000" b="1" dirty="0"/>
              <a:t>추상화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가상화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일반화 객체</a:t>
            </a:r>
            <a:r>
              <a:rPr lang="en-US" altLang="ko-KR" sz="2000" b="1" dirty="0"/>
              <a:t>)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50457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abstract</a:t>
            </a:r>
            <a:r>
              <a:rPr lang="en-US" altLang="ko-KR" dirty="0"/>
              <a:t>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                 virtual </a:t>
            </a:r>
            <a:r>
              <a:rPr lang="ko-KR" altLang="en-US" dirty="0"/>
              <a:t>기능도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virtual</a:t>
            </a:r>
            <a:r>
              <a:rPr lang="en-US" altLang="ko-KR" dirty="0"/>
              <a:t> class – </a:t>
            </a:r>
            <a:r>
              <a:rPr lang="ko-KR" altLang="en-US" dirty="0"/>
              <a:t>가상화 객체로 생성도 가능하나 자식 객체가 기능을 새로 쓸 수 있다</a:t>
            </a:r>
            <a:r>
              <a:rPr lang="en-US" altLang="ko-KR" dirty="0"/>
              <a:t>.(override)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특정 타입에 맞춰서 생성이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ko-KR" altLang="en-US" dirty="0"/>
              <a:t>제네릭 </a:t>
            </a:r>
            <a:r>
              <a:rPr lang="ko-KR" altLang="en-US" dirty="0" err="1"/>
              <a:t>콜렉션이</a:t>
            </a:r>
            <a:r>
              <a:rPr lang="ko-KR" altLang="en-US" dirty="0"/>
              <a:t> 여기에 속한다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추상 일반화 클래스</a:t>
            </a:r>
            <a:r>
              <a:rPr lang="en-US" altLang="ko-KR" dirty="0"/>
              <a:t>, </a:t>
            </a:r>
            <a:r>
              <a:rPr lang="ko-KR" altLang="en-US" dirty="0"/>
              <a:t>가상 일반화 클래스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추상 가상 일반화 </a:t>
            </a:r>
            <a:r>
              <a:rPr lang="en-US" altLang="ko-KR" dirty="0"/>
              <a:t>(x)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 / Virtual / Generic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r>
              <a:rPr lang="en-US" altLang="ko-KR" dirty="0"/>
              <a:t>/</a:t>
            </a:r>
            <a:r>
              <a:rPr lang="ko-KR" altLang="en-US" dirty="0"/>
              <a:t>변수를 강제적으로 구현 시킬 때 사용한다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6042" y="3029325"/>
            <a:ext cx="5816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string name;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27574" y="26599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>
                <a:solidFill>
                  <a:schemeClr val="accent6"/>
                </a:solidFill>
              </a:rPr>
              <a:t>public</a:t>
            </a:r>
            <a:r>
              <a:rPr lang="en-US" altLang="ko-KR" sz="2400"/>
              <a:t> string </a:t>
            </a:r>
            <a:r>
              <a:rPr lang="en-US" altLang="ko-KR" sz="2400" dirty="0"/>
              <a:t>name = “1”;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혼자 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Virtual class (</a:t>
            </a:r>
            <a:r>
              <a:rPr lang="ko-KR" altLang="en-US" dirty="0"/>
              <a:t>가상화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virtual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override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//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D68DA5-2DEA-4C1B-AE2F-1BF264011395}"/>
              </a:ext>
            </a:extLst>
          </p:cNvPr>
          <p:cNvSpPr/>
          <p:nvPr/>
        </p:nvSpPr>
        <p:spPr>
          <a:xfrm>
            <a:off x="406400" y="114300"/>
            <a:ext cx="11379200" cy="6515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솔루션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C07086B-B412-482B-9A34-41257CA862F0}"/>
              </a:ext>
            </a:extLst>
          </p:cNvPr>
          <p:cNvSpPr/>
          <p:nvPr/>
        </p:nvSpPr>
        <p:spPr>
          <a:xfrm>
            <a:off x="768350" y="1054100"/>
            <a:ext cx="10655300" cy="5003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ko-KR" dirty="0"/>
              <a:t>Assembly(</a:t>
            </a:r>
            <a:r>
              <a:rPr lang="ko-KR" altLang="en-US" dirty="0"/>
              <a:t>어셈블리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C00000"/>
                </a:solidFill>
              </a:rPr>
              <a:t>프로젝트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DC810F0-4B32-46FA-A9A1-DFA117CFF227}"/>
              </a:ext>
            </a:extLst>
          </p:cNvPr>
          <p:cNvGrpSpPr/>
          <p:nvPr/>
        </p:nvGrpSpPr>
        <p:grpSpPr>
          <a:xfrm>
            <a:off x="2337605" y="1854200"/>
            <a:ext cx="3568700" cy="3949700"/>
            <a:chOff x="1631950" y="1854200"/>
            <a:chExt cx="3568700" cy="39497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6C16364-EAAF-4C79-8232-26A92EB57FED}"/>
                </a:ext>
              </a:extLst>
            </p:cNvPr>
            <p:cNvSpPr/>
            <p:nvPr/>
          </p:nvSpPr>
          <p:spPr>
            <a:xfrm>
              <a:off x="1631950" y="1854200"/>
              <a:ext cx="3568700" cy="3949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ko-KR" dirty="0" err="1"/>
                <a:t>NameSpace</a:t>
              </a:r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ACB357E-FB82-405F-B271-7B9993287F53}"/>
                </a:ext>
              </a:extLst>
            </p:cNvPr>
            <p:cNvGrpSpPr/>
            <p:nvPr/>
          </p:nvGrpSpPr>
          <p:grpSpPr>
            <a:xfrm>
              <a:off x="1852612" y="2571750"/>
              <a:ext cx="3127375" cy="800100"/>
              <a:chOff x="1812925" y="2628900"/>
              <a:chExt cx="3127375" cy="800100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0920C12-AD2A-4DC3-88A6-C0C7F453C59C}"/>
                  </a:ext>
                </a:extLst>
              </p:cNvPr>
              <p:cNvSpPr/>
              <p:nvPr/>
            </p:nvSpPr>
            <p:spPr>
              <a:xfrm>
                <a:off x="1812925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2E1434E-BCB5-47A2-ADED-DD3DFCDEC6DC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42720DA-D272-4317-A7BE-AE1577D5F5A3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5A3A4C7-64B8-45FE-B3BB-55A16CC276D4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818912-CDF7-4086-80A7-CB55AFF875D8}"/>
                </a:ext>
              </a:extLst>
            </p:cNvPr>
            <p:cNvGrpSpPr/>
            <p:nvPr/>
          </p:nvGrpSpPr>
          <p:grpSpPr>
            <a:xfrm>
              <a:off x="1852612" y="3556000"/>
              <a:ext cx="3127375" cy="800100"/>
              <a:chOff x="1812925" y="2628900"/>
              <a:chExt cx="3127375" cy="8001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A18F8E7-C255-41BA-8F4C-B8F6DCDD1CD8}"/>
                  </a:ext>
                </a:extLst>
              </p:cNvPr>
              <p:cNvSpPr/>
              <p:nvPr/>
            </p:nvSpPr>
            <p:spPr>
              <a:xfrm>
                <a:off x="1812925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796485E-B11B-4F33-8006-3ED9B08676AB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6877658-8E37-4EEE-B595-DA382D1060FC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DF7AA13-7FE3-419F-99E0-D55541815B5B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4F8011-73EA-48F0-A94F-603FFAEFC657}"/>
                </a:ext>
              </a:extLst>
            </p:cNvPr>
            <p:cNvGrpSpPr/>
            <p:nvPr/>
          </p:nvGrpSpPr>
          <p:grpSpPr>
            <a:xfrm>
              <a:off x="1852612" y="4521200"/>
              <a:ext cx="3127375" cy="800100"/>
              <a:chOff x="1812925" y="2628900"/>
              <a:chExt cx="3127375" cy="80010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F8499EA-8FD0-4C07-980D-01F9CC61BAA5}"/>
                  </a:ext>
                </a:extLst>
              </p:cNvPr>
              <p:cNvSpPr/>
              <p:nvPr/>
            </p:nvSpPr>
            <p:spPr>
              <a:xfrm>
                <a:off x="1812925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80D9900-4DDF-40DA-80B0-6413880A92F3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97F835E-8DBF-4190-8B5D-D3D1D8068976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EB423CD-D71F-4266-BAB1-11CDE8668A10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1981CB-C875-48F2-BD52-BB21D34C7A37}"/>
              </a:ext>
            </a:extLst>
          </p:cNvPr>
          <p:cNvGrpSpPr/>
          <p:nvPr/>
        </p:nvGrpSpPr>
        <p:grpSpPr>
          <a:xfrm>
            <a:off x="6694489" y="1854200"/>
            <a:ext cx="3568700" cy="3949700"/>
            <a:chOff x="6991350" y="1854200"/>
            <a:chExt cx="3568700" cy="39497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0FE48F6-83C5-4553-9117-F758524F4562}"/>
                </a:ext>
              </a:extLst>
            </p:cNvPr>
            <p:cNvSpPr/>
            <p:nvPr/>
          </p:nvSpPr>
          <p:spPr>
            <a:xfrm>
              <a:off x="6991350" y="1854200"/>
              <a:ext cx="3568700" cy="3949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ko-KR" dirty="0" err="1"/>
                <a:t>NameSpace</a:t>
              </a:r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49F875-BA42-4810-940A-2ED023A4CD93}"/>
                </a:ext>
              </a:extLst>
            </p:cNvPr>
            <p:cNvGrpSpPr/>
            <p:nvPr/>
          </p:nvGrpSpPr>
          <p:grpSpPr>
            <a:xfrm>
              <a:off x="7192171" y="4400550"/>
              <a:ext cx="3127375" cy="800100"/>
              <a:chOff x="1757364" y="2628900"/>
              <a:chExt cx="3127375" cy="8001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4D0658E-6C1B-4A81-A096-827A4E80D87B}"/>
                  </a:ext>
                </a:extLst>
              </p:cNvPr>
              <p:cNvSpPr/>
              <p:nvPr/>
            </p:nvSpPr>
            <p:spPr>
              <a:xfrm>
                <a:off x="1757364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1C66EAF4-AA0F-456A-9831-AA5DC06EDE3D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D813B3E-A876-44BF-9B63-F7C2EDF9B1DF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2B079683-11DA-4A32-99A9-517F56481FCF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BD4336D-47AF-466F-9527-65C04F9CDFB4}"/>
                </a:ext>
              </a:extLst>
            </p:cNvPr>
            <p:cNvGrpSpPr/>
            <p:nvPr/>
          </p:nvGrpSpPr>
          <p:grpSpPr>
            <a:xfrm>
              <a:off x="7192171" y="3524250"/>
              <a:ext cx="3127375" cy="800100"/>
              <a:chOff x="1788321" y="2628900"/>
              <a:chExt cx="3127375" cy="8001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92A8A21-A69F-4AF0-BED2-B5726499430B}"/>
                  </a:ext>
                </a:extLst>
              </p:cNvPr>
              <p:cNvSpPr/>
              <p:nvPr/>
            </p:nvSpPr>
            <p:spPr>
              <a:xfrm>
                <a:off x="1788321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0F508920-6A3E-4E3C-B01E-B0850B649182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BCBBD69B-8827-44E7-A362-35EBA5027E08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135A569F-CC9F-44F1-BBD0-2CC5FFDDE21F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DFA592-5F59-428E-A6DA-21CCB74AC0E6}"/>
                </a:ext>
              </a:extLst>
            </p:cNvPr>
            <p:cNvGrpSpPr/>
            <p:nvPr/>
          </p:nvGrpSpPr>
          <p:grpSpPr>
            <a:xfrm>
              <a:off x="7192171" y="2622550"/>
              <a:ext cx="3127375" cy="800100"/>
              <a:chOff x="1812925" y="2628900"/>
              <a:chExt cx="3127375" cy="80010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AAE0F0EE-0311-4F5E-981B-1CD2AF0AA7F7}"/>
                  </a:ext>
                </a:extLst>
              </p:cNvPr>
              <p:cNvSpPr/>
              <p:nvPr/>
            </p:nvSpPr>
            <p:spPr>
              <a:xfrm>
                <a:off x="1812925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55467D7D-0C22-4953-BE1D-4ADAFDDCE0E8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1BF6FFD5-BFBC-420D-8983-F072421BF65D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79DC901-8C91-476C-9A85-854A2E012CBF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169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현업 상식 </a:t>
            </a:r>
            <a:r>
              <a:rPr lang="en-US" altLang="ko-KR" sz="2800" b="1" dirty="0"/>
              <a:t>== </a:t>
            </a:r>
            <a:r>
              <a:rPr lang="ko-KR" altLang="en-US" sz="2800" b="1" dirty="0"/>
              <a:t>취업 문제에 자주 나오는 개념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580596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메모리 구조 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CD9615-5978-4D79-938D-139B1579E436}"/>
              </a:ext>
            </a:extLst>
          </p:cNvPr>
          <p:cNvGrpSpPr/>
          <p:nvPr/>
        </p:nvGrpSpPr>
        <p:grpSpPr>
          <a:xfrm>
            <a:off x="3382420" y="1219200"/>
            <a:ext cx="5287824" cy="5007524"/>
            <a:chOff x="639829" y="1372841"/>
            <a:chExt cx="4811367" cy="455632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1A31E6-69F0-4C3B-BF62-C37530290E88}"/>
                </a:ext>
              </a:extLst>
            </p:cNvPr>
            <p:cNvGrpSpPr/>
            <p:nvPr/>
          </p:nvGrpSpPr>
          <p:grpSpPr>
            <a:xfrm>
              <a:off x="639829" y="1372841"/>
              <a:ext cx="4811367" cy="4556322"/>
              <a:chOff x="601328" y="1353590"/>
              <a:chExt cx="4811367" cy="4556322"/>
            </a:xfrm>
          </p:grpSpPr>
          <p:pic>
            <p:nvPicPr>
              <p:cNvPr id="22532" name="Picture 4" descr="stack 크기 결정 이미지 검색결과">
                <a:extLst>
                  <a:ext uri="{FF2B5EF4-FFF2-40B4-BE49-F238E27FC236}">
                    <a16:creationId xmlns:a16="http://schemas.microsoft.com/office/drawing/2014/main" id="{B4BD2088-563F-41CD-8E55-2FE305C9C1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328" y="1722922"/>
                <a:ext cx="4811367" cy="4186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86E4C3-E078-4C2E-A557-0A19F39CDEB6}"/>
                  </a:ext>
                </a:extLst>
              </p:cNvPr>
              <p:cNvSpPr txBox="1"/>
              <p:nvPr/>
            </p:nvSpPr>
            <p:spPr>
              <a:xfrm>
                <a:off x="2026408" y="1353590"/>
                <a:ext cx="1457937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실행 코드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289736-30FB-414D-8210-B0989FA312E9}"/>
                </a:ext>
              </a:extLst>
            </p:cNvPr>
            <p:cNvSpPr txBox="1"/>
            <p:nvPr/>
          </p:nvSpPr>
          <p:spPr>
            <a:xfrm>
              <a:off x="3679529" y="138823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코드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654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 마무리</a:t>
            </a:r>
            <a:br>
              <a:rPr lang="en-US" altLang="ko-KR" sz="2800" b="1" dirty="0"/>
            </a:br>
            <a:r>
              <a:rPr lang="ko-KR" altLang="en-US" sz="1600" b="1" dirty="0"/>
              <a:t>자유롭게 프로그램을 작성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032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3638939" y="4779408"/>
            <a:ext cx="491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Interface (</a:t>
            </a:r>
            <a:r>
              <a:rPr lang="ko-KR" altLang="en-US" sz="2800" b="1" dirty="0"/>
              <a:t>인터페이스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091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2CB6E7-D4C6-4FDF-B9DE-3447B341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인터페이스는 지난 수업 때 말했던 것처럼 행동 단위로 객체를 묶을 때 사용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23175-E54A-4C4B-9AC8-EAB018E26B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A5EB-E172-4E0D-8231-82AE24BCE983}"/>
              </a:ext>
            </a:extLst>
          </p:cNvPr>
          <p:cNvSpPr txBox="1"/>
          <p:nvPr/>
        </p:nvSpPr>
        <p:spPr>
          <a:xfrm>
            <a:off x="3564293" y="3668445"/>
            <a:ext cx="3988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1600" dirty="0"/>
              <a:t>사람과 타조</a:t>
            </a:r>
            <a:r>
              <a:rPr lang="en-US" altLang="ko-KR" sz="1600" dirty="0"/>
              <a:t>,</a:t>
            </a:r>
            <a:r>
              <a:rPr lang="ko-KR" altLang="en-US" sz="1600" dirty="0"/>
              <a:t>비둘기</a:t>
            </a:r>
            <a:r>
              <a:rPr lang="en-US" altLang="ko-KR" sz="1600" dirty="0"/>
              <a:t>,</a:t>
            </a:r>
            <a:r>
              <a:rPr lang="ko-KR" altLang="en-US" sz="1600" dirty="0"/>
              <a:t>제비 등등</a:t>
            </a:r>
            <a:r>
              <a:rPr lang="en-US" altLang="ko-KR" sz="1600" dirty="0"/>
              <a:t>.. (</a:t>
            </a:r>
            <a:r>
              <a:rPr lang="ko-KR" altLang="en-US" sz="1600" dirty="0"/>
              <a:t>이족보행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사람과 물고기 </a:t>
            </a:r>
            <a:r>
              <a:rPr lang="en-US" altLang="ko-KR" sz="1600" dirty="0"/>
              <a:t>(</a:t>
            </a:r>
            <a:r>
              <a:rPr lang="ko-KR" altLang="en-US" sz="1600" dirty="0"/>
              <a:t>수영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951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04DE54-1388-4974-AEE6-F13E7FCD873B}"/>
              </a:ext>
            </a:extLst>
          </p:cNvPr>
          <p:cNvGrpSpPr/>
          <p:nvPr/>
        </p:nvGrpSpPr>
        <p:grpSpPr>
          <a:xfrm>
            <a:off x="446936" y="468924"/>
            <a:ext cx="11298127" cy="6025542"/>
            <a:chOff x="446936" y="433873"/>
            <a:chExt cx="11298127" cy="599025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CA30999-1AA9-4943-9267-3B4796A45D1A}"/>
                </a:ext>
              </a:extLst>
            </p:cNvPr>
            <p:cNvSpPr/>
            <p:nvPr/>
          </p:nvSpPr>
          <p:spPr>
            <a:xfrm>
              <a:off x="446936" y="433873"/>
              <a:ext cx="11298127" cy="5990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생물체</a:t>
              </a:r>
              <a:r>
                <a:rPr lang="en-US" altLang="ko-KR" dirty="0"/>
                <a:t>(Creature)</a:t>
              </a:r>
              <a:endParaRPr lang="ko-KR" altLang="en-US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56FEFE0-95C3-4179-A3C6-9DF899E48CA6}"/>
                </a:ext>
              </a:extLst>
            </p:cNvPr>
            <p:cNvSpPr/>
            <p:nvPr/>
          </p:nvSpPr>
          <p:spPr>
            <a:xfrm>
              <a:off x="7277216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양서류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E7966A-9125-4CCA-8D09-B2944EBCE3BF}"/>
                </a:ext>
              </a:extLst>
            </p:cNvPr>
            <p:cNvSpPr/>
            <p:nvPr/>
          </p:nvSpPr>
          <p:spPr>
            <a:xfrm>
              <a:off x="778328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포유류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348F74D-78F3-42AE-9E5C-FCD93BC1B30A}"/>
                </a:ext>
              </a:extLst>
            </p:cNvPr>
            <p:cNvSpPr/>
            <p:nvPr/>
          </p:nvSpPr>
          <p:spPr>
            <a:xfrm>
              <a:off x="2944624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조류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FAB3B7E-ACB4-4A6C-9875-9091510B95B1}"/>
                </a:ext>
              </a:extLst>
            </p:cNvPr>
            <p:cNvSpPr/>
            <p:nvPr/>
          </p:nvSpPr>
          <p:spPr>
            <a:xfrm>
              <a:off x="9443512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어류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FFBE21-7527-4192-A32C-D6589F3744F1}"/>
                </a:ext>
              </a:extLst>
            </p:cNvPr>
            <p:cNvSpPr/>
            <p:nvPr/>
          </p:nvSpPr>
          <p:spPr>
            <a:xfrm>
              <a:off x="5110920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파충류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BB51982-20B5-4768-91C7-74286D0BE70B}"/>
                </a:ext>
              </a:extLst>
            </p:cNvPr>
            <p:cNvSpPr/>
            <p:nvPr/>
          </p:nvSpPr>
          <p:spPr>
            <a:xfrm>
              <a:off x="7380980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개구리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628F280-813F-41A9-BDF2-8EE6DC97D12F}"/>
                </a:ext>
              </a:extLst>
            </p:cNvPr>
            <p:cNvSpPr/>
            <p:nvPr/>
          </p:nvSpPr>
          <p:spPr>
            <a:xfrm>
              <a:off x="7380980" y="2351316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도롱뇽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10896F2-F5B7-4EB6-8BEE-607EBF6969B3}"/>
                </a:ext>
              </a:extLst>
            </p:cNvPr>
            <p:cNvSpPr/>
            <p:nvPr/>
          </p:nvSpPr>
          <p:spPr>
            <a:xfrm>
              <a:off x="882092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사람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0FD3EFE-A7F0-4F45-8B09-B0FAFFD4494E}"/>
                </a:ext>
              </a:extLst>
            </p:cNvPr>
            <p:cNvSpPr/>
            <p:nvPr/>
          </p:nvSpPr>
          <p:spPr>
            <a:xfrm>
              <a:off x="882092" y="2351316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코끼리</a:t>
              </a:r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D5E5C30-5BB5-4FA5-997B-C0457D7F228F}"/>
                </a:ext>
              </a:extLst>
            </p:cNvPr>
            <p:cNvSpPr/>
            <p:nvPr/>
          </p:nvSpPr>
          <p:spPr>
            <a:xfrm>
              <a:off x="882092" y="2724542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하마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284F7C-018F-4BE8-B026-7CC1127A03F7}"/>
                </a:ext>
              </a:extLst>
            </p:cNvPr>
            <p:cNvSpPr/>
            <p:nvPr/>
          </p:nvSpPr>
          <p:spPr>
            <a:xfrm>
              <a:off x="882092" y="3102428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박쥐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77143B-6F4B-4CBA-BA37-573394A171B6}"/>
                </a:ext>
              </a:extLst>
            </p:cNvPr>
            <p:cNvSpPr/>
            <p:nvPr/>
          </p:nvSpPr>
          <p:spPr>
            <a:xfrm>
              <a:off x="3048388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앵무새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9795362-4007-4345-A3CE-7DDB45368962}"/>
                </a:ext>
              </a:extLst>
            </p:cNvPr>
            <p:cNvSpPr/>
            <p:nvPr/>
          </p:nvSpPr>
          <p:spPr>
            <a:xfrm>
              <a:off x="5214684" y="196242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악어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CD0D7AA-09AF-4B86-BE45-D4986D218916}"/>
                </a:ext>
              </a:extLst>
            </p:cNvPr>
            <p:cNvSpPr/>
            <p:nvPr/>
          </p:nvSpPr>
          <p:spPr>
            <a:xfrm>
              <a:off x="9547276" y="1936103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미꾸라지</a:t>
              </a:r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2A20ED0-AD33-49E4-8ED2-C95CD8A85051}"/>
                </a:ext>
              </a:extLst>
            </p:cNvPr>
            <p:cNvSpPr/>
            <p:nvPr/>
          </p:nvSpPr>
          <p:spPr>
            <a:xfrm>
              <a:off x="9547276" y="2332655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붕어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166765A-B34B-44A7-AAA1-14B69869F7FD}"/>
                </a:ext>
              </a:extLst>
            </p:cNvPr>
            <p:cNvSpPr/>
            <p:nvPr/>
          </p:nvSpPr>
          <p:spPr>
            <a:xfrm>
              <a:off x="9547276" y="2724542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메기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3CE3C0E-1857-4864-91C6-192165A837A7}"/>
                </a:ext>
              </a:extLst>
            </p:cNvPr>
            <p:cNvSpPr/>
            <p:nvPr/>
          </p:nvSpPr>
          <p:spPr>
            <a:xfrm>
              <a:off x="9547276" y="3110984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상어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BDBF0A7-FA30-4304-9500-7609CF1EF953}"/>
                </a:ext>
              </a:extLst>
            </p:cNvPr>
            <p:cNvSpPr/>
            <p:nvPr/>
          </p:nvSpPr>
          <p:spPr>
            <a:xfrm>
              <a:off x="882092" y="348225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고래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AF1BDFB-B971-4665-9982-1017EE773755}"/>
                </a:ext>
              </a:extLst>
            </p:cNvPr>
            <p:cNvSpPr/>
            <p:nvPr/>
          </p:nvSpPr>
          <p:spPr>
            <a:xfrm>
              <a:off x="3048388" y="2332655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비둘기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E017DE-051D-48B5-857E-66C1EDA04A3A}"/>
                </a:ext>
              </a:extLst>
            </p:cNvPr>
            <p:cNvSpPr/>
            <p:nvPr/>
          </p:nvSpPr>
          <p:spPr>
            <a:xfrm>
              <a:off x="3048388" y="268722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올빼미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07AD7D3-75B0-41D2-A9FE-94DAFB71B868}"/>
                </a:ext>
              </a:extLst>
            </p:cNvPr>
            <p:cNvSpPr/>
            <p:nvPr/>
          </p:nvSpPr>
          <p:spPr>
            <a:xfrm>
              <a:off x="3048388" y="3051114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앵무새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257F0D1-C618-4B1A-9E73-EC8874F0CC61}"/>
                </a:ext>
              </a:extLst>
            </p:cNvPr>
            <p:cNvSpPr/>
            <p:nvPr/>
          </p:nvSpPr>
          <p:spPr>
            <a:xfrm>
              <a:off x="3048388" y="3415008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펭귄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A852C39-8579-4DC6-AA91-C31614611520}"/>
                </a:ext>
              </a:extLst>
            </p:cNvPr>
            <p:cNvSpPr/>
            <p:nvPr/>
          </p:nvSpPr>
          <p:spPr>
            <a:xfrm>
              <a:off x="5214684" y="230574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도마뱀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E8FFF7E-0583-4846-B46A-7E1C57DB67A2}"/>
                </a:ext>
              </a:extLst>
            </p:cNvPr>
            <p:cNvSpPr/>
            <p:nvPr/>
          </p:nvSpPr>
          <p:spPr>
            <a:xfrm>
              <a:off x="5214684" y="264907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카멜레온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1A1E8CF-29D5-4349-A957-6494579168C2}"/>
                </a:ext>
              </a:extLst>
            </p:cNvPr>
            <p:cNvSpPr/>
            <p:nvPr/>
          </p:nvSpPr>
          <p:spPr>
            <a:xfrm>
              <a:off x="5214684" y="299240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공룡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76E4424-E7BB-47B2-B501-7344BD8CBF56}"/>
                </a:ext>
              </a:extLst>
            </p:cNvPr>
            <p:cNvSpPr/>
            <p:nvPr/>
          </p:nvSpPr>
          <p:spPr>
            <a:xfrm>
              <a:off x="882092" y="4165749"/>
              <a:ext cx="1872344" cy="216933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곤충류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1CC99C0-F01A-4AB6-B2CE-1DAA8DC09B1F}"/>
                </a:ext>
              </a:extLst>
            </p:cNvPr>
            <p:cNvSpPr/>
            <p:nvPr/>
          </p:nvSpPr>
          <p:spPr>
            <a:xfrm>
              <a:off x="985856" y="460758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모기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AD522E4-E3A5-4596-AA4D-47E2D3ECD266}"/>
                </a:ext>
              </a:extLst>
            </p:cNvPr>
            <p:cNvSpPr/>
            <p:nvPr/>
          </p:nvSpPr>
          <p:spPr>
            <a:xfrm>
              <a:off x="985856" y="5018055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나방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AC16D3-75EF-4085-8D54-18415E5BABB1}"/>
                </a:ext>
              </a:extLst>
            </p:cNvPr>
            <p:cNvSpPr/>
            <p:nvPr/>
          </p:nvSpPr>
          <p:spPr>
            <a:xfrm>
              <a:off x="985856" y="5428521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나비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FDE4C67-59C2-48B5-92D0-892581C27775}"/>
                </a:ext>
              </a:extLst>
            </p:cNvPr>
            <p:cNvSpPr/>
            <p:nvPr/>
          </p:nvSpPr>
          <p:spPr>
            <a:xfrm>
              <a:off x="985856" y="583898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바퀴벌레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0D4D6D-C1AD-4BB3-B765-4A718D1A8693}"/>
              </a:ext>
            </a:extLst>
          </p:cNvPr>
          <p:cNvSpPr/>
          <p:nvPr/>
        </p:nvSpPr>
        <p:spPr>
          <a:xfrm>
            <a:off x="3695700" y="4485037"/>
            <a:ext cx="7491386" cy="1787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 상속의 관점에서 바라본</a:t>
            </a:r>
            <a:endParaRPr lang="en-US" altLang="ko-KR" dirty="0"/>
          </a:p>
          <a:p>
            <a:pPr algn="ctr"/>
            <a:r>
              <a:rPr lang="ko-KR" altLang="en-US" dirty="0"/>
              <a:t>객체들은 위와 같다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코딩을 하면서 위 그룹으로만 작업을 못 할 경우가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7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04DE54-1388-4974-AEE6-F13E7FCD873B}"/>
              </a:ext>
            </a:extLst>
          </p:cNvPr>
          <p:cNvGrpSpPr/>
          <p:nvPr/>
        </p:nvGrpSpPr>
        <p:grpSpPr>
          <a:xfrm>
            <a:off x="446936" y="468924"/>
            <a:ext cx="11298127" cy="6025542"/>
            <a:chOff x="446936" y="433873"/>
            <a:chExt cx="11298127" cy="599025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CA30999-1AA9-4943-9267-3B4796A45D1A}"/>
                </a:ext>
              </a:extLst>
            </p:cNvPr>
            <p:cNvSpPr/>
            <p:nvPr/>
          </p:nvSpPr>
          <p:spPr>
            <a:xfrm>
              <a:off x="446936" y="433873"/>
              <a:ext cx="11298127" cy="5990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인터페이스의 관점에서 바라본 객체들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56FEFE0-95C3-4179-A3C6-9DF899E48CA6}"/>
                </a:ext>
              </a:extLst>
            </p:cNvPr>
            <p:cNvSpPr/>
            <p:nvPr/>
          </p:nvSpPr>
          <p:spPr>
            <a:xfrm>
              <a:off x="7277216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양서류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E7966A-9125-4CCA-8D09-B2944EBCE3BF}"/>
                </a:ext>
              </a:extLst>
            </p:cNvPr>
            <p:cNvSpPr/>
            <p:nvPr/>
          </p:nvSpPr>
          <p:spPr>
            <a:xfrm>
              <a:off x="778328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포유류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348F74D-78F3-42AE-9E5C-FCD93BC1B30A}"/>
                </a:ext>
              </a:extLst>
            </p:cNvPr>
            <p:cNvSpPr/>
            <p:nvPr/>
          </p:nvSpPr>
          <p:spPr>
            <a:xfrm>
              <a:off x="2944624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조류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FAB3B7E-ACB4-4A6C-9875-9091510B95B1}"/>
                </a:ext>
              </a:extLst>
            </p:cNvPr>
            <p:cNvSpPr/>
            <p:nvPr/>
          </p:nvSpPr>
          <p:spPr>
            <a:xfrm>
              <a:off x="9443512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어류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FFBE21-7527-4192-A32C-D6589F3744F1}"/>
                </a:ext>
              </a:extLst>
            </p:cNvPr>
            <p:cNvSpPr/>
            <p:nvPr/>
          </p:nvSpPr>
          <p:spPr>
            <a:xfrm>
              <a:off x="5110920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파충류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BB51982-20B5-4768-91C7-74286D0BE70B}"/>
                </a:ext>
              </a:extLst>
            </p:cNvPr>
            <p:cNvSpPr/>
            <p:nvPr/>
          </p:nvSpPr>
          <p:spPr>
            <a:xfrm>
              <a:off x="7380980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개구리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628F280-813F-41A9-BDF2-8EE6DC97D12F}"/>
                </a:ext>
              </a:extLst>
            </p:cNvPr>
            <p:cNvSpPr/>
            <p:nvPr/>
          </p:nvSpPr>
          <p:spPr>
            <a:xfrm>
              <a:off x="7380980" y="2351316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도롱뇽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10896F2-F5B7-4EB6-8BEE-607EBF6969B3}"/>
                </a:ext>
              </a:extLst>
            </p:cNvPr>
            <p:cNvSpPr/>
            <p:nvPr/>
          </p:nvSpPr>
          <p:spPr>
            <a:xfrm>
              <a:off x="882092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사람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0FD3EFE-A7F0-4F45-8B09-B0FAFFD4494E}"/>
                </a:ext>
              </a:extLst>
            </p:cNvPr>
            <p:cNvSpPr/>
            <p:nvPr/>
          </p:nvSpPr>
          <p:spPr>
            <a:xfrm>
              <a:off x="882092" y="2351316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코끼리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D5E5C30-5BB5-4FA5-997B-C0457D7F228F}"/>
                </a:ext>
              </a:extLst>
            </p:cNvPr>
            <p:cNvSpPr/>
            <p:nvPr/>
          </p:nvSpPr>
          <p:spPr>
            <a:xfrm>
              <a:off x="882092" y="2724542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하마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284F7C-018F-4BE8-B026-7CC1127A03F7}"/>
                </a:ext>
              </a:extLst>
            </p:cNvPr>
            <p:cNvSpPr/>
            <p:nvPr/>
          </p:nvSpPr>
          <p:spPr>
            <a:xfrm>
              <a:off x="882092" y="3102428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박쥐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77143B-6F4B-4CBA-BA37-573394A171B6}"/>
                </a:ext>
              </a:extLst>
            </p:cNvPr>
            <p:cNvSpPr/>
            <p:nvPr/>
          </p:nvSpPr>
          <p:spPr>
            <a:xfrm>
              <a:off x="3048388" y="1978090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앵무새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9795362-4007-4345-A3CE-7DDB45368962}"/>
                </a:ext>
              </a:extLst>
            </p:cNvPr>
            <p:cNvSpPr/>
            <p:nvPr/>
          </p:nvSpPr>
          <p:spPr>
            <a:xfrm>
              <a:off x="5214684" y="196242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악어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CD0D7AA-09AF-4B86-BE45-D4986D218916}"/>
                </a:ext>
              </a:extLst>
            </p:cNvPr>
            <p:cNvSpPr/>
            <p:nvPr/>
          </p:nvSpPr>
          <p:spPr>
            <a:xfrm>
              <a:off x="9547276" y="1936103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미꾸라지</a:t>
              </a:r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2A20ED0-AD33-49E4-8ED2-C95CD8A85051}"/>
                </a:ext>
              </a:extLst>
            </p:cNvPr>
            <p:cNvSpPr/>
            <p:nvPr/>
          </p:nvSpPr>
          <p:spPr>
            <a:xfrm>
              <a:off x="9547276" y="2332655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붕어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166765A-B34B-44A7-AAA1-14B69869F7FD}"/>
                </a:ext>
              </a:extLst>
            </p:cNvPr>
            <p:cNvSpPr/>
            <p:nvPr/>
          </p:nvSpPr>
          <p:spPr>
            <a:xfrm>
              <a:off x="9547276" y="2724542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메기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3CE3C0E-1857-4864-91C6-192165A837A7}"/>
                </a:ext>
              </a:extLst>
            </p:cNvPr>
            <p:cNvSpPr/>
            <p:nvPr/>
          </p:nvSpPr>
          <p:spPr>
            <a:xfrm>
              <a:off x="9547276" y="3110984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상어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BDBF0A7-FA30-4304-9500-7609CF1EF953}"/>
                </a:ext>
              </a:extLst>
            </p:cNvPr>
            <p:cNvSpPr/>
            <p:nvPr/>
          </p:nvSpPr>
          <p:spPr>
            <a:xfrm>
              <a:off x="882092" y="348225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고래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AF1BDFB-B971-4665-9982-1017EE773755}"/>
                </a:ext>
              </a:extLst>
            </p:cNvPr>
            <p:cNvSpPr/>
            <p:nvPr/>
          </p:nvSpPr>
          <p:spPr>
            <a:xfrm>
              <a:off x="3048388" y="2332655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비둘기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E017DE-051D-48B5-857E-66C1EDA04A3A}"/>
                </a:ext>
              </a:extLst>
            </p:cNvPr>
            <p:cNvSpPr/>
            <p:nvPr/>
          </p:nvSpPr>
          <p:spPr>
            <a:xfrm>
              <a:off x="3048388" y="2687220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올빼미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07AD7D3-75B0-41D2-A9FE-94DAFB71B868}"/>
                </a:ext>
              </a:extLst>
            </p:cNvPr>
            <p:cNvSpPr/>
            <p:nvPr/>
          </p:nvSpPr>
          <p:spPr>
            <a:xfrm>
              <a:off x="3048388" y="3051114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앵무새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257F0D1-C618-4B1A-9E73-EC8874F0CC61}"/>
                </a:ext>
              </a:extLst>
            </p:cNvPr>
            <p:cNvSpPr/>
            <p:nvPr/>
          </p:nvSpPr>
          <p:spPr>
            <a:xfrm>
              <a:off x="3048388" y="3415008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펭귄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A852C39-8579-4DC6-AA91-C31614611520}"/>
                </a:ext>
              </a:extLst>
            </p:cNvPr>
            <p:cNvSpPr/>
            <p:nvPr/>
          </p:nvSpPr>
          <p:spPr>
            <a:xfrm>
              <a:off x="5214684" y="230574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도마뱀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E8FFF7E-0583-4846-B46A-7E1C57DB67A2}"/>
                </a:ext>
              </a:extLst>
            </p:cNvPr>
            <p:cNvSpPr/>
            <p:nvPr/>
          </p:nvSpPr>
          <p:spPr>
            <a:xfrm>
              <a:off x="5214684" y="264907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카멜레온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1A1E8CF-29D5-4349-A957-6494579168C2}"/>
                </a:ext>
              </a:extLst>
            </p:cNvPr>
            <p:cNvSpPr/>
            <p:nvPr/>
          </p:nvSpPr>
          <p:spPr>
            <a:xfrm>
              <a:off x="5214684" y="299240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공룡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76E4424-E7BB-47B2-B501-7344BD8CBF56}"/>
                </a:ext>
              </a:extLst>
            </p:cNvPr>
            <p:cNvSpPr/>
            <p:nvPr/>
          </p:nvSpPr>
          <p:spPr>
            <a:xfrm>
              <a:off x="882092" y="4165749"/>
              <a:ext cx="1872344" cy="216933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곤충류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1CC99C0-F01A-4AB6-B2CE-1DAA8DC09B1F}"/>
                </a:ext>
              </a:extLst>
            </p:cNvPr>
            <p:cNvSpPr/>
            <p:nvPr/>
          </p:nvSpPr>
          <p:spPr>
            <a:xfrm>
              <a:off x="985856" y="4607589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모기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AD522E4-E3A5-4596-AA4D-47E2D3ECD266}"/>
                </a:ext>
              </a:extLst>
            </p:cNvPr>
            <p:cNvSpPr/>
            <p:nvPr/>
          </p:nvSpPr>
          <p:spPr>
            <a:xfrm>
              <a:off x="985856" y="5018055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나방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AC16D3-75EF-4085-8D54-18415E5BABB1}"/>
                </a:ext>
              </a:extLst>
            </p:cNvPr>
            <p:cNvSpPr/>
            <p:nvPr/>
          </p:nvSpPr>
          <p:spPr>
            <a:xfrm>
              <a:off x="985856" y="5428521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나비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FDE4C67-59C2-48B5-92D0-892581C27775}"/>
                </a:ext>
              </a:extLst>
            </p:cNvPr>
            <p:cNvSpPr/>
            <p:nvPr/>
          </p:nvSpPr>
          <p:spPr>
            <a:xfrm>
              <a:off x="985856" y="583898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바퀴벌레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CC6B7A-2204-4C44-88C2-6416018AC1BA}"/>
              </a:ext>
            </a:extLst>
          </p:cNvPr>
          <p:cNvSpPr/>
          <p:nvPr/>
        </p:nvSpPr>
        <p:spPr>
          <a:xfrm>
            <a:off x="3695700" y="4485037"/>
            <a:ext cx="7491386" cy="1787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r>
              <a:rPr lang="ko-KR" altLang="en-US" dirty="0"/>
              <a:t>는 서로 상관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r>
              <a:rPr lang="ko-KR" altLang="en-US" dirty="0"/>
              <a:t>없는 객체들 끼리 묶어 줄 때 사용한다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행동 단위로 묶어야 될 때 </a:t>
            </a:r>
            <a:r>
              <a:rPr lang="en-US" altLang="ko-KR" dirty="0"/>
              <a:t>Interface</a:t>
            </a:r>
            <a:r>
              <a:rPr lang="ko-KR" altLang="en-US" dirty="0"/>
              <a:t>를 사용하며</a:t>
            </a:r>
            <a:endParaRPr lang="en-US" altLang="ko-KR" dirty="0"/>
          </a:p>
          <a:p>
            <a:pPr algn="ctr"/>
            <a:r>
              <a:rPr lang="ko-KR" altLang="en-US" dirty="0"/>
              <a:t>행동 단위가 아닌 개념으로 묶을 때는 사용하면 안된다</a:t>
            </a:r>
            <a:r>
              <a:rPr lang="en-US" altLang="ko-KR" dirty="0"/>
              <a:t>.(</a:t>
            </a:r>
            <a:r>
              <a:rPr lang="ko-KR" altLang="en-US" dirty="0"/>
              <a:t>권장</a:t>
            </a:r>
            <a:r>
              <a:rPr lang="en-US" altLang="ko-KR" dirty="0"/>
              <a:t>X)</a:t>
            </a:r>
          </a:p>
          <a:p>
            <a:pPr algn="ctr"/>
            <a:r>
              <a:rPr lang="ko-KR" altLang="en-US" dirty="0"/>
              <a:t>행동 단위가 아닌 특징으로 묶어야 된다면 그건 상속 구조로 묶여야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40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1565</Words>
  <Application>Microsoft Office PowerPoint</Application>
  <PresentationFormat>와이드스크린</PresentationFormat>
  <Paragraphs>309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전 인재</cp:lastModifiedBy>
  <cp:revision>313</cp:revision>
  <dcterms:created xsi:type="dcterms:W3CDTF">2019-11-11T17:35:29Z</dcterms:created>
  <dcterms:modified xsi:type="dcterms:W3CDTF">2020-07-04T17:22:16Z</dcterms:modified>
</cp:coreProperties>
</file>