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61" r:id="rId3"/>
    <p:sldId id="267" r:id="rId4"/>
    <p:sldId id="268" r:id="rId5"/>
    <p:sldId id="263" r:id="rId6"/>
    <p:sldId id="264" r:id="rId7"/>
    <p:sldId id="265" r:id="rId8"/>
    <p:sldId id="271" r:id="rId9"/>
    <p:sldId id="277" r:id="rId10"/>
    <p:sldId id="275" r:id="rId11"/>
    <p:sldId id="276" r:id="rId12"/>
    <p:sldId id="322" r:id="rId13"/>
    <p:sldId id="323" r:id="rId14"/>
    <p:sldId id="278" r:id="rId15"/>
    <p:sldId id="272" r:id="rId16"/>
    <p:sldId id="266" r:id="rId17"/>
    <p:sldId id="325" r:id="rId18"/>
    <p:sldId id="326" r:id="rId19"/>
    <p:sldId id="327" r:id="rId20"/>
    <p:sldId id="279" r:id="rId21"/>
    <p:sldId id="324" r:id="rId22"/>
    <p:sldId id="305" r:id="rId23"/>
    <p:sldId id="274" r:id="rId24"/>
    <p:sldId id="328" r:id="rId25"/>
    <p:sldId id="329" r:id="rId26"/>
    <p:sldId id="330" r:id="rId27"/>
    <p:sldId id="331" r:id="rId28"/>
    <p:sldId id="332" r:id="rId29"/>
    <p:sldId id="280" r:id="rId30"/>
    <p:sldId id="273" r:id="rId31"/>
    <p:sldId id="282" r:id="rId32"/>
    <p:sldId id="281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270" r:id="rId44"/>
    <p:sldId id="287" r:id="rId45"/>
    <p:sldId id="288" r:id="rId46"/>
    <p:sldId id="289" r:id="rId47"/>
    <p:sldId id="292" r:id="rId48"/>
    <p:sldId id="291" r:id="rId49"/>
    <p:sldId id="290" r:id="rId50"/>
    <p:sldId id="304" r:id="rId51"/>
    <p:sldId id="302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9" r:id="rId62"/>
    <p:sldId id="316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56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11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38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886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2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5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5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2020-06-28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59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범위</a:t>
            </a:r>
          </a:p>
        </p:txBody>
      </p:sp>
      <p:pic>
        <p:nvPicPr>
          <p:cNvPr id="3074" name="Picture 2" descr="C# Basics - C# Data Types, Declarations and Variable Definitions">
            <a:extLst>
              <a:ext uri="{FF2B5EF4-FFF2-40B4-BE49-F238E27FC236}">
                <a16:creationId xmlns:a16="http://schemas.microsoft.com/office/drawing/2014/main" id="{2FB78DFF-7547-416E-B1A4-FB0BC289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7" y="1406892"/>
            <a:ext cx="11333586" cy="40442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범위</a:t>
            </a:r>
          </a:p>
        </p:txBody>
      </p:sp>
      <p:pic>
        <p:nvPicPr>
          <p:cNvPr id="5122" name="Picture 2" descr="Decimal numbers table in C# Data Types">
            <a:extLst>
              <a:ext uri="{FF2B5EF4-FFF2-40B4-BE49-F238E27FC236}">
                <a16:creationId xmlns:a16="http://schemas.microsoft.com/office/drawing/2014/main" id="{CFF7F6AB-EFEB-4287-8B89-DE6E862A5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8" y="1575513"/>
            <a:ext cx="11504947" cy="16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r-bool table C# Data Types">
            <a:extLst>
              <a:ext uri="{FF2B5EF4-FFF2-40B4-BE49-F238E27FC236}">
                <a16:creationId xmlns:a16="http://schemas.microsoft.com/office/drawing/2014/main" id="{868397B1-475E-4E93-B90C-66D750F4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0" y="4025127"/>
            <a:ext cx="11504947" cy="12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2C1B9E-BB6B-4691-9608-09F52C58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숫자에 이름을 부여할 때 사용한다</a:t>
            </a:r>
            <a:r>
              <a:rPr lang="en-US" altLang="ko-KR" dirty="0"/>
              <a:t>. (</a:t>
            </a:r>
            <a:r>
              <a:rPr lang="ko-KR" altLang="en-US" dirty="0"/>
              <a:t>내부적으로는 숫자로 취급한다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관리측면에서 다루기 쉬워진다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값을 안 넣으면 가장 첫번째 요소가 기본값으로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B77B2-686F-495D-BF1E-B39AFDCEA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enum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0E6BD-7715-466F-8B04-EE3909F1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65" y="2430906"/>
            <a:ext cx="9127747" cy="3981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94E3F7-2AC8-431C-80C3-EB1BE3F5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07" y="1253331"/>
            <a:ext cx="3965678" cy="1990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3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2C1B9E-BB6B-4691-9608-09F52C58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변수를 메소드화 시킨 형태</a:t>
            </a:r>
            <a:endParaRPr lang="en-US" altLang="ko-KR" dirty="0"/>
          </a:p>
          <a:p>
            <a:pPr lvl="1"/>
            <a:r>
              <a:rPr lang="ko-KR" altLang="en-US" dirty="0"/>
              <a:t>변수의 사용과 수정의 권한을 분리시킬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B77B2-686F-495D-BF1E-B39AFDCEA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Property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9B3D1F-4CCD-4EBA-88D2-5E7191A6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22" y="2188923"/>
            <a:ext cx="7368555" cy="40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변수의 크기</a:t>
            </a:r>
            <a:r>
              <a:rPr lang="en-US" altLang="ko-KR" b="1" dirty="0"/>
              <a:t>(</a:t>
            </a:r>
            <a:r>
              <a:rPr lang="ko-KR" altLang="en-US" b="1" dirty="0"/>
              <a:t>범위</a:t>
            </a:r>
            <a:r>
              <a:rPr lang="en-US" altLang="ko-KR" b="1" dirty="0"/>
              <a:t>)</a:t>
            </a:r>
            <a:r>
              <a:rPr lang="ko-KR" altLang="en-US" b="1" dirty="0"/>
              <a:t>를 모를 경우 어떻게 해야 되는지 예제를 통해 배워보자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용도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/>
              <a:t>전역 변수 </a:t>
            </a:r>
            <a:r>
              <a:rPr lang="en-US" altLang="ko-KR" sz="2400" dirty="0"/>
              <a:t>(static)</a:t>
            </a:r>
          </a:p>
          <a:p>
            <a:pPr lvl="1"/>
            <a:r>
              <a:rPr lang="ko-KR" altLang="en-US" sz="2400" dirty="0"/>
              <a:t>지역 변수 </a:t>
            </a:r>
            <a:r>
              <a:rPr lang="en-US" altLang="ko-KR" sz="2400" dirty="0"/>
              <a:t>(</a:t>
            </a:r>
            <a:r>
              <a:rPr lang="ko-KR" altLang="en-US" sz="2400" dirty="0"/>
              <a:t>구문 안에서만 존재</a:t>
            </a:r>
            <a:r>
              <a:rPr lang="en-US" altLang="ko-KR" sz="2400" dirty="0"/>
              <a:t>)</a:t>
            </a:r>
          </a:p>
          <a:p>
            <a:pPr lvl="2"/>
            <a:r>
              <a:rPr lang="ko-KR" altLang="en-US" sz="2000" dirty="0"/>
              <a:t>지역 변수는 </a:t>
            </a:r>
            <a:r>
              <a:rPr lang="en-US" altLang="ko-KR" sz="2000" dirty="0"/>
              <a:t>{ } </a:t>
            </a:r>
            <a:r>
              <a:rPr lang="ko-KR" altLang="en-US" sz="2000" dirty="0"/>
              <a:t>괄호 안에서만 존재한다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2000" dirty="0"/>
              <a:t>객체 구문</a:t>
            </a:r>
            <a:r>
              <a:rPr lang="en-US" altLang="ko-KR" sz="2000" dirty="0"/>
              <a:t>(class { ~ } </a:t>
            </a:r>
            <a:r>
              <a:rPr lang="ko-KR" altLang="en-US" sz="2000" dirty="0"/>
              <a:t>안에 있으면 그 지역변수는 객체의 </a:t>
            </a:r>
            <a:r>
              <a:rPr lang="ko-KR" altLang="en-US" sz="2000" dirty="0" err="1"/>
              <a:t>멤버변수라고도</a:t>
            </a:r>
            <a:r>
              <a:rPr lang="ko-KR" altLang="en-US" sz="2000" dirty="0"/>
              <a:t> 한다</a:t>
            </a:r>
            <a:r>
              <a:rPr lang="en-US" altLang="ko-KR" sz="2000" dirty="0"/>
              <a:t>.)</a:t>
            </a:r>
          </a:p>
          <a:p>
            <a:pPr lvl="2"/>
            <a:r>
              <a:rPr lang="ko-KR" altLang="en-US" sz="2000" dirty="0"/>
              <a:t>메소드 구문 안에 있으면 그 지역변수는 파라미터라고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400" dirty="0"/>
              <a:t>상수</a:t>
            </a:r>
            <a:r>
              <a:rPr lang="en-US" altLang="ko-KR" sz="2400" dirty="0"/>
              <a:t>(const) (</a:t>
            </a:r>
            <a:r>
              <a:rPr lang="ko-KR" altLang="en-US" sz="2400" dirty="0"/>
              <a:t>빌드에 포함됨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 err="1"/>
              <a:t>readonly</a:t>
            </a:r>
            <a:r>
              <a:rPr lang="ko-KR" altLang="en-US" sz="2400" dirty="0"/>
              <a:t> 변수 </a:t>
            </a:r>
            <a:r>
              <a:rPr lang="en-US" altLang="ko-KR" sz="2400" dirty="0"/>
              <a:t>(</a:t>
            </a:r>
            <a:r>
              <a:rPr lang="ko-KR" altLang="en-US" sz="2400" dirty="0"/>
              <a:t>프로그램 실행 할 때 생성됨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객체 변수</a:t>
            </a:r>
            <a:r>
              <a:rPr lang="en-US" altLang="ko-KR" sz="2400" dirty="0"/>
              <a:t> (class, interface …)</a:t>
            </a:r>
          </a:p>
          <a:p>
            <a:pPr lvl="1"/>
            <a:r>
              <a:rPr lang="ko-KR" altLang="en-US" sz="2400" dirty="0"/>
              <a:t>메소드 변수</a:t>
            </a:r>
            <a:r>
              <a:rPr lang="en-US" altLang="ko-KR" sz="2400" dirty="0"/>
              <a:t> (Delegate = Action, </a:t>
            </a:r>
            <a:r>
              <a:rPr lang="en-US" altLang="ko-KR" sz="2400" dirty="0" err="1"/>
              <a:t>Func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object </a:t>
            </a:r>
            <a:r>
              <a:rPr lang="ko-KR" altLang="en-US" sz="2400" dirty="0"/>
              <a:t>변수</a:t>
            </a:r>
            <a:endParaRPr lang="en-US" altLang="ko-KR" sz="2400" dirty="0"/>
          </a:p>
          <a:p>
            <a:pPr lvl="2"/>
            <a:r>
              <a:rPr lang="en-US" altLang="ko-KR" sz="2400" dirty="0"/>
              <a:t>object</a:t>
            </a:r>
            <a:r>
              <a:rPr lang="ko-KR" altLang="en-US" sz="2400" dirty="0"/>
              <a:t>는 </a:t>
            </a:r>
            <a:r>
              <a:rPr lang="en-US" altLang="ko-KR" sz="2400" dirty="0"/>
              <a:t>C#</a:t>
            </a:r>
            <a:r>
              <a:rPr lang="ko-KR" altLang="en-US" sz="2400" dirty="0"/>
              <a:t>에 존재하는 모든 요소들이 될 수 있는 변수타입</a:t>
            </a:r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59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442442" cy="4830228"/>
          </a:xfrm>
        </p:spPr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객체가 가지고 있는 행동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아무것도 없다</a:t>
            </a:r>
            <a:r>
              <a:rPr lang="en-US" altLang="ko-KR" dirty="0"/>
              <a:t>/</a:t>
            </a:r>
            <a:r>
              <a:rPr lang="ko-KR" altLang="en-US" dirty="0"/>
              <a:t>안 한다</a:t>
            </a:r>
            <a:r>
              <a:rPr lang="en-US" altLang="ko-KR" dirty="0"/>
              <a:t>’</a:t>
            </a:r>
            <a:r>
              <a:rPr lang="ko-KR" altLang="en-US" dirty="0"/>
              <a:t>도 컴퓨터에서는 엄연히 존재하는 데이터타입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이것이 </a:t>
            </a:r>
            <a:r>
              <a:rPr lang="en-US" altLang="ko-KR" dirty="0"/>
              <a:t>void</a:t>
            </a:r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/>
              <a:t>값으로는 </a:t>
            </a:r>
            <a:r>
              <a:rPr lang="en-US" altLang="ko-KR" dirty="0"/>
              <a:t>null)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Input</a:t>
            </a:r>
            <a:r>
              <a:rPr lang="ko-KR" altLang="en-US" dirty="0"/>
              <a:t>으로 들어온 변수들을 </a:t>
            </a:r>
            <a:r>
              <a:rPr lang="en-US" altLang="ko-KR" dirty="0"/>
              <a:t>Parameter(</a:t>
            </a:r>
            <a:r>
              <a:rPr lang="ko-KR" altLang="en-US" dirty="0"/>
              <a:t>파라미터</a:t>
            </a:r>
            <a:r>
              <a:rPr lang="en-US" altLang="ko-KR" dirty="0"/>
              <a:t>) </a:t>
            </a:r>
            <a:r>
              <a:rPr lang="ko-KR" altLang="en-US" dirty="0"/>
              <a:t>혹은 </a:t>
            </a:r>
            <a:r>
              <a:rPr lang="en-US" altLang="ko-KR" dirty="0"/>
              <a:t>Arguments(</a:t>
            </a:r>
            <a:r>
              <a:rPr lang="ko-KR" altLang="en-US" dirty="0" err="1"/>
              <a:t>아규먼트</a:t>
            </a:r>
            <a:r>
              <a:rPr lang="en-US" altLang="ko-KR" dirty="0"/>
              <a:t>)</a:t>
            </a:r>
            <a:r>
              <a:rPr lang="ko-KR" altLang="en-US" dirty="0"/>
              <a:t>라고 칭한다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정확히는 </a:t>
            </a:r>
            <a:r>
              <a:rPr lang="en-US" altLang="ko-KR" dirty="0"/>
              <a:t>Parameter</a:t>
            </a:r>
            <a:r>
              <a:rPr lang="ko-KR" altLang="en-US" dirty="0"/>
              <a:t>는 메소드에서 사용하는 변수들을 뜻하고 </a:t>
            </a:r>
            <a:r>
              <a:rPr lang="en-US" altLang="ko-KR" dirty="0"/>
              <a:t>Arguments</a:t>
            </a:r>
            <a:r>
              <a:rPr lang="ko-KR" altLang="en-US" dirty="0"/>
              <a:t>는 메소드를 호출할 때 넣어주는 변수들을 칭한다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현업자들도 이 것들을 동일하게 말하시는 분들이 많다</a:t>
            </a:r>
            <a:r>
              <a:rPr lang="en-US" altLang="ko-KR" dirty="0"/>
              <a:t>….</a:t>
            </a:r>
          </a:p>
          <a:p>
            <a:pPr lvl="1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F1183-7E86-4F80-B9C2-1223BD554DE8}"/>
              </a:ext>
            </a:extLst>
          </p:cNvPr>
          <p:cNvSpPr txBox="1"/>
          <p:nvPr/>
        </p:nvSpPr>
        <p:spPr>
          <a:xfrm>
            <a:off x="6681375" y="3428999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  …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232BB-7A45-42F4-9E85-5077A213E744}"/>
              </a:ext>
            </a:extLst>
          </p:cNvPr>
          <p:cNvSpPr txBox="1"/>
          <p:nvPr/>
        </p:nvSpPr>
        <p:spPr>
          <a:xfrm>
            <a:off x="1013026" y="3429000"/>
            <a:ext cx="51094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void</a:t>
            </a:r>
            <a:r>
              <a:rPr lang="en-US" altLang="ko-KR" sz="3200" dirty="0"/>
              <a:t> Main()</a:t>
            </a:r>
          </a:p>
          <a:p>
            <a:r>
              <a:rPr lang="en-US" altLang="ko-KR" sz="3200" dirty="0"/>
              <a:t>{</a:t>
            </a:r>
          </a:p>
          <a:p>
            <a:r>
              <a:rPr lang="en-US" altLang="ko-KR" sz="3200" dirty="0"/>
              <a:t>    </a:t>
            </a:r>
            <a:r>
              <a:rPr lang="ko-KR" altLang="en-US" sz="3200" dirty="0"/>
              <a:t>메소드</a:t>
            </a:r>
            <a:r>
              <a:rPr lang="en-US" altLang="ko-KR" sz="3200" dirty="0"/>
              <a:t>A(</a:t>
            </a:r>
            <a:r>
              <a:rPr lang="ko-KR" altLang="en-US" sz="3200" dirty="0"/>
              <a:t>변수들</a:t>
            </a:r>
            <a:r>
              <a:rPr lang="en-US" altLang="ko-KR" sz="3200" dirty="0"/>
              <a:t>);</a:t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96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객체의 접근 범위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/>
              <a:t>객체 </a:t>
            </a:r>
            <a:r>
              <a:rPr lang="en-US" altLang="ko-KR" sz="2400" dirty="0"/>
              <a:t>(</a:t>
            </a:r>
            <a:r>
              <a:rPr lang="ko-KR" altLang="en-US" sz="2400" dirty="0"/>
              <a:t>해당 파일 안에서만 사용 가능</a:t>
            </a:r>
            <a:r>
              <a:rPr lang="en-US" altLang="ko-KR" sz="2400" dirty="0"/>
              <a:t>)</a:t>
            </a:r>
          </a:p>
          <a:p>
            <a:pPr lvl="2"/>
            <a:r>
              <a:rPr lang="en-US" altLang="ko-KR" sz="2200" dirty="0"/>
              <a:t>Namespace </a:t>
            </a:r>
            <a:r>
              <a:rPr lang="ko-KR" altLang="en-US" sz="2200" dirty="0"/>
              <a:t>안에 있으면 사용 불가</a:t>
            </a:r>
            <a:endParaRPr lang="en-US" altLang="ko-KR" sz="2200" dirty="0"/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/>
              <a:t>객체 </a:t>
            </a:r>
            <a:r>
              <a:rPr lang="en-US" altLang="ko-KR" sz="2400" dirty="0"/>
              <a:t>(</a:t>
            </a:r>
            <a:r>
              <a:rPr lang="ko-KR" altLang="en-US" sz="2400" dirty="0"/>
              <a:t>해당 파일 밖에서도 사용 가능 </a:t>
            </a:r>
            <a:r>
              <a:rPr lang="en-US" altLang="ko-KR" sz="2400" dirty="0"/>
              <a:t>= </a:t>
            </a:r>
            <a:r>
              <a:rPr lang="ko-KR" altLang="en-US" sz="2400" dirty="0"/>
              <a:t>기본값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59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/>
              <a:t>접근 범위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/>
              <a:t>메소드 </a:t>
            </a:r>
            <a:r>
              <a:rPr lang="en-US" altLang="ko-KR" sz="2400" dirty="0"/>
              <a:t>(</a:t>
            </a:r>
            <a:r>
              <a:rPr lang="ko-KR" altLang="en-US" sz="2400" dirty="0"/>
              <a:t>객체 안에서만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/>
              <a:t>메소드 </a:t>
            </a:r>
            <a:r>
              <a:rPr lang="en-US" altLang="ko-KR" sz="2400" dirty="0"/>
              <a:t>(</a:t>
            </a:r>
            <a:r>
              <a:rPr lang="ko-KR" altLang="en-US" sz="2400" dirty="0"/>
              <a:t>객체 밖에서도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protected (</a:t>
            </a:r>
            <a:r>
              <a:rPr lang="ko-KR" altLang="en-US" sz="2400" dirty="0"/>
              <a:t>상속받은 자식들 한에서 사용가능</a:t>
            </a:r>
            <a:r>
              <a:rPr lang="en-US" altLang="ko-KR" sz="2400" dirty="0"/>
              <a:t> </a:t>
            </a:r>
            <a:r>
              <a:rPr lang="ko-KR" altLang="en-US" sz="2400" dirty="0"/>
              <a:t>자세한 것은 추후 설명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0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smtClean="0"/>
              <a:t>변수의 </a:t>
            </a:r>
            <a:r>
              <a:rPr lang="ko-KR" altLang="en-US" dirty="0"/>
              <a:t>접근 범위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28" y="1258784"/>
            <a:ext cx="11442442" cy="4852257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private </a:t>
            </a:r>
            <a:r>
              <a:rPr lang="ko-KR" altLang="en-US" sz="2400" dirty="0"/>
              <a:t>변수 </a:t>
            </a:r>
            <a:r>
              <a:rPr lang="en-US" altLang="ko-KR" sz="2400" dirty="0"/>
              <a:t>(</a:t>
            </a:r>
            <a:r>
              <a:rPr lang="ko-KR" altLang="en-US" sz="2400" dirty="0"/>
              <a:t>구문 안에서만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public </a:t>
            </a:r>
            <a:r>
              <a:rPr lang="ko-KR" altLang="en-US" sz="2400" dirty="0"/>
              <a:t>변수 </a:t>
            </a:r>
            <a:r>
              <a:rPr lang="en-US" altLang="ko-KR" sz="2400" dirty="0"/>
              <a:t>(</a:t>
            </a:r>
            <a:r>
              <a:rPr lang="ko-KR" altLang="en-US" sz="2400" dirty="0"/>
              <a:t>구문 밖에서도 사용 가능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protected (</a:t>
            </a:r>
            <a:r>
              <a:rPr lang="ko-KR" altLang="en-US" sz="2400" dirty="0"/>
              <a:t>상속받은 자식들 한에서 사용가능</a:t>
            </a:r>
            <a:r>
              <a:rPr lang="en-US" altLang="ko-KR" sz="2400" dirty="0"/>
              <a:t> </a:t>
            </a:r>
            <a:r>
              <a:rPr lang="ko-KR" altLang="en-US" sz="2400" dirty="0"/>
              <a:t>자세한 것은 추후 설명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internal (</a:t>
            </a:r>
            <a:r>
              <a:rPr lang="ko-KR" altLang="en-US" sz="2400" dirty="0"/>
              <a:t>해당 프로젝트 안에서만 사용 가능</a:t>
            </a:r>
            <a:r>
              <a:rPr lang="en-US" altLang="ko-KR" sz="2400" dirty="0"/>
              <a:t>)</a:t>
            </a:r>
          </a:p>
          <a:p>
            <a:pPr marL="457200" lvl="1" indent="0">
              <a:buNone/>
            </a:pP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32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4325420" y="4779408"/>
            <a:ext cx="35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이론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우리가 유니티에서 어떠한 행동을 구현하더라도</a:t>
            </a:r>
            <a:endParaRPr lang="en-US" altLang="ko-KR" b="1" dirty="0"/>
          </a:p>
          <a:p>
            <a:pPr algn="ctr"/>
            <a:r>
              <a:rPr lang="ko-KR" altLang="en-US" b="1" dirty="0"/>
              <a:t>반드시 필요한 지식들</a:t>
            </a:r>
            <a:endParaRPr lang="en-US" altLang="ko-KR" b="1" dirty="0"/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6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이전 코드 리뷰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D132E2-5C2C-4B69-B3F4-352C5BFC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28881" cy="686289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F964EE-0D60-4E35-96EC-5C715C69539C}"/>
              </a:ext>
            </a:extLst>
          </p:cNvPr>
          <p:cNvSpPr/>
          <p:nvPr/>
        </p:nvSpPr>
        <p:spPr>
          <a:xfrm>
            <a:off x="-1" y="0"/>
            <a:ext cx="6428879" cy="25099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54EDF5-06C2-4807-9D39-3EBA7738D88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428878" y="125499"/>
            <a:ext cx="2080641" cy="153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4D65B2-236A-4CD5-AFA8-4E9DB155B1DD}"/>
              </a:ext>
            </a:extLst>
          </p:cNvPr>
          <p:cNvSpPr txBox="1"/>
          <p:nvPr/>
        </p:nvSpPr>
        <p:spPr>
          <a:xfrm>
            <a:off x="8509519" y="147388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Using </a:t>
            </a:r>
            <a:r>
              <a:rPr lang="ko-KR" altLang="en-US" dirty="0"/>
              <a:t>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63A112-D168-4DFE-A489-167C8A9BA759}"/>
              </a:ext>
            </a:extLst>
          </p:cNvPr>
          <p:cNvSpPr/>
          <p:nvPr/>
        </p:nvSpPr>
        <p:spPr>
          <a:xfrm>
            <a:off x="-1" y="248307"/>
            <a:ext cx="6410224" cy="660969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45B142-AFFA-4A3D-9C49-06C29A04C05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47536" y="1473885"/>
            <a:ext cx="2045183" cy="62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8507D5-32E7-4D90-8B8E-CCE6A529FC81}"/>
              </a:ext>
            </a:extLst>
          </p:cNvPr>
          <p:cNvSpPr txBox="1"/>
          <p:nvPr/>
        </p:nvSpPr>
        <p:spPr>
          <a:xfrm>
            <a:off x="8492719" y="1914953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NameSpace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328B2D0-7146-4977-959A-D4A7B4EF2468}"/>
              </a:ext>
            </a:extLst>
          </p:cNvPr>
          <p:cNvSpPr/>
          <p:nvPr/>
        </p:nvSpPr>
        <p:spPr>
          <a:xfrm>
            <a:off x="270365" y="499305"/>
            <a:ext cx="5481569" cy="246871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8B82BE0-F791-4ACC-AA79-B5B70C3C7491}"/>
              </a:ext>
            </a:extLst>
          </p:cNvPr>
          <p:cNvSpPr/>
          <p:nvPr/>
        </p:nvSpPr>
        <p:spPr>
          <a:xfrm>
            <a:off x="262055" y="3077558"/>
            <a:ext cx="5481570" cy="3532135"/>
          </a:xfrm>
          <a:prstGeom prst="roundRect">
            <a:avLst>
              <a:gd name="adj" fmla="val 6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D93AD4-3DC3-49DF-87CE-422626EE4347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751934" y="1733661"/>
            <a:ext cx="2821705" cy="99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EB4874-8669-42AF-A4AB-C923333151DA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5743625" y="2723773"/>
            <a:ext cx="2830014" cy="211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57C1D6-A465-4CC0-B9A8-36FD55D68A86}"/>
              </a:ext>
            </a:extLst>
          </p:cNvPr>
          <p:cNvSpPr txBox="1"/>
          <p:nvPr/>
        </p:nvSpPr>
        <p:spPr>
          <a:xfrm>
            <a:off x="8573639" y="2539107"/>
            <a:ext cx="12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선언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D57F27-3C7B-41CA-8A69-2FC5F3740107}"/>
              </a:ext>
            </a:extLst>
          </p:cNvPr>
          <p:cNvSpPr/>
          <p:nvPr/>
        </p:nvSpPr>
        <p:spPr>
          <a:xfrm>
            <a:off x="346724" y="4281859"/>
            <a:ext cx="4938433" cy="91026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ED4D80-79C1-472E-B870-5A4003FD4248}"/>
              </a:ext>
            </a:extLst>
          </p:cNvPr>
          <p:cNvSpPr/>
          <p:nvPr/>
        </p:nvSpPr>
        <p:spPr>
          <a:xfrm>
            <a:off x="489555" y="871973"/>
            <a:ext cx="4208657" cy="19584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748D67-2708-4F2D-84BE-917AF0F9E1B0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>
            <a:off x="4698212" y="969894"/>
            <a:ext cx="3875427" cy="230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395594F-4826-4153-90F6-4D774DEBDA2B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 flipV="1">
            <a:off x="5285157" y="3274027"/>
            <a:ext cx="3288482" cy="146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59DB90-51A7-47A1-8879-8A2966A3776E}"/>
              </a:ext>
            </a:extLst>
          </p:cNvPr>
          <p:cNvSpPr txBox="1"/>
          <p:nvPr/>
        </p:nvSpPr>
        <p:spPr>
          <a:xfrm>
            <a:off x="8573639" y="30893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변수 선언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C8A13B-3327-4616-8A50-54AE4895CA96}"/>
              </a:ext>
            </a:extLst>
          </p:cNvPr>
          <p:cNvSpPr/>
          <p:nvPr/>
        </p:nvSpPr>
        <p:spPr>
          <a:xfrm>
            <a:off x="489555" y="1154850"/>
            <a:ext cx="4190000" cy="16136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E449ED-7C07-4142-8914-D1C29332F9AD}"/>
              </a:ext>
            </a:extLst>
          </p:cNvPr>
          <p:cNvSpPr/>
          <p:nvPr/>
        </p:nvSpPr>
        <p:spPr>
          <a:xfrm>
            <a:off x="358650" y="5185711"/>
            <a:ext cx="4926509" cy="12773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093F6F-6EEE-4975-9E8D-66CEF742476E}"/>
              </a:ext>
            </a:extLst>
          </p:cNvPr>
          <p:cNvCxnSpPr>
            <a:cxnSpLocks/>
            <a:stCxn id="69" idx="3"/>
            <a:endCxn id="77" idx="1"/>
          </p:cNvCxnSpPr>
          <p:nvPr/>
        </p:nvCxnSpPr>
        <p:spPr>
          <a:xfrm>
            <a:off x="4679555" y="1961650"/>
            <a:ext cx="3784892" cy="239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A714651-609F-4640-BE9B-8A4CD69EF36B}"/>
              </a:ext>
            </a:extLst>
          </p:cNvPr>
          <p:cNvCxnSpPr>
            <a:cxnSpLocks/>
            <a:stCxn id="70" idx="3"/>
            <a:endCxn id="77" idx="1"/>
          </p:cNvCxnSpPr>
          <p:nvPr/>
        </p:nvCxnSpPr>
        <p:spPr>
          <a:xfrm flipV="1">
            <a:off x="5285159" y="4354765"/>
            <a:ext cx="3179288" cy="146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711A1E7-7969-4B4E-8F3E-6BB2E7EF07DA}"/>
              </a:ext>
            </a:extLst>
          </p:cNvPr>
          <p:cNvSpPr txBox="1"/>
          <p:nvPr/>
        </p:nvSpPr>
        <p:spPr>
          <a:xfrm>
            <a:off x="8464447" y="41700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메소드 정의</a:t>
            </a:r>
          </a:p>
        </p:txBody>
      </p:sp>
    </p:spTree>
    <p:extLst>
      <p:ext uri="{BB962C8B-B14F-4D97-AF65-F5344CB8AC3E}">
        <p14:creationId xmlns:p14="http://schemas.microsoft.com/office/powerpoint/2010/main" val="2687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ED57EE-98D3-4CD2-A2BB-16A5FA029796}"/>
              </a:ext>
            </a:extLst>
          </p:cNvPr>
          <p:cNvGrpSpPr/>
          <p:nvPr/>
        </p:nvGrpSpPr>
        <p:grpSpPr>
          <a:xfrm>
            <a:off x="3774691" y="1845494"/>
            <a:ext cx="4642618" cy="1384995"/>
            <a:chOff x="2904184" y="1845494"/>
            <a:chExt cx="4642618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2904184" y="1845494"/>
              <a:ext cx="458651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+  -  *  /  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2904184" y="2861157"/>
              <a:ext cx="464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더하기    빼기    곱하기  나누기    나머지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3503023" y="3429000"/>
            <a:ext cx="5185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10 % 2 == 0</a:t>
            </a:r>
          </a:p>
          <a:p>
            <a:pPr algn="ctr"/>
            <a:r>
              <a:rPr lang="en-US" altLang="ko-KR" dirty="0"/>
              <a:t>10 / 2 == 5</a:t>
            </a:r>
          </a:p>
          <a:p>
            <a:pPr algn="ctr"/>
            <a:endParaRPr lang="ko-KR" altLang="en-US" dirty="0"/>
          </a:p>
          <a:p>
            <a:pPr algn="ctr"/>
            <a:r>
              <a:rPr lang="en-US" altLang="ko-KR" dirty="0"/>
              <a:t>11 % 2 == 1</a:t>
            </a:r>
          </a:p>
          <a:p>
            <a:pPr algn="ctr"/>
            <a:r>
              <a:rPr lang="en-US" altLang="ko-KR" dirty="0"/>
              <a:t>11 / 2 == 5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/ 2f == 5.5f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11f % 2f == 1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나머지는 실수여도 정수로 계산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연산자 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9DF243-4EA9-4208-B1B9-0861DD9E91EA}"/>
              </a:ext>
            </a:extLst>
          </p:cNvPr>
          <p:cNvGrpSpPr/>
          <p:nvPr/>
        </p:nvGrpSpPr>
        <p:grpSpPr>
          <a:xfrm>
            <a:off x="2008182" y="1646983"/>
            <a:ext cx="8175636" cy="1384995"/>
            <a:chOff x="1484687" y="1646983"/>
            <a:chExt cx="8175636" cy="13849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EF6DA8-8F83-4321-904F-A6F828232375}"/>
                </a:ext>
              </a:extLst>
            </p:cNvPr>
            <p:cNvSpPr/>
            <p:nvPr/>
          </p:nvSpPr>
          <p:spPr>
            <a:xfrm>
              <a:off x="1484687" y="1646983"/>
              <a:ext cx="817563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/>
                <a:t>= +=  -=  *=  /=  %=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FA1F8C-E506-4577-A662-8F0CCB3F391D}"/>
                </a:ext>
              </a:extLst>
            </p:cNvPr>
            <p:cNvSpPr txBox="1"/>
            <p:nvPr/>
          </p:nvSpPr>
          <p:spPr>
            <a:xfrm>
              <a:off x="1571773" y="2662646"/>
              <a:ext cx="8066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할당    더하고 할당    빼고 할당    곱하고 할당  나누고 할당    나머지 할당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4FB167-DE44-40F3-B3EB-FC1A43D9A334}"/>
              </a:ext>
            </a:extLst>
          </p:cNvPr>
          <p:cNvSpPr txBox="1"/>
          <p:nvPr/>
        </p:nvSpPr>
        <p:spPr>
          <a:xfrm>
            <a:off x="4019006" y="3429000"/>
            <a:ext cx="4153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int a = 10;</a:t>
            </a:r>
          </a:p>
          <a:p>
            <a:pPr algn="ctr"/>
            <a:r>
              <a:rPr lang="en-US" altLang="ko-KR" dirty="0"/>
              <a:t>a += 1;</a:t>
            </a:r>
          </a:p>
          <a:p>
            <a:pPr algn="ctr"/>
            <a:r>
              <a:rPr lang="en-US" altLang="ko-KR" dirty="0"/>
              <a:t>// a = a + 1;</a:t>
            </a:r>
          </a:p>
          <a:p>
            <a:pPr algn="ctr"/>
            <a:r>
              <a:rPr lang="en-US" altLang="ko-KR" dirty="0"/>
              <a:t>a %= 2;</a:t>
            </a:r>
          </a:p>
          <a:p>
            <a:pPr algn="ctr"/>
            <a:r>
              <a:rPr lang="en-US" altLang="ko-KR" dirty="0"/>
              <a:t>// a = a % 2</a:t>
            </a:r>
          </a:p>
        </p:txBody>
      </p:sp>
    </p:spTree>
    <p:extLst>
      <p:ext uri="{BB962C8B-B14F-4D97-AF65-F5344CB8AC3E}">
        <p14:creationId xmlns:p14="http://schemas.microsoft.com/office/powerpoint/2010/main" val="35268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F2358-F9DA-4750-8026-C5A6732FD7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증감 연산자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63B4A7-168D-4B52-9C4A-13F37BBED9CF}"/>
              </a:ext>
            </a:extLst>
          </p:cNvPr>
          <p:cNvSpPr/>
          <p:nvPr/>
        </p:nvSpPr>
        <p:spPr>
          <a:xfrm>
            <a:off x="4033411" y="1602131"/>
            <a:ext cx="24705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/>
              <a:t>++ 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26056-34FC-424D-9598-2D955C48B51F}"/>
              </a:ext>
            </a:extLst>
          </p:cNvPr>
          <p:cNvSpPr txBox="1"/>
          <p:nvPr/>
        </p:nvSpPr>
        <p:spPr>
          <a:xfrm>
            <a:off x="3191691" y="3234318"/>
            <a:ext cx="415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(++a);</a:t>
            </a:r>
          </a:p>
          <a:p>
            <a:pPr algn="ctr"/>
            <a:r>
              <a:rPr lang="en-US" altLang="ko-KR" dirty="0"/>
              <a:t>// 11</a:t>
            </a:r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 = 10;</a:t>
            </a:r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(a++);</a:t>
            </a:r>
          </a:p>
          <a:p>
            <a:pPr algn="ctr"/>
            <a:r>
              <a:rPr lang="en-US" altLang="ko-KR" dirty="0"/>
              <a:t>// 10</a:t>
            </a:r>
            <a:r>
              <a:rPr lang="ko-KR" altLang="en-US" dirty="0"/>
              <a:t>출력 이후엔 </a:t>
            </a:r>
            <a:r>
              <a:rPr lang="en-US" altLang="ko-KR" dirty="0"/>
              <a:t>11</a:t>
            </a:r>
            <a:r>
              <a:rPr lang="ko-KR" altLang="en-US" dirty="0"/>
              <a:t>로 취급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ECBA9-A9BC-42C3-871A-2B0C3AC7B509}"/>
              </a:ext>
            </a:extLst>
          </p:cNvPr>
          <p:cNvSpPr txBox="1"/>
          <p:nvPr/>
        </p:nvSpPr>
        <p:spPr>
          <a:xfrm>
            <a:off x="4814073" y="24683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7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bool </a:t>
            </a:r>
            <a:r>
              <a:rPr lang="ko-KR" altLang="en-US" dirty="0"/>
              <a:t>형 값의 조합에서 사용됨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170887" y="2024624"/>
            <a:ext cx="47644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&amp;&amp;</a:t>
            </a:r>
            <a:r>
              <a:rPr lang="en-US" altLang="ko-KR" sz="2800" dirty="0"/>
              <a:t>(And) </a:t>
            </a:r>
            <a:r>
              <a:rPr lang="en-US" altLang="ko-KR" sz="6000" dirty="0"/>
              <a:t>||</a:t>
            </a:r>
            <a:r>
              <a:rPr lang="en-US" altLang="ko-KR" sz="2800" dirty="0"/>
              <a:t>(Or)</a:t>
            </a:r>
            <a:r>
              <a:rPr lang="en-US" altLang="ko-KR" sz="6000" dirty="0"/>
              <a:t> !</a:t>
            </a:r>
            <a:r>
              <a:rPr lang="en-US" altLang="ko-KR" sz="2800" dirty="0"/>
              <a:t>(Not)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2704563" y="3429000"/>
            <a:ext cx="631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&amp;&amp;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001119" y="3798332"/>
            <a:ext cx="571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||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); // 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6FA8F-597E-4ED1-8353-52166665E6BC}"/>
              </a:ext>
            </a:extLst>
          </p:cNvPr>
          <p:cNvSpPr/>
          <p:nvPr/>
        </p:nvSpPr>
        <p:spPr>
          <a:xfrm>
            <a:off x="3658350" y="4167664"/>
            <a:ext cx="440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(!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); // false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조건문에서 사용함</a:t>
            </a:r>
            <a:endParaRPr lang="en-US" altLang="ko-KR" dirty="0"/>
          </a:p>
          <a:p>
            <a:pPr lvl="1"/>
            <a:r>
              <a:rPr lang="ko-KR" altLang="en-US" dirty="0"/>
              <a:t>결과 값은 </a:t>
            </a:r>
            <a:r>
              <a:rPr lang="en-US" altLang="ko-KR" dirty="0"/>
              <a:t>bool</a:t>
            </a:r>
            <a:r>
              <a:rPr lang="ko-KR" altLang="en-US" dirty="0"/>
              <a:t>형 값으로 변환됨 </a:t>
            </a:r>
            <a:r>
              <a:rPr lang="en-US" altLang="ko-KR" dirty="0"/>
              <a:t>(true / false)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비교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1265196" y="1953108"/>
            <a:ext cx="83744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&lt;, &gt;, ==, !=, &gt;=, &lt;=</a:t>
            </a:r>
            <a:endParaRPr lang="ko-KR" altLang="en-US" sz="6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EF00B-D1D8-451F-BB5E-DF3F79AA78C0}"/>
              </a:ext>
            </a:extLst>
          </p:cNvPr>
          <p:cNvSpPr/>
          <p:nvPr/>
        </p:nvSpPr>
        <p:spPr>
          <a:xfrm>
            <a:off x="3450393" y="3429000"/>
            <a:ext cx="4751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5BC2A3-C00B-49B9-B3E2-4F9BBA8872EF}"/>
              </a:ext>
            </a:extLst>
          </p:cNvPr>
          <p:cNvSpPr/>
          <p:nvPr/>
        </p:nvSpPr>
        <p:spPr>
          <a:xfrm>
            <a:off x="3518521" y="3798332"/>
            <a:ext cx="461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 11);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DD9F9-C12B-4970-AD5F-D77EB4BDA857}"/>
              </a:ext>
            </a:extLst>
          </p:cNvPr>
          <p:cNvSpPr/>
          <p:nvPr/>
        </p:nvSpPr>
        <p:spPr>
          <a:xfrm>
            <a:off x="3460012" y="5546591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&gt;=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3AF195-5E6B-4EE6-AD1B-942779C57CCA}"/>
              </a:ext>
            </a:extLst>
          </p:cNvPr>
          <p:cNvSpPr/>
          <p:nvPr/>
        </p:nvSpPr>
        <p:spPr>
          <a:xfrm>
            <a:off x="3460012" y="4270959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==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09263-E631-4F98-9057-5E915626C4E1}"/>
              </a:ext>
            </a:extLst>
          </p:cNvPr>
          <p:cNvSpPr/>
          <p:nvPr/>
        </p:nvSpPr>
        <p:spPr>
          <a:xfrm>
            <a:off x="3480049" y="4640291"/>
            <a:ext cx="481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!= 10); // </a:t>
            </a:r>
            <a:r>
              <a:rPr lang="en-US" altLang="ko-KR" dirty="0">
                <a:solidFill>
                  <a:schemeClr val="accent6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0F9712-BF9D-4378-AF79-1F38C2B26AC6}"/>
              </a:ext>
            </a:extLst>
          </p:cNvPr>
          <p:cNvSpPr/>
          <p:nvPr/>
        </p:nvSpPr>
        <p:spPr>
          <a:xfrm>
            <a:off x="3460011" y="5235337"/>
            <a:ext cx="485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(10 &lt;= 10); // </a:t>
            </a:r>
            <a:r>
              <a:rPr lang="en-US" altLang="ko-KR" dirty="0">
                <a:solidFill>
                  <a:schemeClr val="accent6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가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비트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2778142" y="1953108"/>
            <a:ext cx="56479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	&amp;</a:t>
            </a:r>
            <a:r>
              <a:rPr lang="en-US" altLang="ko-KR" sz="2800" dirty="0"/>
              <a:t>(AND)</a:t>
            </a:r>
            <a:r>
              <a:rPr lang="en-US" altLang="ko-KR" sz="6000" dirty="0"/>
              <a:t> |</a:t>
            </a:r>
            <a:r>
              <a:rPr lang="en-US" altLang="ko-KR" sz="2800" dirty="0"/>
              <a:t>(OR)</a:t>
            </a:r>
            <a:r>
              <a:rPr lang="en-US" altLang="ko-KR" sz="6000" dirty="0"/>
              <a:t> ^</a:t>
            </a:r>
            <a:r>
              <a:rPr lang="en-US" altLang="ko-KR" sz="2800" dirty="0"/>
              <a:t>(NOT)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3626258" y="3133942"/>
            <a:ext cx="39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2</a:t>
            </a:r>
            <a:r>
              <a:rPr lang="ko-KR" altLang="en-US" dirty="0"/>
              <a:t>진수로 변경한 뒤 연산</a:t>
            </a:r>
          </a:p>
        </p:txBody>
      </p:sp>
      <p:pic>
        <p:nvPicPr>
          <p:cNvPr id="10242" name="Picture 2" descr="비트연산 이미지 검색결과">
            <a:extLst>
              <a:ext uri="{FF2B5EF4-FFF2-40B4-BE49-F238E27FC236}">
                <a16:creationId xmlns:a16="http://schemas.microsoft.com/office/drawing/2014/main" id="{9BCEA818-20BF-4F66-816A-D71431DB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23" y="3668445"/>
            <a:ext cx="2767194" cy="21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6D1DFF-8FDC-41F8-9365-DAD8A806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Shift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4790995" y="1878308"/>
            <a:ext cx="26100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/>
              <a:t>&lt;&lt; &gt;&gt;</a:t>
            </a:r>
            <a:endParaRPr lang="ko-KR" alt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C3D5-7DDE-4CAB-B940-3084B9F39861}"/>
              </a:ext>
            </a:extLst>
          </p:cNvPr>
          <p:cNvSpPr txBox="1"/>
          <p:nvPr/>
        </p:nvSpPr>
        <p:spPr>
          <a:xfrm>
            <a:off x="4713251" y="3096542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숫자를 </a:t>
            </a:r>
            <a:r>
              <a:rPr lang="en-US" altLang="ko-KR" dirty="0"/>
              <a:t>N </a:t>
            </a:r>
            <a:r>
              <a:rPr lang="ko-KR" altLang="en-US" dirty="0"/>
              <a:t>비트 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09310-52BE-4186-878E-9335EDC07AFF}"/>
              </a:ext>
            </a:extLst>
          </p:cNvPr>
          <p:cNvSpPr/>
          <p:nvPr/>
        </p:nvSpPr>
        <p:spPr>
          <a:xfrm>
            <a:off x="4027027" y="3741437"/>
            <a:ext cx="4001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(1); // 1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(1 &lt;&lt; 1); // 2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(2 &lt;&lt; 1); // 4</a:t>
            </a:r>
            <a:r>
              <a:rPr lang="ko-KR" altLang="en-US" dirty="0"/>
              <a:t> 출력</a:t>
            </a:r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Console</a:t>
            </a:r>
            <a:r>
              <a:rPr lang="en-US" altLang="ko-KR" dirty="0" err="1"/>
              <a:t>.WriteLine</a:t>
            </a:r>
            <a:r>
              <a:rPr lang="en-US" altLang="ko-KR" dirty="0"/>
              <a:t>(4 &lt;&lt; 1); // 8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88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F22A-EC7A-45C5-B809-7CA3B84D3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조건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7B25E-AAFC-4BDA-B739-F07FA8CD3725}"/>
              </a:ext>
            </a:extLst>
          </p:cNvPr>
          <p:cNvSpPr/>
          <p:nvPr/>
        </p:nvSpPr>
        <p:spPr>
          <a:xfrm>
            <a:off x="3713518" y="1652434"/>
            <a:ext cx="4916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?, ?? (C# 3.0 </a:t>
            </a:r>
            <a:r>
              <a:rPr lang="ko-KR" altLang="en-US" sz="3200" dirty="0"/>
              <a:t>이상만 지원</a:t>
            </a:r>
            <a:r>
              <a:rPr lang="en-US" altLang="ko-KR" sz="3200" dirty="0"/>
              <a:t>)</a:t>
            </a:r>
            <a:endParaRPr lang="ko-KR" alt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52898-3701-430C-86F1-A657088F69FD}"/>
              </a:ext>
            </a:extLst>
          </p:cNvPr>
          <p:cNvSpPr txBox="1"/>
          <p:nvPr/>
        </p:nvSpPr>
        <p:spPr>
          <a:xfrm>
            <a:off x="459001" y="2476194"/>
            <a:ext cx="550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ko-KR" altLang="en-US" dirty="0"/>
              <a:t>는 </a:t>
            </a:r>
            <a:r>
              <a:rPr lang="ko-KR" altLang="en-US" dirty="0" err="1"/>
              <a:t>삼항</a:t>
            </a:r>
            <a:r>
              <a:rPr lang="ko-KR" altLang="en-US" dirty="0"/>
              <a:t> 연산자라고도 한다</a:t>
            </a:r>
            <a:r>
              <a:rPr lang="en-US" altLang="ko-KR" dirty="0"/>
              <a:t>. </a:t>
            </a:r>
            <a:r>
              <a:rPr lang="ko-KR" altLang="en-US" dirty="0"/>
              <a:t>현업에서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9E5EF-9850-481B-9650-7A39C5C48FEB}"/>
              </a:ext>
            </a:extLst>
          </p:cNvPr>
          <p:cNvSpPr txBox="1"/>
          <p:nvPr/>
        </p:nvSpPr>
        <p:spPr>
          <a:xfrm>
            <a:off x="592691" y="2845526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&lt; 10) ? 1 : 0; // 1</a:t>
            </a:r>
            <a:r>
              <a:rPr lang="ko-KR" altLang="en-US" dirty="0"/>
              <a:t> 할당</a:t>
            </a:r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a = (1 &gt; 10) ? 1 : 0; // 0</a:t>
            </a:r>
            <a:r>
              <a:rPr lang="ko-KR" altLang="en-US" dirty="0"/>
              <a:t> 할당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AFF82-1AF3-4E66-AF06-675C1BD49BF4}"/>
              </a:ext>
            </a:extLst>
          </p:cNvPr>
          <p:cNvSpPr txBox="1"/>
          <p:nvPr/>
        </p:nvSpPr>
        <p:spPr>
          <a:xfrm>
            <a:off x="459001" y="3643143"/>
            <a:ext cx="938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</a:t>
            </a:r>
            <a:r>
              <a:rPr lang="ko-KR" altLang="en-US" dirty="0"/>
              <a:t>는 </a:t>
            </a:r>
            <a:r>
              <a:rPr lang="en-US" altLang="ko-KR" dirty="0"/>
              <a:t>Unity</a:t>
            </a:r>
            <a:r>
              <a:rPr lang="ko-KR" altLang="en-US" dirty="0"/>
              <a:t> 버전에 따라 지원할 수도 안 할 수도 있다</a:t>
            </a:r>
            <a:r>
              <a:rPr lang="en-US" altLang="ko-KR" dirty="0"/>
              <a:t>. 2018 </a:t>
            </a:r>
            <a:r>
              <a:rPr lang="ko-KR" altLang="en-US" dirty="0"/>
              <a:t>버전 부터는 무조건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4BC33-F573-4C3F-9CD2-C7025833EF66}"/>
              </a:ext>
            </a:extLst>
          </p:cNvPr>
          <p:cNvSpPr txBox="1"/>
          <p:nvPr/>
        </p:nvSpPr>
        <p:spPr>
          <a:xfrm>
            <a:off x="592691" y="4104808"/>
            <a:ext cx="478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someStr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6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>
                <a:solidFill>
                  <a:schemeClr val="accent6"/>
                </a:solidFill>
              </a:rPr>
              <a:t>string</a:t>
            </a:r>
            <a:r>
              <a:rPr lang="en-US" altLang="ko-KR" dirty="0"/>
              <a:t> a = </a:t>
            </a:r>
            <a:r>
              <a:rPr lang="en-US" altLang="ko-KR" dirty="0" err="1"/>
              <a:t>someStr</a:t>
            </a:r>
            <a:r>
              <a:rPr lang="en-US" altLang="ko-KR" dirty="0"/>
              <a:t> ??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문자열이 비었네요</a:t>
            </a:r>
            <a:r>
              <a:rPr lang="en-US" altLang="ko-KR" dirty="0">
                <a:solidFill>
                  <a:srgbClr val="FF0000"/>
                </a:solidFill>
              </a:rPr>
              <a:t>?”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6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들어가기 앞서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20322-EA3A-4343-8D09-D0E0A9079101}"/>
              </a:ext>
            </a:extLst>
          </p:cNvPr>
          <p:cNvSpPr txBox="1"/>
          <p:nvPr/>
        </p:nvSpPr>
        <p:spPr>
          <a:xfrm>
            <a:off x="1825439" y="1311932"/>
            <a:ext cx="854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C#</a:t>
            </a:r>
            <a:r>
              <a:rPr lang="ko-KR" altLang="en-US" sz="2800" b="1" dirty="0"/>
              <a:t>에서 사용하는 모든 것들은 대소문자를 구분한다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AEB45-9078-4EAC-9F6C-C2CD6CF24293}"/>
              </a:ext>
            </a:extLst>
          </p:cNvPr>
          <p:cNvSpPr txBox="1"/>
          <p:nvPr/>
        </p:nvSpPr>
        <p:spPr>
          <a:xfrm>
            <a:off x="3308220" y="2908076"/>
            <a:ext cx="557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이 영역을 구문이라고 한다</a:t>
            </a:r>
            <a:r>
              <a:rPr lang="en-US" altLang="ko-KR" sz="2800" b="1" dirty="0"/>
              <a:t>. (~</a:t>
            </a:r>
            <a:r>
              <a:rPr lang="ko-KR" altLang="en-US" sz="2800" b="1" dirty="0"/>
              <a:t>문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60D32-CAFA-4B45-BA73-566ABEE1AC8D}"/>
              </a:ext>
            </a:extLst>
          </p:cNvPr>
          <p:cNvSpPr txBox="1"/>
          <p:nvPr/>
        </p:nvSpPr>
        <p:spPr>
          <a:xfrm>
            <a:off x="3126283" y="4504220"/>
            <a:ext cx="593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한글도 지원하나 안 쓰는 것이 좋다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B2551-D985-4333-9D8F-BBF660A0ED05}"/>
              </a:ext>
            </a:extLst>
          </p:cNvPr>
          <p:cNvSpPr txBox="1"/>
          <p:nvPr/>
        </p:nvSpPr>
        <p:spPr>
          <a:xfrm>
            <a:off x="1376600" y="3706148"/>
            <a:ext cx="943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끝은 </a:t>
            </a:r>
            <a:r>
              <a:rPr lang="en-US" altLang="ko-KR" sz="2800" b="1" dirty="0"/>
              <a:t>} </a:t>
            </a:r>
            <a:r>
              <a:rPr lang="ko-KR" altLang="en-US" sz="2800" b="1" dirty="0"/>
              <a:t>로 끝나고 문장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명령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의 끝은 </a:t>
            </a:r>
            <a:r>
              <a:rPr lang="en-US" altLang="ko-KR" sz="2800" b="1" dirty="0"/>
              <a:t>; </a:t>
            </a:r>
            <a:r>
              <a:rPr lang="ko-KR" altLang="en-US" sz="2800" b="1" dirty="0"/>
              <a:t>으로 끝난다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40E8D-39FA-4342-9AA7-2D0D9A63F874}"/>
              </a:ext>
            </a:extLst>
          </p:cNvPr>
          <p:cNvSpPr txBox="1"/>
          <p:nvPr/>
        </p:nvSpPr>
        <p:spPr>
          <a:xfrm>
            <a:off x="2804071" y="2110004"/>
            <a:ext cx="658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영역의 구분</a:t>
            </a:r>
            <a:r>
              <a:rPr lang="en-US" altLang="ko-KR" sz="2800" b="1" dirty="0"/>
              <a:t>({~})</a:t>
            </a:r>
            <a:r>
              <a:rPr lang="ko-KR" altLang="en-US" sz="2800" b="1" dirty="0"/>
              <a:t>은 엄청나게 중요하다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5F77D-4769-4CF2-B093-D036E0DD2A85}"/>
              </a:ext>
            </a:extLst>
          </p:cNvPr>
          <p:cNvSpPr txBox="1"/>
          <p:nvPr/>
        </p:nvSpPr>
        <p:spPr>
          <a:xfrm>
            <a:off x="2003936" y="5146257"/>
            <a:ext cx="855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8</a:t>
            </a:r>
            <a:r>
              <a:rPr lang="ko-KR" altLang="en-US" sz="2800" b="1" dirty="0"/>
              <a:t>비트 </a:t>
            </a:r>
            <a:r>
              <a:rPr lang="en-US" altLang="ko-KR" sz="2800" b="1" dirty="0"/>
              <a:t>= 1</a:t>
            </a:r>
            <a:r>
              <a:rPr lang="ko-KR" altLang="en-US" sz="2800" b="1" dirty="0"/>
              <a:t>바이트         </a:t>
            </a:r>
            <a:r>
              <a:rPr lang="en-US" altLang="ko-KR" sz="2800" b="1" dirty="0"/>
              <a:t>1024</a:t>
            </a:r>
            <a:r>
              <a:rPr lang="ko-KR" altLang="en-US" sz="2800" b="1" dirty="0"/>
              <a:t>바이트 </a:t>
            </a:r>
            <a:r>
              <a:rPr lang="en-US" altLang="ko-KR" sz="2800" b="1" dirty="0"/>
              <a:t>= 1KB</a:t>
            </a:r>
          </a:p>
          <a:p>
            <a:pPr algn="ctr"/>
            <a:r>
              <a:rPr lang="en-US" altLang="ko-KR" sz="2800" b="1" dirty="0"/>
              <a:t>1024KB = 1MB             1024MB = 1GB 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251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0F6BA-41E0-4459-A76B-A301602C6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err="1"/>
              <a:t>sizeof</a:t>
            </a:r>
            <a:r>
              <a:rPr lang="en-US" altLang="ko-KR" dirty="0"/>
              <a:t> / 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EF6DA8-8F83-4321-904F-A6F828232375}"/>
              </a:ext>
            </a:extLst>
          </p:cNvPr>
          <p:cNvSpPr/>
          <p:nvPr/>
        </p:nvSpPr>
        <p:spPr>
          <a:xfrm>
            <a:off x="3870944" y="1490008"/>
            <a:ext cx="37786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err="1"/>
              <a:t>sizeof</a:t>
            </a:r>
            <a:r>
              <a:rPr lang="en-US" altLang="ko-KR" sz="6000" b="1" dirty="0"/>
              <a:t>(…)</a:t>
            </a:r>
            <a:br>
              <a:rPr lang="en-US" altLang="ko-KR" sz="6000" b="1" dirty="0"/>
            </a:br>
            <a:r>
              <a:rPr lang="en-US" altLang="ko-KR" sz="6000" b="1" dirty="0" err="1"/>
              <a:t>typeof</a:t>
            </a:r>
            <a:r>
              <a:rPr lang="en-US" altLang="ko-KR" sz="6000" b="1" dirty="0"/>
              <a:t>(…)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D5F34-93C6-4A39-8033-A6B2CBCAEAA8}"/>
              </a:ext>
            </a:extLst>
          </p:cNvPr>
          <p:cNvSpPr txBox="1"/>
          <p:nvPr/>
        </p:nvSpPr>
        <p:spPr>
          <a:xfrm>
            <a:off x="459001" y="3941240"/>
            <a:ext cx="473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는 뒤에 오는 타입의 크기를 나타낸다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698EA-8650-43E1-8D50-AFD9BB61FC3D}"/>
              </a:ext>
            </a:extLst>
          </p:cNvPr>
          <p:cNvSpPr txBox="1"/>
          <p:nvPr/>
        </p:nvSpPr>
        <p:spPr>
          <a:xfrm>
            <a:off x="459001" y="4310572"/>
            <a:ext cx="652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typeof</a:t>
            </a:r>
            <a:r>
              <a:rPr lang="ko-KR" altLang="en-US" dirty="0"/>
              <a:t>는 뒤에 오는 타입을 정의하는 </a:t>
            </a:r>
            <a:r>
              <a:rPr lang="en-US" altLang="ko-KR" dirty="0"/>
              <a:t>Type </a:t>
            </a:r>
            <a:r>
              <a:rPr lang="ko-KR" altLang="en-US" dirty="0"/>
              <a:t>객체로 변환해준다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27632-9B08-4FFF-A864-0DE0CAD47E86}"/>
              </a:ext>
            </a:extLst>
          </p:cNvPr>
          <p:cNvSpPr txBox="1"/>
          <p:nvPr/>
        </p:nvSpPr>
        <p:spPr>
          <a:xfrm>
            <a:off x="459000" y="4682245"/>
            <a:ext cx="963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</a:t>
            </a:r>
            <a:r>
              <a:rPr lang="ko-KR" altLang="en-US" dirty="0"/>
              <a:t>객체는 게임을 만들 때 직접적으로 많이 안 쓰이지만</a:t>
            </a:r>
            <a:r>
              <a:rPr lang="en-US" altLang="ko-KR" dirty="0"/>
              <a:t> </a:t>
            </a:r>
            <a:r>
              <a:rPr lang="ko-KR" altLang="en-US" dirty="0"/>
              <a:t>고급 기술을 행사 할 때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6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계산기를 같이 한번 만들어보자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캐릭터 클래스 만들어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853133" y="2292362"/>
            <a:ext cx="7392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</a:rPr>
              <a:t>class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공격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  <a:r>
              <a:rPr lang="en-US" altLang="ko-KR" sz="2000" dirty="0"/>
              <a:t> target)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피격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6"/>
                </a:solidFill>
              </a:rPr>
              <a:t>int</a:t>
            </a:r>
            <a:r>
              <a:rPr lang="en-US" altLang="ko-KR" sz="2000" dirty="0"/>
              <a:t> damage)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6" y="155369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캐릭터의 공격과 공격 받음</a:t>
            </a:r>
            <a:r>
              <a:rPr lang="en-US" altLang="ko-KR" dirty="0"/>
              <a:t>(</a:t>
            </a:r>
            <a:r>
              <a:rPr lang="ko-KR" altLang="en-US" dirty="0"/>
              <a:t>피격</a:t>
            </a:r>
            <a:r>
              <a:rPr lang="en-US" altLang="ko-KR" dirty="0"/>
              <a:t>)</a:t>
            </a:r>
            <a:r>
              <a:rPr lang="ko-KR" altLang="en-US" dirty="0"/>
              <a:t>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쉬는 시간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말 그대로 조건을 따지는 구문 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  <a:p>
            <a:pPr lvl="2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말 그대로 반복해주는 구문</a:t>
            </a:r>
            <a:endParaRPr lang="en-US" altLang="ko-KR" dirty="0"/>
          </a:p>
          <a:p>
            <a:pPr lvl="2"/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 </a:t>
            </a:r>
          </a:p>
          <a:p>
            <a:pPr lvl="2"/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 ~ }</a:t>
            </a:r>
          </a:p>
          <a:p>
            <a:pPr lvl="2"/>
            <a:r>
              <a:rPr lang="en-US" altLang="ko-KR" dirty="0"/>
              <a:t>do{ ~ } 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foreach // </a:t>
            </a:r>
            <a:r>
              <a:rPr lang="ko-KR" altLang="en-US" dirty="0"/>
              <a:t>배열안에 요소 하나하나 불러와 구문실행 </a:t>
            </a:r>
            <a:r>
              <a:rPr lang="en-US" altLang="ko-KR" dirty="0"/>
              <a:t>-&gt;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파트에서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2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 {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DC82B-D42A-473D-A637-6791676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13" y="1635893"/>
            <a:ext cx="6992078" cy="4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CA48AD-1382-488B-9654-022420A3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조건문이지만</a:t>
            </a:r>
            <a:r>
              <a:rPr lang="ko-KR" altLang="en-US" dirty="0"/>
              <a:t> 내부적으로 반복문으로 돌아가는 복잡한 녀석이다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값에 대응할 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CEC7-023D-44BC-94E0-9CDB42BE4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98ECB-DCC8-469E-847F-BE9D66D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05" y="2399481"/>
            <a:ext cx="7536590" cy="36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AF217-1E6A-47EB-8512-FB2ED950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81" y="2481420"/>
            <a:ext cx="5285218" cy="1753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B954C2-48D0-4BBF-8C03-27931966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79" y="1686470"/>
            <a:ext cx="5286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for(int i = 0; i &lt; 10;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D7A59B-570B-4CD7-AB2B-40FE4A88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9" y="1703420"/>
            <a:ext cx="9544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i &lt; 10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FCBC9-6434-4869-8620-D35F1750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43" y="1993381"/>
            <a:ext cx="8153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B0D1E-8CF5-425C-9378-203A97EEA8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이전 코드 리뷰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D132E2-5C2C-4B69-B3F4-352C5BFC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28881" cy="686289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F964EE-0D60-4E35-96EC-5C715C69539C}"/>
              </a:ext>
            </a:extLst>
          </p:cNvPr>
          <p:cNvSpPr/>
          <p:nvPr/>
        </p:nvSpPr>
        <p:spPr>
          <a:xfrm>
            <a:off x="-1" y="0"/>
            <a:ext cx="6428879" cy="25099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54EDF5-06C2-4807-9D39-3EBA7738D88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428878" y="125499"/>
            <a:ext cx="2080641" cy="153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4D65B2-236A-4CD5-AFA8-4E9DB155B1DD}"/>
              </a:ext>
            </a:extLst>
          </p:cNvPr>
          <p:cNvSpPr txBox="1"/>
          <p:nvPr/>
        </p:nvSpPr>
        <p:spPr>
          <a:xfrm>
            <a:off x="8509519" y="147388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Using </a:t>
            </a:r>
            <a:r>
              <a:rPr lang="ko-KR" altLang="en-US" dirty="0"/>
              <a:t>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63A112-D168-4DFE-A489-167C8A9BA759}"/>
              </a:ext>
            </a:extLst>
          </p:cNvPr>
          <p:cNvSpPr/>
          <p:nvPr/>
        </p:nvSpPr>
        <p:spPr>
          <a:xfrm>
            <a:off x="-1" y="248307"/>
            <a:ext cx="6410224" cy="660969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45B142-AFFA-4A3D-9C49-06C29A04C05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47536" y="1473885"/>
            <a:ext cx="2045183" cy="62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8507D5-32E7-4D90-8B8E-CCE6A529FC81}"/>
              </a:ext>
            </a:extLst>
          </p:cNvPr>
          <p:cNvSpPr txBox="1"/>
          <p:nvPr/>
        </p:nvSpPr>
        <p:spPr>
          <a:xfrm>
            <a:off x="8492719" y="1914953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NameSpace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328B2D0-7146-4977-959A-D4A7B4EF2468}"/>
              </a:ext>
            </a:extLst>
          </p:cNvPr>
          <p:cNvSpPr/>
          <p:nvPr/>
        </p:nvSpPr>
        <p:spPr>
          <a:xfrm>
            <a:off x="270365" y="499305"/>
            <a:ext cx="5481569" cy="246871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8B82BE0-F791-4ACC-AA79-B5B70C3C7491}"/>
              </a:ext>
            </a:extLst>
          </p:cNvPr>
          <p:cNvSpPr/>
          <p:nvPr/>
        </p:nvSpPr>
        <p:spPr>
          <a:xfrm>
            <a:off x="262055" y="3077558"/>
            <a:ext cx="5481570" cy="3532135"/>
          </a:xfrm>
          <a:prstGeom prst="roundRect">
            <a:avLst>
              <a:gd name="adj" fmla="val 6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D93AD4-3DC3-49DF-87CE-422626EE4347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751934" y="1733661"/>
            <a:ext cx="2821705" cy="99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EB4874-8669-42AF-A4AB-C923333151DA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5743625" y="2723773"/>
            <a:ext cx="2830014" cy="211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57C1D6-A465-4CC0-B9A8-36FD55D68A86}"/>
              </a:ext>
            </a:extLst>
          </p:cNvPr>
          <p:cNvSpPr txBox="1"/>
          <p:nvPr/>
        </p:nvSpPr>
        <p:spPr>
          <a:xfrm>
            <a:off x="8573639" y="2539107"/>
            <a:ext cx="12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선언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D57F27-3C7B-41CA-8A69-2FC5F3740107}"/>
              </a:ext>
            </a:extLst>
          </p:cNvPr>
          <p:cNvSpPr/>
          <p:nvPr/>
        </p:nvSpPr>
        <p:spPr>
          <a:xfrm>
            <a:off x="346724" y="4281859"/>
            <a:ext cx="4938433" cy="91026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ED4D80-79C1-472E-B870-5A4003FD4248}"/>
              </a:ext>
            </a:extLst>
          </p:cNvPr>
          <p:cNvSpPr/>
          <p:nvPr/>
        </p:nvSpPr>
        <p:spPr>
          <a:xfrm>
            <a:off x="489555" y="871973"/>
            <a:ext cx="4208657" cy="19584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748D67-2708-4F2D-84BE-917AF0F9E1B0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>
            <a:off x="4698212" y="969894"/>
            <a:ext cx="3875427" cy="230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395594F-4826-4153-90F6-4D774DEBDA2B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 flipV="1">
            <a:off x="5285157" y="3274027"/>
            <a:ext cx="3288482" cy="146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59DB90-51A7-47A1-8879-8A2966A3776E}"/>
              </a:ext>
            </a:extLst>
          </p:cNvPr>
          <p:cNvSpPr txBox="1"/>
          <p:nvPr/>
        </p:nvSpPr>
        <p:spPr>
          <a:xfrm>
            <a:off x="8573639" y="30893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변수 선언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C8A13B-3327-4616-8A50-54AE4895CA96}"/>
              </a:ext>
            </a:extLst>
          </p:cNvPr>
          <p:cNvSpPr/>
          <p:nvPr/>
        </p:nvSpPr>
        <p:spPr>
          <a:xfrm>
            <a:off x="489555" y="1154850"/>
            <a:ext cx="4190000" cy="16136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E449ED-7C07-4142-8914-D1C29332F9AD}"/>
              </a:ext>
            </a:extLst>
          </p:cNvPr>
          <p:cNvSpPr/>
          <p:nvPr/>
        </p:nvSpPr>
        <p:spPr>
          <a:xfrm>
            <a:off x="358650" y="5185711"/>
            <a:ext cx="4926509" cy="12773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093F6F-6EEE-4975-9E8D-66CEF742476E}"/>
              </a:ext>
            </a:extLst>
          </p:cNvPr>
          <p:cNvCxnSpPr>
            <a:cxnSpLocks/>
            <a:stCxn id="69" idx="3"/>
            <a:endCxn id="77" idx="1"/>
          </p:cNvCxnSpPr>
          <p:nvPr/>
        </p:nvCxnSpPr>
        <p:spPr>
          <a:xfrm>
            <a:off x="4679555" y="1961650"/>
            <a:ext cx="3784892" cy="239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A714651-609F-4640-BE9B-8A4CD69EF36B}"/>
              </a:ext>
            </a:extLst>
          </p:cNvPr>
          <p:cNvCxnSpPr>
            <a:cxnSpLocks/>
            <a:stCxn id="70" idx="3"/>
            <a:endCxn id="77" idx="1"/>
          </p:cNvCxnSpPr>
          <p:nvPr/>
        </p:nvCxnSpPr>
        <p:spPr>
          <a:xfrm flipV="1">
            <a:off x="5285159" y="4354765"/>
            <a:ext cx="3179288" cy="146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711A1E7-7969-4B4E-8F3E-6BB2E7EF07DA}"/>
              </a:ext>
            </a:extLst>
          </p:cNvPr>
          <p:cNvSpPr txBox="1"/>
          <p:nvPr/>
        </p:nvSpPr>
        <p:spPr>
          <a:xfrm>
            <a:off x="8464447" y="41700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메소드 정의</a:t>
            </a:r>
          </a:p>
        </p:txBody>
      </p:sp>
    </p:spTree>
    <p:extLst>
      <p:ext uri="{BB962C8B-B14F-4D97-AF65-F5344CB8AC3E}">
        <p14:creationId xmlns:p14="http://schemas.microsoft.com/office/powerpoint/2010/main" val="355839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 animBg="1"/>
      <p:bldP spid="16" grpId="0"/>
      <p:bldP spid="17" grpId="0" animBg="1"/>
      <p:bldP spid="18" grpId="0" animBg="1"/>
      <p:bldP spid="34" grpId="0"/>
      <p:bldP spid="44" grpId="0" animBg="1"/>
      <p:bldP spid="45" grpId="0" animBg="1"/>
      <p:bldP spid="56" grpId="0"/>
      <p:bldP spid="69" grpId="0" animBg="1"/>
      <p:bldP spid="70" grpId="0" animBg="1"/>
      <p:bldP spid="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i++)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452DFD-1254-49CE-BE92-A3987C02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92" y="1800330"/>
            <a:ext cx="8611904" cy="42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ko-KR" dirty="0"/>
              <a:t>for(; ; 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53A5E-4F01-4EF0-8965-69E13A74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2" y="2033888"/>
            <a:ext cx="9945053" cy="3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70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를 물려받는다</a:t>
            </a:r>
            <a:r>
              <a:rPr lang="en-US" altLang="ko-KR" dirty="0"/>
              <a:t>. </a:t>
            </a:r>
            <a:r>
              <a:rPr lang="ko-KR" altLang="en-US" dirty="0"/>
              <a:t>상속받는다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class </a:t>
            </a:r>
            <a:r>
              <a:rPr lang="ko-KR" altLang="en-US" dirty="0"/>
              <a:t>상속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401215" y="1857676"/>
            <a:ext cx="4723928" cy="437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</a:t>
            </a:r>
            <a:r>
              <a:rPr lang="en-US" altLang="ko-KR" sz="2800" dirty="0"/>
              <a:t>// </a:t>
            </a:r>
            <a:r>
              <a:rPr lang="ko-KR" altLang="en-US" sz="2800" dirty="0"/>
              <a:t>생물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6"/>
                </a:solidFill>
              </a:rPr>
              <a:t>int </a:t>
            </a:r>
            <a:r>
              <a:rPr lang="en-US" altLang="ko-KR" sz="2800" dirty="0"/>
              <a:t>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5726201" y="200020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사람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5726201" y="4046196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</a:t>
            </a:r>
            <a:r>
              <a:rPr lang="en-US" altLang="ko-KR" sz="2800" dirty="0"/>
              <a:t>// </a:t>
            </a:r>
            <a:r>
              <a:rPr lang="ko-KR" altLang="en-US" sz="2800" dirty="0"/>
              <a:t>동물</a:t>
            </a:r>
            <a:endParaRPr lang="en-US" altLang="ko-KR" sz="2800" dirty="0"/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Roar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roar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2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623593" y="1409390"/>
            <a:ext cx="5472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Creature  // </a:t>
            </a:r>
            <a:r>
              <a:rPr lang="ko-KR" altLang="en-US" sz="2800" dirty="0">
                <a:solidFill>
                  <a:schemeClr val="accent1"/>
                </a:solidFill>
              </a:rPr>
              <a:t>생물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lifetime; // </a:t>
            </a:r>
            <a:r>
              <a:rPr lang="ko-KR" altLang="en-US" sz="2800" dirty="0"/>
              <a:t>수명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>
                <a:solidFill>
                  <a:schemeClr val="accent1"/>
                </a:solidFill>
              </a:rPr>
              <a:t>DNA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dna</a:t>
            </a:r>
            <a:r>
              <a:rPr lang="en-US" altLang="ko-KR" sz="2800" dirty="0"/>
              <a:t>; // DNA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void </a:t>
            </a:r>
            <a:r>
              <a:rPr lang="ko-KR" altLang="en-US" sz="2800" dirty="0"/>
              <a:t>호흡</a:t>
            </a:r>
            <a:r>
              <a:rPr lang="en-US" altLang="ko-KR" sz="2800" dirty="0"/>
              <a:t>()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       lifetime = lifetime + 1;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6096000" y="1794111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사람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olidFill>
                  <a:schemeClr val="accent1"/>
                </a:solidFill>
              </a:rPr>
              <a:t>Language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lang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6096000" y="3994713"/>
            <a:ext cx="5472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Animal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 // </a:t>
            </a:r>
            <a:r>
              <a:rPr lang="ko-KR" altLang="en-US" sz="2800" dirty="0">
                <a:solidFill>
                  <a:schemeClr val="accent1"/>
                </a:solidFill>
              </a:rPr>
              <a:t>동물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2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4493622" y="1358536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36719" y="2569027"/>
            <a:ext cx="1449977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86696" y="2569027"/>
            <a:ext cx="1706880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639490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pic>
        <p:nvPicPr>
          <p:cNvPr id="14338" name="Picture 2" descr="xman beast 이미지 검색결과">
            <a:extLst>
              <a:ext uri="{FF2B5EF4-FFF2-40B4-BE49-F238E27FC236}">
                <a16:creationId xmlns:a16="http://schemas.microsoft.com/office/drawing/2014/main" id="{D94E06A5-E1CE-48C1-93F9-8CAD683C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55" y="1929494"/>
            <a:ext cx="2249259" cy="29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719" y="4209504"/>
            <a:ext cx="1648099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884818" y="4209504"/>
            <a:ext cx="1508758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3043645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1775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286794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460904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055082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86794" y="3604258"/>
            <a:ext cx="1648099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3604258"/>
            <a:ext cx="1526011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FD2D47-4B0C-44A2-B438-14800C73A316}"/>
              </a:ext>
            </a:extLst>
          </p:cNvPr>
          <p:cNvSpPr/>
          <p:nvPr/>
        </p:nvSpPr>
        <p:spPr>
          <a:xfrm>
            <a:off x="6217755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5105938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은 다중 상속이 구현될 경우</a:t>
            </a:r>
            <a:endParaRPr lang="en-US" altLang="ko-KR" dirty="0"/>
          </a:p>
          <a:p>
            <a:pPr algn="ctr"/>
            <a:r>
              <a:rPr lang="ko-KR" altLang="en-US" dirty="0"/>
              <a:t>부모 객체로 접근할 때 메모리 주소가 모호해져</a:t>
            </a:r>
            <a:endParaRPr lang="en-US" altLang="ko-KR" dirty="0"/>
          </a:p>
          <a:p>
            <a:pPr algn="ctr"/>
            <a:r>
              <a:rPr lang="ko-KR" altLang="en-US" dirty="0"/>
              <a:t>아예 막아 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8910800" y="1637295"/>
            <a:ext cx="2882702" cy="340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Creature</a:t>
            </a:r>
            <a:br>
              <a:rPr lang="en-US" altLang="ko-KR" dirty="0" smtClean="0"/>
            </a:br>
            <a:r>
              <a:rPr lang="en-US" altLang="ko-KR" dirty="0" smtClean="0"/>
              <a:t>(static)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27FEE9-6127-4645-AB7F-D14EA983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409825"/>
            <a:ext cx="11252719" cy="1981200"/>
          </a:xfrm>
        </p:spPr>
        <p:txBody>
          <a:bodyPr/>
          <a:lstStyle/>
          <a:p>
            <a:r>
              <a:rPr lang="en-US" altLang="ko-KR" dirty="0"/>
              <a:t>Interface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객체의 행동을 묶는 단위</a:t>
            </a:r>
            <a:endParaRPr lang="en-US" altLang="ko-KR" dirty="0"/>
          </a:p>
          <a:p>
            <a:pPr lvl="1"/>
            <a:r>
              <a:rPr lang="ko-KR" altLang="en-US" dirty="0"/>
              <a:t>상속과 달리 여러 개의 인터페이스를 상속받을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클래스는 다중 상속이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끼리 묶어서 명령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생성은 못하고 참조만 할 수 있다</a:t>
            </a:r>
            <a:r>
              <a:rPr lang="en-US" altLang="ko-KR" dirty="0"/>
              <a:t>. (</a:t>
            </a:r>
            <a:r>
              <a:rPr lang="ko-KR" altLang="en-US" dirty="0"/>
              <a:t>메모리에 생성이 안된다</a:t>
            </a:r>
            <a:r>
              <a:rPr lang="en-US" altLang="ko-KR" dirty="0"/>
              <a:t>.)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3FF16-40BD-4BEF-A58D-F93C47295B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8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Interface</a:t>
            </a:r>
            <a:r>
              <a:rPr lang="ko-KR" altLang="en-US" dirty="0"/>
              <a:t>의 선언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397171" y="1478292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이족보행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510F3-2276-47A1-B7AF-D3B79BF98691}"/>
              </a:ext>
            </a:extLst>
          </p:cNvPr>
          <p:cNvSpPr txBox="1"/>
          <p:nvPr/>
        </p:nvSpPr>
        <p:spPr>
          <a:xfrm>
            <a:off x="4615542" y="1993817"/>
            <a:ext cx="717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en-US" altLang="ko-KR" sz="2800" dirty="0">
                <a:solidFill>
                  <a:schemeClr val="accent1"/>
                </a:solidFill>
              </a:rPr>
              <a:t>Human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Creature,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 smtClean="0"/>
              <a:t>{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E75E7-C3EA-45D4-B74A-68F9E35A89D3}"/>
              </a:ext>
            </a:extLst>
          </p:cNvPr>
          <p:cNvSpPr txBox="1"/>
          <p:nvPr/>
        </p:nvSpPr>
        <p:spPr>
          <a:xfrm>
            <a:off x="4615542" y="4063613"/>
            <a:ext cx="7266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타조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:</a:t>
            </a:r>
            <a:r>
              <a:rPr lang="en-US" altLang="ko-KR" sz="2800" dirty="0">
                <a:solidFill>
                  <a:schemeClr val="accent1"/>
                </a:solidFill>
              </a:rPr>
              <a:t> Animal,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iTwoLeggedWalker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36151-B0A5-4861-8411-DEBFEBF2FDE3}"/>
              </a:ext>
            </a:extLst>
          </p:cNvPr>
          <p:cNvSpPr txBox="1"/>
          <p:nvPr/>
        </p:nvSpPr>
        <p:spPr>
          <a:xfrm>
            <a:off x="310086" y="3463450"/>
            <a:ext cx="5472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interface </a:t>
            </a:r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</a:rPr>
              <a:t>iFourLeggedWalker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	void </a:t>
            </a:r>
            <a:r>
              <a:rPr lang="ko-KR" altLang="en-US" sz="2800" dirty="0"/>
              <a:t>사족보행</a:t>
            </a:r>
            <a:r>
              <a:rPr lang="en-US" altLang="ko-KR" sz="2800" dirty="0"/>
              <a:t>();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63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3BA4-73F0-4A35-8495-D65C2FA05F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/>
              <a:t>쉬어가기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3-D36E-41DF-8BC0-7878178435A3}"/>
              </a:ext>
            </a:extLst>
          </p:cNvPr>
          <p:cNvSpPr txBox="1"/>
          <p:nvPr/>
        </p:nvSpPr>
        <p:spPr>
          <a:xfrm>
            <a:off x="5300750" y="2921168"/>
            <a:ext cx="1590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Q/A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184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85E948-27B6-422D-9A01-A3532D32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를 사용한다고 명시한다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에 존재하는 객체</a:t>
            </a:r>
            <a:r>
              <a:rPr lang="en-US" altLang="ko-KR" dirty="0"/>
              <a:t>,</a:t>
            </a:r>
            <a:r>
              <a:rPr lang="ko-KR" altLang="en-US" dirty="0"/>
              <a:t>인터페이스의 이름을 재정의 할 때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다른 </a:t>
            </a:r>
            <a:r>
              <a:rPr lang="en-US" altLang="ko-KR" dirty="0"/>
              <a:t>Namespace</a:t>
            </a:r>
            <a:r>
              <a:rPr lang="ko-KR" altLang="en-US" dirty="0"/>
              <a:t>들 끼리 같은 이름의 객체를 사용하고 있으면 가져와 사용할 때 혼란이 있기 때문이다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using </a:t>
            </a:r>
            <a:r>
              <a:rPr lang="ko-KR" altLang="en-US" dirty="0"/>
              <a:t>영역은 소스파일에서 가장 윗부분에 위치해야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using </a:t>
            </a:r>
            <a:r>
              <a:rPr lang="ko-KR" altLang="en-US" dirty="0"/>
              <a:t>영역은 프로그램 내부에 포함되는 요소가 아니기 때문에</a:t>
            </a:r>
            <a:r>
              <a:rPr lang="en-US" altLang="ko-KR" dirty="0"/>
              <a:t> </a:t>
            </a:r>
            <a:r>
              <a:rPr lang="ko-KR" altLang="en-US" dirty="0"/>
              <a:t>컴파일러가 위에서부터</a:t>
            </a:r>
            <a:r>
              <a:rPr lang="en-US" altLang="ko-KR" dirty="0"/>
              <a:t> </a:t>
            </a:r>
            <a:r>
              <a:rPr lang="ko-KR" altLang="en-US" dirty="0"/>
              <a:t>읽어 오기 때문에 중간에 위치하면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trike="sngStrike" dirty="0"/>
              <a:t>그 외기능으로 특정 객체를 특정 영역에서만 메모리에 불러올 때 사용한다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2324-A376-4109-9FDC-69DC8EE5C3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using Keyword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23F62-1F73-4684-9829-F2950E4EE688}"/>
              </a:ext>
            </a:extLst>
          </p:cNvPr>
          <p:cNvSpPr txBox="1"/>
          <p:nvPr/>
        </p:nvSpPr>
        <p:spPr>
          <a:xfrm>
            <a:off x="3413760" y="3797288"/>
            <a:ext cx="446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/>
                </a:solidFill>
              </a:rPr>
              <a:t>using</a:t>
            </a:r>
            <a:r>
              <a:rPr lang="en-US" altLang="ko-KR" sz="2800" dirty="0"/>
              <a:t> System;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546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Boxing/Unboxing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 때문에 이루어진다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타입은 어떤 타입이든 담을 수 있는 마법 상자와 같은 데이터 타입</a:t>
            </a:r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타입에 어떤 타입의 변수를 넣으면 </a:t>
            </a:r>
            <a:r>
              <a:rPr lang="en-US" altLang="ko-KR" dirty="0"/>
              <a:t>Boxing</a:t>
            </a:r>
            <a:r>
              <a:rPr lang="ko-KR" altLang="en-US" dirty="0"/>
              <a:t>이 일어나고 </a:t>
            </a:r>
            <a:r>
              <a:rPr lang="en-US" altLang="ko-KR" dirty="0"/>
              <a:t>object</a:t>
            </a:r>
            <a:r>
              <a:rPr lang="ko-KR" altLang="en-US" dirty="0"/>
              <a:t>를 어떤 타입으로 변경하면 </a:t>
            </a:r>
            <a:r>
              <a:rPr lang="en-US" altLang="ko-KR" dirty="0" err="1"/>
              <a:t>UnBoxing</a:t>
            </a:r>
            <a:r>
              <a:rPr lang="ko-KR" altLang="en-US" dirty="0"/>
              <a:t>이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Boxing Unboxing </a:t>
            </a:r>
            <a:r>
              <a:rPr lang="ko-KR" altLang="en-US" dirty="0"/>
              <a:t>은 엄청난 성능을 잡아먹는다</a:t>
            </a:r>
            <a:r>
              <a:rPr lang="en-US" altLang="ko-KR" dirty="0"/>
              <a:t>. = </a:t>
            </a:r>
            <a:r>
              <a:rPr lang="ko-KR" altLang="en-US" dirty="0"/>
              <a:t>기피해야 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Boxing/Unboxing </a:t>
            </a:r>
            <a:r>
              <a:rPr lang="ko-KR" altLang="en-US" dirty="0"/>
              <a:t>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7A64-F75D-4453-A2BC-DFF28E455DFC}"/>
              </a:ext>
            </a:extLst>
          </p:cNvPr>
          <p:cNvSpPr/>
          <p:nvPr/>
        </p:nvSpPr>
        <p:spPr>
          <a:xfrm>
            <a:off x="1389743" y="356675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171717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= 123; 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+mj-ea"/>
                <a:ea typeface="+mj-ea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를 </a:t>
            </a:r>
            <a:r>
              <a:rPr lang="ko-KR" altLang="en-US" dirty="0" err="1">
                <a:solidFill>
                  <a:srgbClr val="008000"/>
                </a:solidFill>
                <a:latin typeface="+mj-ea"/>
                <a:ea typeface="+mj-ea"/>
              </a:rPr>
              <a:t>박싱하여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 o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오브젝트변수에 담는다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object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o = i;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829619-92DF-453F-9171-18C110EC4BD9}"/>
              </a:ext>
            </a:extLst>
          </p:cNvPr>
          <p:cNvSpPr/>
          <p:nvPr/>
        </p:nvSpPr>
        <p:spPr>
          <a:xfrm>
            <a:off x="6943944" y="3668445"/>
            <a:ext cx="248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o = 123; </a:t>
            </a:r>
          </a:p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i = (</a:t>
            </a:r>
            <a:r>
              <a:rPr lang="pt-BR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)o; </a:t>
            </a:r>
            <a:r>
              <a:rPr lang="pt-BR" altLang="ko-KR" dirty="0">
                <a:solidFill>
                  <a:srgbClr val="008000"/>
                </a:solidFill>
                <a:latin typeface="+mj-ea"/>
                <a:ea typeface="+mj-ea"/>
              </a:rPr>
              <a:t>// unboxing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A1A61-87CF-4308-979B-517F363EA0C8}"/>
              </a:ext>
            </a:extLst>
          </p:cNvPr>
          <p:cNvSpPr/>
          <p:nvPr/>
        </p:nvSpPr>
        <p:spPr>
          <a:xfrm>
            <a:off x="693605" y="4986409"/>
            <a:ext cx="1052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https://docs.microsoft.com/ko-kr/dotnet/csharp/programming-guide/types/boxing-and-unboxing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는 데이터의 집합체</a:t>
            </a:r>
            <a:endParaRPr lang="en-US" altLang="ko-KR" dirty="0"/>
          </a:p>
          <a:p>
            <a:pPr lvl="1"/>
            <a:r>
              <a:rPr lang="ko-KR" altLang="en-US" dirty="0"/>
              <a:t>데이터타입</a:t>
            </a:r>
            <a:r>
              <a:rPr lang="en-US" altLang="ko-KR" dirty="0"/>
              <a:t> + [] </a:t>
            </a:r>
            <a:r>
              <a:rPr lang="ko-KR" altLang="en-US" dirty="0"/>
              <a:t>의 형태로 만들어진다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e.x</a:t>
            </a:r>
            <a:r>
              <a:rPr lang="en-US" altLang="ko-KR" dirty="0"/>
              <a:t>) int[] float[] Character[]</a:t>
            </a:r>
            <a:endParaRPr lang="nn-NO" altLang="ko-KR" dirty="0"/>
          </a:p>
          <a:p>
            <a:pPr lvl="1"/>
            <a:r>
              <a:rPr lang="ko-KR" altLang="en-US" dirty="0"/>
              <a:t>배열은 생성과 동시에 크기가 정해진다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int[] numbers = new int[] {1,2,3,4,5}</a:t>
            </a:r>
          </a:p>
          <a:p>
            <a:pPr lvl="2"/>
            <a:r>
              <a:rPr lang="en-US" altLang="ko-KR" dirty="0"/>
              <a:t>int[] numbers = new int[5] {1,2,3,4,5}</a:t>
            </a:r>
          </a:p>
          <a:p>
            <a:pPr lvl="1"/>
            <a:r>
              <a:rPr lang="ko-KR" altLang="en-US" dirty="0"/>
              <a:t>배열에 있는 요소들에게 접근하기 위해 </a:t>
            </a:r>
            <a:r>
              <a:rPr lang="en-US" altLang="ko-KR" dirty="0"/>
              <a:t>[ ] </a:t>
            </a:r>
            <a:r>
              <a:rPr lang="ko-KR" altLang="en-US" dirty="0"/>
              <a:t>을 사용한다</a:t>
            </a:r>
            <a:r>
              <a:rPr lang="en-US" altLang="ko-KR" dirty="0"/>
              <a:t>. (</a:t>
            </a:r>
            <a:r>
              <a:rPr lang="ko-KR" altLang="en-US" dirty="0"/>
              <a:t>인덱스 </a:t>
            </a:r>
            <a:r>
              <a:rPr lang="ko-KR" altLang="en-US" dirty="0" err="1"/>
              <a:t>접근자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numbers[0] // 1</a:t>
            </a:r>
          </a:p>
          <a:p>
            <a:pPr lvl="2"/>
            <a:r>
              <a:rPr lang="en-US" altLang="ko-KR" dirty="0"/>
              <a:t>numbers[1] // 2</a:t>
            </a:r>
          </a:p>
          <a:p>
            <a:pPr lvl="2"/>
            <a:r>
              <a:rPr lang="en-US" altLang="ko-KR" dirty="0"/>
              <a:t>numbers[5] // ERROR!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4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 err="1"/>
              <a:t>콜렉션은</a:t>
            </a:r>
            <a:r>
              <a:rPr lang="en-US" altLang="ko-KR" dirty="0"/>
              <a:t> </a:t>
            </a:r>
            <a:r>
              <a:rPr lang="ko-KR" altLang="en-US" dirty="0"/>
              <a:t>객체를 다루는 일종의 배열</a:t>
            </a:r>
            <a:endParaRPr lang="en-US" altLang="ko-KR" dirty="0"/>
          </a:p>
          <a:p>
            <a:pPr lvl="1"/>
            <a:r>
              <a:rPr lang="ko-KR" altLang="en-US" dirty="0"/>
              <a:t>배열은 크기가 고정된 메모리 영역에서 동일한 데이터를 다루는 데 비해</a:t>
            </a:r>
            <a:r>
              <a:rPr lang="en-US" altLang="ko-KR" dirty="0"/>
              <a:t> </a:t>
            </a:r>
            <a:r>
              <a:rPr lang="ko-KR" altLang="en-US" dirty="0" err="1"/>
              <a:t>콜렉션은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가변적인 크기를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어떤 타입에 의한 </a:t>
            </a:r>
            <a:r>
              <a:rPr lang="ko-KR" altLang="en-US" dirty="0" err="1"/>
              <a:t>콜렉션을</a:t>
            </a:r>
            <a:r>
              <a:rPr lang="ko-KR" altLang="en-US" dirty="0"/>
              <a:t> </a:t>
            </a:r>
            <a:r>
              <a:rPr lang="en-US" altLang="ko-KR" dirty="0"/>
              <a:t>Generic Collection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</a:t>
            </a:r>
            <a:r>
              <a:rPr lang="ko-KR" altLang="en-US" dirty="0"/>
              <a:t>은 어떠한 타입에 맞춰서 생성되는 특징을 가지고 있다</a:t>
            </a:r>
            <a:r>
              <a:rPr lang="en-US" altLang="ko-KR" dirty="0"/>
              <a:t>. (</a:t>
            </a:r>
            <a:r>
              <a:rPr lang="ko-KR" altLang="en-US" dirty="0"/>
              <a:t>이따가 설명할 </a:t>
            </a:r>
            <a:r>
              <a:rPr lang="en-US" altLang="ko-KR" dirty="0"/>
              <a:t>Generic Class</a:t>
            </a:r>
            <a:r>
              <a:rPr lang="ko-KR" altLang="en-US" dirty="0"/>
              <a:t>도 같은 의미 이다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이번 강의에서 다룰 내용은 업무에서 주로 사용하는 </a:t>
            </a:r>
            <a:r>
              <a:rPr lang="en-US" altLang="ko-KR" dirty="0"/>
              <a:t>List, Dictionary, Queue, Stack , </a:t>
            </a: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에 설명한다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대부분의 </a:t>
            </a:r>
            <a:r>
              <a:rPr lang="ko-KR" altLang="en-US" dirty="0" err="1"/>
              <a:t>콜렉션은</a:t>
            </a:r>
            <a:r>
              <a:rPr lang="ko-KR" altLang="en-US" dirty="0"/>
              <a:t> </a:t>
            </a:r>
            <a:r>
              <a:rPr lang="en-US" altLang="ko-KR" dirty="0"/>
              <a:t>Generic</a:t>
            </a:r>
            <a:r>
              <a:rPr lang="ko-KR" altLang="en-US" dirty="0"/>
              <a:t>의 성질을 가지고 있지만 안가지고 있는 것들도 있다</a:t>
            </a:r>
            <a:r>
              <a:rPr lang="en-US" altLang="ko-KR" dirty="0"/>
              <a:t>. ex) </a:t>
            </a:r>
            <a:r>
              <a:rPr lang="en-US" altLang="ko-KR" dirty="0" err="1"/>
              <a:t>HashTable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는 말 그대로 순서를 가지고 있는 </a:t>
            </a:r>
            <a:r>
              <a:rPr lang="ko-KR" altLang="en-US" dirty="0" err="1"/>
              <a:t>콜렉션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번부터 시작하여 데이터들이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list[0] list[1] </a:t>
            </a:r>
            <a:r>
              <a:rPr lang="ko-KR" altLang="en-US" dirty="0"/>
              <a:t>이런 식으로 데이터를 불러올 수 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는 사전이 단어</a:t>
            </a:r>
            <a:r>
              <a:rPr lang="en-US" altLang="ko-KR" dirty="0"/>
              <a:t>-</a:t>
            </a:r>
            <a:r>
              <a:rPr lang="ko-KR" altLang="en-US" dirty="0"/>
              <a:t>정의가 있는 것처럼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Key-Value</a:t>
            </a:r>
            <a:r>
              <a:rPr lang="ko-KR" altLang="en-US" dirty="0"/>
              <a:t>라는 것으로 데이터들을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값의 타입은 만들 때 정해준다</a:t>
            </a:r>
            <a:r>
              <a:rPr lang="en-US" altLang="ko-KR" dirty="0"/>
              <a:t>. [Generic </a:t>
            </a:r>
            <a:r>
              <a:rPr lang="ko-KR" altLang="en-US" dirty="0"/>
              <a:t>특성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값은 중복되면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찾아올 때 제일 빠르다</a:t>
            </a:r>
            <a:r>
              <a:rPr lang="en-US" altLang="ko-KR" dirty="0"/>
              <a:t>. (</a:t>
            </a:r>
            <a:r>
              <a:rPr lang="ko-KR" altLang="en-US" dirty="0"/>
              <a:t>시간 복잡도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 err="1"/>
              <a:t>ContainsKey</a:t>
            </a:r>
            <a:endParaRPr lang="en-US" altLang="ko-KR" dirty="0"/>
          </a:p>
          <a:p>
            <a:pPr lvl="1"/>
            <a:r>
              <a:rPr lang="en-US" altLang="ko-KR" dirty="0" err="1"/>
              <a:t>ContainsValue</a:t>
            </a:r>
            <a:endParaRPr lang="en-US" altLang="ko-KR" dirty="0"/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(Dictionary)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1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First In First Out(FIFO)</a:t>
            </a:r>
            <a:r>
              <a:rPr lang="ko-KR" altLang="en-US" dirty="0"/>
              <a:t>의 구조로 된 </a:t>
            </a:r>
            <a:r>
              <a:rPr lang="ko-KR" altLang="en-US" dirty="0" err="1"/>
              <a:t>콜렉션이다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들어온 것 순서대로 내보낼 때 사용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캐릭터 움직임 명령</a:t>
            </a:r>
            <a:r>
              <a:rPr lang="en-US" altLang="ko-KR" dirty="0"/>
              <a:t>(</a:t>
            </a:r>
            <a:r>
              <a:rPr lang="ko-KR" altLang="en-US" dirty="0"/>
              <a:t>웨이 포인트</a:t>
            </a:r>
            <a:r>
              <a:rPr lang="en-US" altLang="ko-KR" dirty="0"/>
              <a:t>)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네트워크 통신 큐</a:t>
            </a:r>
            <a:endParaRPr lang="en-US" altLang="ko-KR" dirty="0"/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Enqueue</a:t>
            </a:r>
          </a:p>
          <a:p>
            <a:pPr lvl="1"/>
            <a:r>
              <a:rPr lang="en-US" altLang="ko-KR" dirty="0"/>
              <a:t>Dequeue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Peek </a:t>
            </a:r>
            <a:r>
              <a:rPr lang="ko-KR" altLang="en-US" dirty="0"/>
              <a:t>과 </a:t>
            </a:r>
            <a:r>
              <a:rPr lang="en-US" altLang="ko-KR" dirty="0"/>
              <a:t>Dequeue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1"/>
            <a:r>
              <a:rPr lang="en-US" altLang="ko-KR" dirty="0"/>
              <a:t>Peek</a:t>
            </a:r>
            <a:r>
              <a:rPr lang="ko-KR" altLang="en-US" dirty="0"/>
              <a:t>은 개체를 제거하지 않고 불러올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Dequeue</a:t>
            </a:r>
            <a:r>
              <a:rPr lang="ko-KR" altLang="en-US" dirty="0"/>
              <a:t>는 말그대로 개체를 빼는 것처럼 </a:t>
            </a:r>
            <a:r>
              <a:rPr lang="ko-KR" altLang="en-US" dirty="0" err="1"/>
              <a:t>콜렉션에서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6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r>
              <a:rPr lang="ko-KR" altLang="en-US" dirty="0"/>
              <a:t>은 가장 나중에 추가된 데이터가 먼저 출력 처리되는</a:t>
            </a:r>
            <a:r>
              <a:rPr lang="en-US" altLang="ko-KR" dirty="0"/>
              <a:t>(LIFO, Last In First Out) </a:t>
            </a:r>
            <a:r>
              <a:rPr lang="ko-KR" altLang="en-US" dirty="0"/>
              <a:t>자료 구조</a:t>
            </a:r>
            <a:endParaRPr lang="en-US" altLang="ko-KR" dirty="0"/>
          </a:p>
          <a:p>
            <a:r>
              <a:rPr lang="ko-KR" altLang="en-US" dirty="0"/>
              <a:t>가장 최신 입력된 순서대로 처리해야 하는 상황에 이용된다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스택은 개념적으로 한 쪽 끝에서만 자료를 넣거나 뺄 수 있는 구조로 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스택에 저장하는 것은 </a:t>
            </a:r>
            <a:r>
              <a:rPr lang="en-US" altLang="ko-KR" dirty="0"/>
              <a:t>Push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가장 최근 것부터 꺼내는 것은 </a:t>
            </a:r>
            <a:r>
              <a:rPr lang="en-US" altLang="ko-KR" dirty="0"/>
              <a:t>Pop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Pop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Collection (Stack)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6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foreach </a:t>
            </a:r>
            <a:r>
              <a:rPr lang="ko-KR" altLang="en-US" dirty="0"/>
              <a:t>문은 배열이나 </a:t>
            </a:r>
            <a:r>
              <a:rPr lang="ko-KR" altLang="en-US" dirty="0" err="1"/>
              <a:t>콜렉션</a:t>
            </a:r>
            <a:r>
              <a:rPr lang="ko-KR" altLang="en-US" dirty="0"/>
              <a:t> 요소들을 하나씩 꺼내면서 반복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foreach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190816-9C97-41EF-A8C0-350C04CC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05" y="2076858"/>
            <a:ext cx="6654846" cy="33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FE0252-EE7A-4306-8717-3BB64B36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는 특수한 성질을 가질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abstract class – </a:t>
            </a:r>
            <a:r>
              <a:rPr lang="ko-KR" altLang="en-US" dirty="0"/>
              <a:t>추상화 객체로 생성은 불가능하고 상속을 받아야 사용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virtual class – </a:t>
            </a:r>
            <a:r>
              <a:rPr lang="ko-KR" altLang="en-US" dirty="0"/>
              <a:t>가상화 객체로 생성도 가능하나 자식 객체가 기능을 새로 쓸 수 있다</a:t>
            </a:r>
            <a:r>
              <a:rPr lang="en-US" altLang="ko-KR" dirty="0"/>
              <a:t>.(override)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Generic class – </a:t>
            </a:r>
            <a:r>
              <a:rPr lang="ko-KR" altLang="en-US" dirty="0"/>
              <a:t>일반화 객체로 타입에 대한 대응을 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Generic</a:t>
            </a:r>
            <a:r>
              <a:rPr lang="ko-KR" altLang="en-US" dirty="0"/>
              <a:t>은 추상화</a:t>
            </a:r>
            <a:r>
              <a:rPr lang="en-US" altLang="ko-KR" dirty="0"/>
              <a:t>/</a:t>
            </a:r>
            <a:r>
              <a:rPr lang="ko-KR" altLang="en-US" dirty="0"/>
              <a:t>가상화는 다른 개념으로 같이 사용가능 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806F9-3AF5-4CB0-84AF-B98A57D4C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/ Virtual / Generic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이름을 강제적으로 고정 시킬 때 사용한다</a:t>
            </a:r>
            <a:r>
              <a:rPr lang="en-US" altLang="ko-KR" dirty="0"/>
              <a:t>. (Interface)</a:t>
            </a:r>
          </a:p>
          <a:p>
            <a:r>
              <a:rPr lang="ko-KR" altLang="en-US" dirty="0"/>
              <a:t>변수를 가질 수 있다</a:t>
            </a:r>
            <a:r>
              <a:rPr lang="en-US" altLang="ko-KR" dirty="0"/>
              <a:t>. (Interface</a:t>
            </a:r>
            <a:r>
              <a:rPr lang="ko-KR" altLang="en-US" dirty="0"/>
              <a:t>와 차이점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생성을 못한다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변수는 기본적으로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를 못한다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하려면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로 변환해주어야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Abstract class (</a:t>
            </a:r>
            <a:r>
              <a:rPr lang="ko-KR" altLang="en-US" dirty="0"/>
              <a:t>추상화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401215" y="2781618"/>
            <a:ext cx="5816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abstract 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 smtClean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abstract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public</a:t>
            </a:r>
            <a:r>
              <a:rPr lang="ko-KR" altLang="en-US" sz="2400" dirty="0"/>
              <a:t> </a:t>
            </a:r>
            <a:r>
              <a:rPr lang="en-US" altLang="ko-KR" sz="2400" dirty="0"/>
              <a:t>void</a:t>
            </a:r>
            <a:r>
              <a:rPr lang="ko-KR" altLang="en-US" sz="2400" dirty="0"/>
              <a:t> 공통행위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…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764261" y="2868704"/>
            <a:ext cx="59506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 smtClean="0"/>
              <a:t>{</a:t>
            </a:r>
          </a:p>
          <a:p>
            <a:r>
              <a:rPr lang="en-US" altLang="ko-KR" sz="2400" dirty="0" smtClean="0">
                <a:solidFill>
                  <a:schemeClr val="accent6"/>
                </a:solidFill>
              </a:rPr>
              <a:t>    public</a:t>
            </a:r>
            <a:r>
              <a:rPr lang="en-US" altLang="ko-KR" sz="2400" dirty="0" smtClean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1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6CACFB-851C-4187-8A47-51D5CA15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Namespace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객체의 주소지</a:t>
            </a:r>
            <a:endParaRPr lang="en-US" altLang="ko-KR" dirty="0"/>
          </a:p>
          <a:p>
            <a:pPr lvl="1"/>
            <a:r>
              <a:rPr lang="ko-KR" altLang="en-US" dirty="0"/>
              <a:t>다른 외부 프로젝트에서 만들어진 기능들을 가져올 때 객체들끼리 이름이 중복이 될 수 있기 때문에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Namespace</a:t>
            </a:r>
            <a:r>
              <a:rPr lang="ko-KR" altLang="en-US" dirty="0"/>
              <a:t>로 객체의 주소지를 설정해준다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는 생략이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가 생략되면 기본적으로 해당 객체는 </a:t>
            </a:r>
            <a:r>
              <a:rPr lang="en-US" altLang="ko-KR" dirty="0"/>
              <a:t>global</a:t>
            </a:r>
            <a:r>
              <a:rPr lang="ko-KR" altLang="en-US" dirty="0"/>
              <a:t>이라는 </a:t>
            </a:r>
            <a:r>
              <a:rPr lang="en-US" altLang="ko-KR" dirty="0"/>
              <a:t>Namespace</a:t>
            </a:r>
            <a:r>
              <a:rPr lang="ko-KR" altLang="en-US" dirty="0"/>
              <a:t>안에 들어가게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global </a:t>
            </a:r>
            <a:r>
              <a:rPr lang="ko-KR" altLang="en-US" dirty="0"/>
              <a:t>네임스페이스는 </a:t>
            </a:r>
            <a:r>
              <a:rPr lang="en-US" altLang="ko-KR" dirty="0"/>
              <a:t>using</a:t>
            </a:r>
            <a:r>
              <a:rPr lang="ko-KR" altLang="en-US" dirty="0"/>
              <a:t>으로 안 불러와도 해당 프로젝트의 모든 곳에서 사용 가능하다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3DCD9-F2E1-4348-A8EA-D0DF86C36A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Namespace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31A12-2E42-42D7-A923-9FD9D5F9E8C3}"/>
              </a:ext>
            </a:extLst>
          </p:cNvPr>
          <p:cNvSpPr txBox="1"/>
          <p:nvPr/>
        </p:nvSpPr>
        <p:spPr>
          <a:xfrm>
            <a:off x="3254385" y="3161212"/>
            <a:ext cx="35130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namespace</a:t>
            </a:r>
            <a:r>
              <a:rPr lang="en-US" altLang="ko-KR" sz="3200" dirty="0"/>
              <a:t> Name</a:t>
            </a:r>
          </a:p>
          <a:p>
            <a:r>
              <a:rPr lang="en-US" altLang="ko-KR" sz="3200" dirty="0"/>
              <a:t>{</a:t>
            </a:r>
            <a:br>
              <a:rPr lang="en-US" altLang="ko-KR" sz="3200" dirty="0"/>
            </a:br>
            <a:r>
              <a:rPr lang="en-US" altLang="ko-KR" sz="3200" dirty="0"/>
              <a:t>…</a:t>
            </a:r>
            <a:br>
              <a:rPr lang="en-US" altLang="ko-KR" sz="32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5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13476" y="2077893"/>
            <a:ext cx="738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  <a:r>
              <a:rPr lang="en-US" altLang="ko-KR" sz="2400" dirty="0"/>
              <a:t>&lt;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public 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_something;</a:t>
            </a:r>
          </a:p>
          <a:p>
            <a:r>
              <a:rPr lang="en-US" altLang="ko-KR" sz="2400" dirty="0"/>
              <a:t>	public void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something)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typeof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));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2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2F236F-CF3C-47C8-8359-CDDDE547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81" y="1559649"/>
            <a:ext cx="6540409" cy="4571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2000D-75F2-472D-89B9-B33B7AE0215B}"/>
              </a:ext>
            </a:extLst>
          </p:cNvPr>
          <p:cNvSpPr txBox="1"/>
          <p:nvPr/>
        </p:nvSpPr>
        <p:spPr>
          <a:xfrm>
            <a:off x="741334" y="2948751"/>
            <a:ext cx="4256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class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accent1"/>
                </a:solidFill>
              </a:rPr>
              <a:t>Character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public 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 _something;</a:t>
            </a:r>
          </a:p>
          <a:p>
            <a:r>
              <a:rPr lang="en-US" altLang="ko-KR" sz="1200" dirty="0"/>
              <a:t>	public void </a:t>
            </a:r>
            <a:r>
              <a:rPr lang="ko-KR" altLang="en-US" sz="1200" dirty="0"/>
              <a:t>출력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 something)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Console.WriteLine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typeof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73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메소드를 자식객체가 수정할 수 있게 만들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Virtual Method (</a:t>
            </a:r>
            <a:r>
              <a:rPr lang="ko-KR" altLang="en-US" dirty="0"/>
              <a:t>가상 메소드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279295" y="2341094"/>
            <a:ext cx="581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virtual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헐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899651" y="20778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public override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//</a:t>
            </a:r>
            <a:r>
              <a:rPr lang="en-US" altLang="ko-KR" sz="2400" dirty="0">
                <a:solidFill>
                  <a:schemeClr val="accent6"/>
                </a:solidFill>
              </a:rPr>
              <a:t>base</a:t>
            </a:r>
            <a:r>
              <a:rPr lang="en-US" altLang="ko-KR" sz="2400" dirty="0"/>
              <a:t>.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 -&gt; “</a:t>
            </a:r>
            <a:r>
              <a:rPr lang="ko-KR" altLang="en-US" sz="2400" dirty="0"/>
              <a:t>헐</a:t>
            </a:r>
            <a:r>
              <a:rPr lang="en-US" altLang="ko-KR" sz="2400" dirty="0"/>
              <a:t>”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0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421488-2A70-469F-8A22-F14364D6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398451" cy="483022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현실세계에 반영하여 설명하면 행동과 데이터들을 가지고 있는 요소</a:t>
            </a:r>
            <a:endParaRPr lang="en-US" altLang="ko-KR" dirty="0"/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에 속할 수 있으며 메소드와 변수를 가지고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키워드로 생성한다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객체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92667" y="2479778"/>
            <a:ext cx="59506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class </a:t>
            </a:r>
            <a:r>
              <a:rPr lang="ko-KR" altLang="en-US" sz="2800" dirty="0">
                <a:solidFill>
                  <a:schemeClr val="accent1"/>
                </a:solidFill>
              </a:rPr>
              <a:t>이름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int hp = 0;</a:t>
            </a:r>
            <a:br>
              <a:rPr lang="en-US" altLang="ko-KR" sz="2800" dirty="0"/>
            </a:br>
            <a:r>
              <a:rPr lang="en-US" altLang="ko-KR" sz="2800" dirty="0"/>
              <a:t>    void </a:t>
            </a:r>
            <a:r>
              <a:rPr lang="ko-KR" altLang="en-US" sz="2800" dirty="0"/>
              <a:t>말하기</a:t>
            </a:r>
            <a:r>
              <a:rPr lang="en-US" altLang="ko-KR" sz="2800" dirty="0"/>
              <a:t>(</a:t>
            </a:r>
            <a:r>
              <a:rPr lang="en-US" altLang="ko-KR" sz="2800" dirty="0">
                <a:solidFill>
                  <a:schemeClr val="accent6"/>
                </a:solidFill>
              </a:rPr>
              <a:t>string</a:t>
            </a:r>
            <a:r>
              <a:rPr lang="en-US" altLang="ko-KR" sz="2800" dirty="0"/>
              <a:t> s)</a:t>
            </a:r>
          </a:p>
          <a:p>
            <a:r>
              <a:rPr lang="en-US" altLang="ko-KR" sz="2800" dirty="0"/>
              <a:t>    {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/>
              <a:t>Console.WriteLine</a:t>
            </a:r>
            <a:r>
              <a:rPr lang="en-US" altLang="ko-KR" sz="2800" dirty="0"/>
              <a:t>(s);</a:t>
            </a:r>
          </a:p>
          <a:p>
            <a:r>
              <a:rPr lang="en-US" altLang="ko-KR" sz="2800" dirty="0"/>
              <a:t>    }</a:t>
            </a:r>
            <a:br>
              <a:rPr lang="en-US" altLang="ko-KR" sz="2800" dirty="0"/>
            </a:b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90FF4-92E7-490B-A774-CBED7FFD1B1E}"/>
              </a:ext>
            </a:extLst>
          </p:cNvPr>
          <p:cNvSpPr txBox="1"/>
          <p:nvPr/>
        </p:nvSpPr>
        <p:spPr>
          <a:xfrm>
            <a:off x="5403292" y="4450280"/>
            <a:ext cx="590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철수</a:t>
            </a:r>
            <a:r>
              <a:rPr lang="en-US" altLang="ko-KR" sz="3200" dirty="0"/>
              <a:t>.</a:t>
            </a:r>
            <a:r>
              <a:rPr lang="ko-KR" altLang="en-US" sz="3200" dirty="0"/>
              <a:t>말하기</a:t>
            </a:r>
            <a:r>
              <a:rPr lang="en-US" altLang="ko-KR" sz="3200" dirty="0"/>
              <a:t>(</a:t>
            </a:r>
            <a:r>
              <a:rPr lang="ko-KR" altLang="en-US" sz="3200" dirty="0"/>
              <a:t>철수</a:t>
            </a:r>
            <a:r>
              <a:rPr lang="en-US" altLang="ko-KR" sz="3200" dirty="0"/>
              <a:t>.</a:t>
            </a:r>
            <a:r>
              <a:rPr lang="en-US" altLang="ko-KR" sz="3200" dirty="0" err="1"/>
              <a:t>hp.ToString</a:t>
            </a:r>
            <a:r>
              <a:rPr lang="en-US" altLang="ko-KR" sz="3200" dirty="0"/>
              <a:t>());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95CE6-A806-4C8E-A0A7-0BD9BEF956AB}"/>
              </a:ext>
            </a:extLst>
          </p:cNvPr>
          <p:cNvSpPr txBox="1"/>
          <p:nvPr/>
        </p:nvSpPr>
        <p:spPr>
          <a:xfrm>
            <a:off x="5403292" y="3793446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철수</a:t>
            </a:r>
            <a:r>
              <a:rPr lang="en-US" altLang="ko-KR" sz="3200" dirty="0"/>
              <a:t>.hp</a:t>
            </a:r>
            <a:r>
              <a:rPr lang="ko-KR" altLang="en-US" sz="3200" dirty="0"/>
              <a:t> </a:t>
            </a:r>
            <a:r>
              <a:rPr lang="en-US" altLang="ko-KR" sz="3200" dirty="0"/>
              <a:t>= 100;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08633-9C46-465F-B93F-6D5FC7BB3B29}"/>
              </a:ext>
            </a:extLst>
          </p:cNvPr>
          <p:cNvSpPr txBox="1"/>
          <p:nvPr/>
        </p:nvSpPr>
        <p:spPr>
          <a:xfrm>
            <a:off x="5403292" y="3136612"/>
            <a:ext cx="4610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</a:rPr>
              <a:t>이름</a:t>
            </a:r>
            <a:r>
              <a:rPr lang="ko-KR" altLang="en-US" sz="3200" dirty="0"/>
              <a:t> 철수</a:t>
            </a:r>
            <a:r>
              <a:rPr lang="en-US" altLang="ko-KR" sz="3200" dirty="0"/>
              <a:t> = new </a:t>
            </a:r>
            <a:r>
              <a:rPr lang="ko-KR" altLang="en-US" sz="3200" dirty="0">
                <a:solidFill>
                  <a:schemeClr val="accent1"/>
                </a:solidFill>
              </a:rPr>
              <a:t>이름</a:t>
            </a:r>
            <a:r>
              <a:rPr lang="en-US" altLang="ko-KR" sz="3200" dirty="0"/>
              <a:t>();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58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ko-KR" altLang="en-US" dirty="0"/>
              <a:t>변수의 종류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CFA47-3615-48B6-9162-923B0B9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01" y="1096576"/>
            <a:ext cx="11442442" cy="5121343"/>
          </a:xfrm>
        </p:spPr>
        <p:txBody>
          <a:bodyPr>
            <a:normAutofit/>
          </a:bodyPr>
          <a:lstStyle/>
          <a:p>
            <a:r>
              <a:rPr lang="ko-KR" altLang="en-US" dirty="0"/>
              <a:t>변수의 종류</a:t>
            </a:r>
            <a:endParaRPr lang="en-US" altLang="ko-KR" dirty="0"/>
          </a:p>
          <a:p>
            <a:pPr lvl="1"/>
            <a:r>
              <a:rPr lang="ko-KR" altLang="en-US" dirty="0"/>
              <a:t>값 형식 </a:t>
            </a:r>
            <a:r>
              <a:rPr lang="en-US" altLang="ko-KR" dirty="0"/>
              <a:t>(Valuable Object)</a:t>
            </a:r>
          </a:p>
          <a:p>
            <a:pPr lvl="2"/>
            <a:r>
              <a:rPr lang="ko-KR" altLang="en-US" dirty="0"/>
              <a:t>음수가 있는 타입</a:t>
            </a:r>
            <a:endParaRPr lang="en-US" altLang="ko-KR" dirty="0"/>
          </a:p>
          <a:p>
            <a:pPr lvl="3"/>
            <a:r>
              <a:rPr lang="ko-KR" altLang="en-US" dirty="0"/>
              <a:t>정수</a:t>
            </a:r>
            <a:endParaRPr lang="en-US" altLang="ko-KR" dirty="0"/>
          </a:p>
          <a:p>
            <a:pPr lvl="4"/>
            <a:r>
              <a:rPr lang="en-US" altLang="ko-KR" dirty="0"/>
              <a:t>byte(</a:t>
            </a:r>
            <a:r>
              <a:rPr lang="en-US" altLang="ko-KR" dirty="0" err="1"/>
              <a:t>System.Byte</a:t>
            </a:r>
            <a:r>
              <a:rPr lang="en-US" altLang="ko-KR" dirty="0"/>
              <a:t>), short(System.Int16), int(System.Int32) , long (System.Int64), </a:t>
            </a:r>
            <a:r>
              <a:rPr lang="en-US" altLang="ko-KR" dirty="0" err="1"/>
              <a:t>sbyte</a:t>
            </a:r>
            <a:r>
              <a:rPr lang="en-US" altLang="ko-KR" dirty="0"/>
              <a:t> (</a:t>
            </a:r>
            <a:r>
              <a:rPr lang="en-US" altLang="ko-KR" dirty="0" err="1"/>
              <a:t>System.Sbyte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실수</a:t>
            </a:r>
            <a:endParaRPr lang="en-US" altLang="ko-KR" dirty="0"/>
          </a:p>
          <a:p>
            <a:pPr lvl="4"/>
            <a:r>
              <a:rPr lang="en-US" altLang="ko-KR" dirty="0"/>
              <a:t>float(</a:t>
            </a:r>
            <a:r>
              <a:rPr lang="en-US" altLang="ko-KR" dirty="0" err="1"/>
              <a:t>System.Single</a:t>
            </a:r>
            <a:r>
              <a:rPr lang="en-US" altLang="ko-KR" dirty="0"/>
              <a:t>), double(</a:t>
            </a:r>
            <a:r>
              <a:rPr lang="en-US" altLang="ko-KR" dirty="0" err="1"/>
              <a:t>System.Double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음수가 없는 정수 타입</a:t>
            </a:r>
            <a:r>
              <a:rPr lang="en-US" altLang="ko-KR" dirty="0"/>
              <a:t>(</a:t>
            </a:r>
            <a:r>
              <a:rPr lang="ko-KR" altLang="en-US" dirty="0"/>
              <a:t>범위가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정수</a:t>
            </a:r>
            <a:endParaRPr lang="en-US" altLang="ko-KR" dirty="0"/>
          </a:p>
          <a:p>
            <a:pPr lvl="4"/>
            <a:r>
              <a:rPr lang="en-US" altLang="ko-KR" dirty="0" err="1"/>
              <a:t>ushort</a:t>
            </a:r>
            <a:r>
              <a:rPr lang="en-US" altLang="ko-KR" dirty="0"/>
              <a:t>, </a:t>
            </a:r>
            <a:r>
              <a:rPr lang="en-US" altLang="ko-KR" dirty="0" err="1"/>
              <a:t>uint</a:t>
            </a:r>
            <a:r>
              <a:rPr lang="en-US" altLang="ko-KR" dirty="0"/>
              <a:t>, </a:t>
            </a:r>
            <a:r>
              <a:rPr lang="en-US" altLang="ko-KR" dirty="0" err="1"/>
              <a:t>ulong</a:t>
            </a:r>
            <a:endParaRPr lang="en-US" altLang="ko-KR" dirty="0"/>
          </a:p>
          <a:p>
            <a:pPr lvl="2"/>
            <a:r>
              <a:rPr lang="en-US" altLang="ko-KR" dirty="0"/>
              <a:t>struct(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bool (</a:t>
            </a:r>
            <a:r>
              <a:rPr lang="ko-KR" altLang="en-US" dirty="0"/>
              <a:t>논리형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enum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char(</a:t>
            </a:r>
            <a:r>
              <a:rPr lang="ko-KR" altLang="en-US" dirty="0"/>
              <a:t>문자형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참조 형식</a:t>
            </a:r>
            <a:r>
              <a:rPr lang="en-US" altLang="ko-KR" dirty="0"/>
              <a:t> (Reference Object)</a:t>
            </a:r>
          </a:p>
          <a:p>
            <a:pPr lvl="2"/>
            <a:r>
              <a:rPr lang="en-US" altLang="ko-KR" dirty="0"/>
              <a:t>string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★ </a:t>
            </a:r>
            <a:r>
              <a:rPr lang="en-US" altLang="ko-KR" dirty="0"/>
              <a:t>string </a:t>
            </a:r>
            <a:r>
              <a:rPr lang="ko-KR" altLang="en-US" dirty="0"/>
              <a:t>같은 경우에는 </a:t>
            </a:r>
            <a:r>
              <a:rPr lang="en-US" altLang="ko-KR" dirty="0"/>
              <a:t>char</a:t>
            </a:r>
            <a:r>
              <a:rPr lang="ko-KR" altLang="en-US" dirty="0"/>
              <a:t>형이 여러 개 있는 배열형 </a:t>
            </a:r>
            <a:r>
              <a:rPr lang="en-US" altLang="ko-KR" dirty="0"/>
              <a:t>= </a:t>
            </a:r>
            <a:r>
              <a:rPr lang="ko-KR" altLang="en-US" dirty="0"/>
              <a:t>참조형식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class 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Array 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Interface 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Delegate (</a:t>
            </a:r>
            <a:r>
              <a:rPr lang="ko-KR" altLang="en-US" dirty="0" err="1"/>
              <a:t>델리게이트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메소드 변수</a:t>
            </a:r>
            <a:r>
              <a:rPr lang="en-US" altLang="ko-KR" dirty="0"/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C79DAF-CBFE-4F86-9B8F-C956C03C1FB4}"/>
              </a:ext>
            </a:extLst>
          </p:cNvPr>
          <p:cNvGrpSpPr/>
          <p:nvPr/>
        </p:nvGrpSpPr>
        <p:grpSpPr>
          <a:xfrm>
            <a:off x="183501" y="1096576"/>
            <a:ext cx="11824998" cy="5145093"/>
            <a:chOff x="183501" y="1096576"/>
            <a:chExt cx="11824998" cy="512134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BE1D848-4243-4E89-B53A-FCA801E8811A}"/>
                </a:ext>
              </a:extLst>
            </p:cNvPr>
            <p:cNvSpPr/>
            <p:nvPr/>
          </p:nvSpPr>
          <p:spPr>
            <a:xfrm>
              <a:off x="183501" y="1096576"/>
              <a:ext cx="11824998" cy="5121343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B5FA691-84FB-4273-BC26-272ED8CBD9F5}"/>
                </a:ext>
              </a:extLst>
            </p:cNvPr>
            <p:cNvSpPr txBox="1"/>
            <p:nvPr/>
          </p:nvSpPr>
          <p:spPr>
            <a:xfrm>
              <a:off x="7720744" y="2875002"/>
              <a:ext cx="405957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/>
                <a:t>Object</a:t>
              </a:r>
              <a:endParaRPr lang="ko-KR" altLang="en-US" sz="6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880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625433" y="5053945"/>
            <a:ext cx="1094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값 형식</a:t>
            </a:r>
            <a:r>
              <a:rPr lang="en-US" altLang="ko-KR" b="1" dirty="0"/>
              <a:t>(Value Type)</a:t>
            </a:r>
            <a:r>
              <a:rPr lang="ko-KR" altLang="en-US" b="1" dirty="0"/>
              <a:t>과 참조 형식</a:t>
            </a:r>
            <a:r>
              <a:rPr lang="en-US" altLang="ko-KR" b="1" dirty="0"/>
              <a:t>(Reference Type)</a:t>
            </a:r>
            <a:r>
              <a:rPr lang="ko-KR" altLang="en-US" b="1" dirty="0"/>
              <a:t>의 차이점 예제를 통해 배워보자</a:t>
            </a:r>
          </a:p>
        </p:txBody>
      </p:sp>
      <p:pic>
        <p:nvPicPr>
          <p:cNvPr id="5" name="Picture 4" descr="C# Image에 대한 이미지 검색결과">
            <a:extLst>
              <a:ext uri="{FF2B5EF4-FFF2-40B4-BE49-F238E27FC236}">
                <a16:creationId xmlns:a16="http://schemas.microsoft.com/office/drawing/2014/main" id="{B771ED3F-C768-4015-BA3D-A2E831CE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2376</Words>
  <Application>Microsoft Office PowerPoint</Application>
  <PresentationFormat>와이드스크린</PresentationFormat>
  <Paragraphs>485</Paragraphs>
  <Slides>62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Administrator</cp:lastModifiedBy>
  <cp:revision>305</cp:revision>
  <dcterms:created xsi:type="dcterms:W3CDTF">2019-11-11T17:35:29Z</dcterms:created>
  <dcterms:modified xsi:type="dcterms:W3CDTF">2020-06-28T09:47:04Z</dcterms:modified>
</cp:coreProperties>
</file>