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48"/>
      </p:cViewPr>
      <p:guideLst>
        <p:guide orient="horz" pos="217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2610" y="4897120"/>
            <a:ext cx="859155" cy="358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장아현</a:t>
            </a:r>
            <a:endParaRPr lang="ko-KR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899" y="4356705"/>
            <a:ext cx="6934200" cy="4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JaAhCamping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476355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41814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54556" y="1206538"/>
            <a:ext cx="18536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장바구니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3894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cart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cart_id bigint primary key auto_increment,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buyer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product_id bigint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product_name varchar(100)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author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publishing_com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product_price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discount_rate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buy_price int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buy_count int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product_image varchar(30)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447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테이블명</a:t>
            </a:r>
            <a:r>
              <a:rPr lang="en-US" altLang="ko-KR" sz="1600" spc="-150">
                <a:solidFill>
                  <a:srgbClr val="d9d9d9"/>
                </a:solidFill>
              </a:rPr>
              <a:t>: buy</a:t>
            </a:r>
            <a:endParaRPr lang="en-US" altLang="ko-KR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필드구성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buy_id varchar(20)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buyer varchar(50)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product_id bigint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product_name varchar(100)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buy_price 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buy_count int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product_image varchar(30)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buy_date datetime default now(),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account varchar(50) not null,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delivery_name varchar(30)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delivery_tel varchar(20)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delivery_address varchar(100) not null,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solidFill>
                  <a:srgbClr val="d9d9d9"/>
                </a:solidFill>
              </a:rPr>
              <a:t>delivery_state varchar(20) default '상품 준비중'</a:t>
            </a:r>
            <a:endParaRPr lang="ko-KR" altLang="en-US" sz="1600" spc="-150">
              <a:solidFill>
                <a:srgbClr val="d9d9d9"/>
              </a:solidFill>
            </a:endParaRPr>
          </a:p>
        </p:txBody>
      </p:sp>
      <p:sp>
        <p:nvSpPr>
          <p:cNvPr id="78" name="TextBox 68"/>
          <p:cNvSpPr txBox="1"/>
          <p:nvPr/>
        </p:nvSpPr>
        <p:spPr>
          <a:xfrm>
            <a:off x="7085825" y="1200136"/>
            <a:ext cx="2301369" cy="445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구매목록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769431" y="1738312"/>
            <a:ext cx="4038600" cy="233080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63660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71487" y="1216063"/>
            <a:ext cx="1300184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카드은행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42759" y="1923186"/>
            <a:ext cx="3602577" cy="1846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bank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card_no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card_com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member_id varchar(50)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member_name varchar(50)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로그인 폼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8458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manager table</a:t>
            </a:r>
            <a:r>
              <a:rPr lang="ko-KR" altLang="en-US" sz="1600" spc="-150"/>
              <a:t>에 있는 관리자 계정으로 로그인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버튼을 누르면 아이디와 비밀번호 값을 받아 싱글톤 패턴으로 생성된 </a:t>
            </a:r>
            <a:r>
              <a:rPr lang="en-US" altLang="ko-KR" sz="1600" spc="-150"/>
              <a:t>ManagerDAO</a:t>
            </a:r>
            <a:r>
              <a:rPr lang="ko-KR" altLang="en-US" sz="1600" spc="-150"/>
              <a:t>의 </a:t>
            </a:r>
            <a:r>
              <a:rPr lang="en-US" altLang="ko-KR" sz="1600" spc="-150"/>
              <a:t>checkManager</a:t>
            </a:r>
            <a:r>
              <a:rPr lang="ko-KR" altLang="en-US" sz="1600" spc="-150"/>
              <a:t> 메소드 실행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1446328"/>
            <a:ext cx="3711661" cy="3033680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19182" y="4336841"/>
            <a:ext cx="680085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메인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계정으로 로그인이 성공하면 관리자 메인 페이지로 이동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2027170"/>
            <a:ext cx="4981820" cy="3859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목록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 </a:t>
            </a:r>
            <a:r>
              <a:rPr lang="ko-KR" altLang="en-US" sz="1600" spc="-150"/>
              <a:t>상품 검색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목록들과 상품 등록</a:t>
            </a:r>
            <a:r>
              <a:rPr lang="en-US" altLang="ko-KR" sz="1600" spc="-150"/>
              <a:t>,</a:t>
            </a:r>
            <a:r>
              <a:rPr lang="ko-KR" altLang="en-US" sz="1600" spc="-150"/>
              <a:t> 수정 및 삭제 기능 가능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0910" y="2215030"/>
            <a:ext cx="5802592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등록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관리자 상품 등록 페이지에서 상품 정보들을 입력 후 등록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product table</a:t>
            </a:r>
            <a:r>
              <a:rPr lang="ko-KR" altLang="en-US" sz="1600" spc="-150"/>
              <a:t>에 상품 데이터 튜플 생성</a:t>
            </a:r>
            <a:endParaRPr lang="ko-KR" altLang="en-US" sz="1600" spc="-150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731" y="1724776"/>
            <a:ext cx="5777452" cy="3987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관리자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관리자 상품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96004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목록에서 상품 정보 확인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DB</a:t>
            </a:r>
            <a:r>
              <a:rPr lang="ko-KR" altLang="en-US" sz="1600" spc="-150"/>
              <a:t>에 있는 </a:t>
            </a:r>
            <a:r>
              <a:rPr lang="en-US" altLang="ko-KR" sz="1600" spc="-150"/>
              <a:t>product </a:t>
            </a:r>
            <a:r>
              <a:rPr lang="ko-KR" altLang="en-US" sz="1600" spc="-150"/>
              <a:t>데이터인 상품 정보 수정 및 삭제 기능 가능</a:t>
            </a:r>
            <a:endParaRPr lang="ko-KR" altLang="en-US" sz="1600" spc="-15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0511" y="1714500"/>
            <a:ext cx="555778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쇼핑몰 메인페이지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11" y="1845694"/>
            <a:ext cx="6222968" cy="467716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4157" y="2284235"/>
            <a:ext cx="5747842" cy="3843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로그인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2553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member</a:t>
            </a:r>
            <a:r>
              <a:rPr lang="ko-KR" altLang="en-US" sz="1600" spc="-150"/>
              <a:t> 테이블의 사용자 데이터로 로그인시 세션생성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로그인 성공시 사용자 메뉴의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회원가입 란을 </a:t>
            </a:r>
            <a:r>
              <a:rPr lang="en-US" altLang="ko-KR" sz="1600" spc="-150"/>
              <a:t>~</a:t>
            </a:r>
            <a:r>
              <a:rPr lang="ko-KR" altLang="en-US" sz="1600" spc="-150"/>
              <a:t>님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장바구니 란으로 변경</a:t>
            </a:r>
            <a:r>
              <a:rPr lang="en-US" altLang="ko-KR" sz="1600" spc="-150"/>
              <a:t> </a:t>
            </a:r>
            <a:endParaRPr lang="en-US" altLang="ko-KR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3314" y="1344250"/>
            <a:ext cx="3812173" cy="249449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3974" y="4649292"/>
            <a:ext cx="6200774" cy="16192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3028" y="4883668"/>
            <a:ext cx="3971925" cy="8382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정보 확인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6742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~</a:t>
            </a:r>
            <a:r>
              <a:rPr lang="ko-KR" altLang="en-US" sz="1600" spc="-150"/>
              <a:t>님 메뉴를 클릭하면 사용자 정보 확인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사용자 정보 수정 및 삭제 가능</a:t>
            </a: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9175" y="1058333"/>
            <a:ext cx="3717707" cy="4741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>
            <a:off x="6096000" y="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3040" y="174973"/>
            <a:ext cx="9747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</a:rPr>
              <a:t>목차</a:t>
            </a:r>
            <a:endParaRPr lang="ko-KR" altLang="en-US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09" y="1461105"/>
              <a:ext cx="407306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1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7649" y="1511607"/>
              <a:ext cx="2519680" cy="448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Project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목적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6609" y="1461105"/>
              <a:ext cx="407306" cy="567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2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7649" y="1511607"/>
              <a:ext cx="2519680" cy="450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기술 스택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294640" y="3521648"/>
            <a:ext cx="4253453" cy="701040"/>
            <a:chOff x="294640" y="1391920"/>
            <a:chExt cx="4253453" cy="701040"/>
          </a:xfrm>
        </p:grpSpPr>
        <p:sp>
          <p:nvSpPr>
            <p:cNvPr id="19" name="직사각형 18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6609" y="1461105"/>
              <a:ext cx="407306" cy="569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3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37649" y="1511607"/>
              <a:ext cx="3410444" cy="4525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개발 요구사항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/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609" y="1461105"/>
              <a:ext cx="407306" cy="5716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200" b="1">
                  <a:solidFill>
                    <a:srgbClr val="f2f2f2"/>
                  </a:solidFill>
                </a:rPr>
                <a:t>4</a:t>
              </a:r>
              <a:endParaRPr lang="ko-KR" altLang="en-US" sz="3200" b="1">
                <a:solidFill>
                  <a:srgbClr val="f2f2f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7649" y="1511607"/>
              <a:ext cx="2519680" cy="4449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기능 코드 </a:t>
              </a:r>
              <a:r>
                <a:rPr lang="en-US" altLang="ko-KR" sz="2400" spc="-300">
                  <a:solidFill>
                    <a:schemeClr val="tx2">
                      <a:lumMod val="50000"/>
                    </a:schemeClr>
                  </a:solidFill>
                </a:rPr>
                <a:t>&amp;</a:t>
              </a:r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 결과</a:t>
              </a:r>
              <a:endParaRPr lang="ko-KR" altLang="en-US" sz="2400" spc="-3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49217"/>
            <a:ext cx="6143431" cy="4315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상품 상세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상품 </a:t>
            </a:r>
            <a:r>
              <a:rPr lang="en-US" altLang="ko-KR" sz="1600" spc="-150"/>
              <a:t>id</a:t>
            </a:r>
            <a:r>
              <a:rPr lang="ko-KR" altLang="en-US" sz="1600" spc="-150"/>
              <a:t>를 </a:t>
            </a:r>
            <a:r>
              <a:rPr lang="en-US" altLang="ko-KR" sz="1600" spc="-150"/>
              <a:t>request</a:t>
            </a:r>
            <a:r>
              <a:rPr lang="ko-KR" altLang="en-US" sz="1600" spc="-150"/>
              <a:t>로 받아 상품 데이터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장바구니 추가시 </a:t>
            </a:r>
            <a:r>
              <a:rPr lang="en-US" altLang="ko-KR" sz="1600" spc="-150"/>
              <a:t>cart</a:t>
            </a:r>
            <a:r>
              <a:rPr lang="ko-KR" altLang="en-US" sz="1600" spc="-150"/>
              <a:t> 테이블에 추가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43550" y="1031874"/>
            <a:ext cx="4253822" cy="3095782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57319" y="3737634"/>
            <a:ext cx="3977747" cy="2970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사용자 장바구니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41890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</a:t>
            </a:r>
            <a:r>
              <a:rPr lang="en-US" altLang="ko-KR" sz="1600" spc="-150"/>
              <a:t>cart</a:t>
            </a:r>
            <a:r>
              <a:rPr lang="ko-KR" altLang="en-US" sz="1600" spc="-150"/>
              <a:t> 테이블에서  사용자가 넣은 상품 정보들을 </a:t>
            </a:r>
            <a:r>
              <a:rPr lang="en-US" altLang="ko-KR" sz="1600" spc="-150"/>
              <a:t>session</a:t>
            </a:r>
            <a:r>
              <a:rPr lang="ko-KR" altLang="en-US" sz="1600" spc="-150"/>
              <a:t>으로 저장하여 받아온다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개별 삭제 혹은 선택한 상품 삭제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전체 선택란을 체크하면 모든 상품들이 체크가 되면 하나라도 체크가 취소되면 전체 선택 체크도 취소가 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선택된 상품들의 총 합계 가격을 아래 표시해 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회원의 배송지 주소 출력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 버튼을 누르면 주문 페이지로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1209" y="1819149"/>
            <a:ext cx="5802986" cy="4133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결제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장바구니 페이지나 상품 페이지에서 넘어온 상품 </a:t>
            </a:r>
            <a:r>
              <a:rPr lang="en-US" altLang="ko-KR" sz="1600" spc="-150"/>
              <a:t>id</a:t>
            </a:r>
            <a:r>
              <a:rPr lang="ko-KR" altLang="en-US" sz="1600" spc="-150"/>
              <a:t>를 가져와 </a:t>
            </a:r>
            <a:r>
              <a:rPr lang="en-US" altLang="ko-KR" sz="1600" spc="-150"/>
              <a:t>buy(</a:t>
            </a:r>
            <a:r>
              <a:rPr lang="ko-KR" altLang="en-US" sz="1600" spc="-150"/>
              <a:t>결제</a:t>
            </a:r>
            <a:r>
              <a:rPr lang="en-US" altLang="ko-KR" sz="1600" spc="-150"/>
              <a:t>)</a:t>
            </a:r>
            <a:r>
              <a:rPr lang="ko-KR" altLang="en-US" sz="1600" spc="-150"/>
              <a:t> 테이블에 추가한다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현재 주문 내역을 보여준다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0019" y="1076794"/>
            <a:ext cx="6366911" cy="4704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/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결제 페이지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330319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주문자가 가지고 있는 은행</a:t>
            </a:r>
            <a:r>
              <a:rPr lang="en-US" altLang="ko-KR" sz="1600" spc="-150"/>
              <a:t>,</a:t>
            </a:r>
            <a:r>
              <a:rPr lang="ko-KR" altLang="en-US" sz="1600" spc="-150"/>
              <a:t> 카드 번호를 통해 결제를 할 수 있다</a:t>
            </a:r>
            <a:r>
              <a:rPr lang="en-US" altLang="ko-KR" sz="1600" spc="-150"/>
              <a:t>.</a:t>
            </a:r>
            <a:r>
              <a:rPr lang="ko-KR" altLang="en-US" sz="1600" spc="-150"/>
              <a:t> 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바로 카드 추가</a:t>
            </a:r>
            <a:r>
              <a:rPr lang="en-US" altLang="ko-KR" sz="1600" spc="-150"/>
              <a:t>/</a:t>
            </a:r>
            <a:r>
              <a:rPr lang="ko-KR" altLang="en-US" sz="1600" spc="-150"/>
              <a:t>제거 가능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모든 유효성 검사를 마치고 최종결제를 하게되면 결제가 완료되고 </a:t>
            </a:r>
            <a:r>
              <a:rPr lang="en-US" altLang="ko-KR" sz="1600" spc="-150"/>
              <a:t>buy(</a:t>
            </a:r>
            <a:r>
              <a:rPr lang="ko-KR" altLang="en-US" sz="1600" spc="-150"/>
              <a:t>결제</a:t>
            </a:r>
            <a:r>
              <a:rPr lang="en-US" altLang="ko-KR" sz="1600" spc="-150"/>
              <a:t>)</a:t>
            </a:r>
            <a:r>
              <a:rPr lang="ko-KR" altLang="en-US" sz="1600" spc="-150"/>
              <a:t>와 장바구니 테이블에 있던 상품의 데이터는</a:t>
            </a:r>
            <a:r>
              <a:rPr lang="en-US" altLang="ko-KR" sz="1600" spc="-150"/>
              <a:t> </a:t>
            </a:r>
            <a:r>
              <a:rPr lang="ko-KR" altLang="en-US" sz="1600" spc="-150"/>
              <a:t>삭제가 된다</a:t>
            </a:r>
            <a:r>
              <a:rPr lang="en-US" altLang="ko-KR" sz="1600" spc="-150"/>
              <a:t>.</a:t>
            </a:r>
            <a:r>
              <a:rPr lang="ko-KR" altLang="en-US" sz="1600" spc="-150"/>
              <a:t>  그 후 주문 목록으로 이동</a:t>
            </a: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4999" y="1904764"/>
            <a:ext cx="6707001" cy="4724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000" y="121920"/>
            <a:ext cx="2638515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999" y="629175"/>
            <a:ext cx="1285966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사용자 페이지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9999" y="1367004"/>
            <a:ext cx="257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8"/>
          <p:cNvSpPr txBox="1"/>
          <p:nvPr/>
        </p:nvSpPr>
        <p:spPr>
          <a:xfrm>
            <a:off x="1416110" y="1336452"/>
            <a:ext cx="9046004" cy="452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주문내역 페이지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7" name="TextBox 73"/>
          <p:cNvSpPr txBox="1"/>
          <p:nvPr/>
        </p:nvSpPr>
        <p:spPr>
          <a:xfrm>
            <a:off x="384643" y="2219401"/>
            <a:ext cx="4768381" cy="155059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주문내역 페이지에서는 설정한 날짜에 포함되어 있는 주문내역들을 볼 수가 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-</a:t>
            </a:r>
            <a:r>
              <a:rPr lang="ko-KR" altLang="en-US" sz="1600" spc="-150"/>
              <a:t> 주문 상품 이름을 클릭하면 상세 내역들을 볼 수 있다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 algn="just">
              <a:lnSpc>
                <a:spcPct val="120000"/>
              </a:lnSpc>
              <a:defRPr/>
            </a:pPr>
            <a:endParaRPr lang="en-US" altLang="ko-KR" sz="1600" spc="-150"/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88047" y="628294"/>
            <a:ext cx="6603952" cy="3201111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074890"/>
            <a:ext cx="5061633" cy="278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31553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 개발 목적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1</a:t>
            </a:r>
            <a:endParaRPr lang="ko-KR" altLang="en-US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312429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프로젝트 개발목적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1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9306" y="1320838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캠핑 장비 쇼핑몰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600" spc="-150"/>
              <a:t>캠핑장비 쇼핑몰을 만들어 사용자들이 원하는 물건을 구매할 수 있는 쇼핑몰을 제작</a:t>
            </a:r>
            <a:endParaRPr lang="ko-KR" altLang="en-US" sz="1600" spc="-150"/>
          </a:p>
        </p:txBody>
      </p:sp>
      <p:sp>
        <p:nvSpPr>
          <p:cNvPr id="71" name="TextBox 70"/>
          <p:cNvSpPr txBox="1"/>
          <p:nvPr/>
        </p:nvSpPr>
        <p:spPr>
          <a:xfrm>
            <a:off x="720000" y="3187783"/>
            <a:ext cx="51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70605" y="3187783"/>
            <a:ext cx="4163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59306" y="3141617"/>
            <a:ext cx="4792355" cy="447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실용성있는 홈페이지 개발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59306" y="3686816"/>
            <a:ext cx="8993726" cy="9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spc="-150"/>
              <a:t>대부분의 컴퓨터 소프트웨어가 가지는 기본적인 데이터 처리 기능인 Create(생성), Read(읽기), Update(갱신), Delete(삭제)를 가지며 회원가입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로그인</a:t>
            </a:r>
            <a:r>
              <a:rPr lang="en-US" altLang="ko-KR" sz="1600" spc="-150"/>
              <a:t>,</a:t>
            </a:r>
            <a:r>
              <a:rPr lang="ko-KR" altLang="en-US" sz="1600" spc="-150"/>
              <a:t> 로그아웃</a:t>
            </a:r>
            <a:r>
              <a:rPr lang="en-US" altLang="ko-KR" sz="1600" spc="-150"/>
              <a:t>,</a:t>
            </a:r>
            <a:r>
              <a:rPr lang="ko-KR" altLang="en-US" sz="1600" spc="-150"/>
              <a:t>  물품 구매</a:t>
            </a:r>
            <a:r>
              <a:rPr lang="en-US" altLang="ko-KR" sz="1600" spc="-150"/>
              <a:t>,</a:t>
            </a:r>
            <a:r>
              <a:rPr lang="ko-KR" altLang="en-US" sz="1600" spc="-150"/>
              <a:t> 물품 삭제</a:t>
            </a:r>
            <a:r>
              <a:rPr lang="en-US" altLang="ko-KR" sz="1600" spc="-150"/>
              <a:t>/</a:t>
            </a:r>
            <a:r>
              <a:rPr lang="ko-KR" altLang="en-US" sz="1600" spc="-150"/>
              <a:t>수정 등의 기본적인 기능을 사용하여 </a:t>
            </a:r>
            <a:r>
              <a:rPr lang="en-US" altLang="ko-KR" sz="1600" spc="-150"/>
              <a:t>DB</a:t>
            </a:r>
            <a:r>
              <a:rPr lang="ko-KR" altLang="en-US" sz="1600" spc="-150"/>
              <a:t>를 사용하는 쇼핑몰 개발</a:t>
            </a:r>
            <a:endParaRPr lang="ko-KR" altLang="en-US" sz="1600" spc="-150"/>
          </a:p>
        </p:txBody>
      </p:sp>
      <p:sp>
        <p:nvSpPr>
          <p:cNvPr id="75" name="TextBox 74"/>
          <p:cNvSpPr txBox="1"/>
          <p:nvPr/>
        </p:nvSpPr>
        <p:spPr>
          <a:xfrm>
            <a:off x="720000" y="5049202"/>
            <a:ext cx="51444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70605" y="5049202"/>
            <a:ext cx="416310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59306" y="5003036"/>
            <a:ext cx="5171590" cy="45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역량 강화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67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/>
              <a:t>Java, JSP, Javascript</a:t>
            </a:r>
            <a:r>
              <a:rPr lang="ko-KR" altLang="en-US" sz="1600" spc="-150"/>
              <a:t> 와 </a:t>
            </a:r>
            <a:r>
              <a:rPr lang="en-US" altLang="ko-KR" sz="1600" spc="-150"/>
              <a:t>html</a:t>
            </a:r>
            <a:r>
              <a:rPr lang="ko-KR" altLang="en-US" sz="1600" spc="-150"/>
              <a:t> 등의 다양한 기술들의 역할과 기능 등을 파악하고 활용하고</a:t>
            </a:r>
            <a:r>
              <a:rPr lang="en-US" altLang="ko-KR" sz="1600" spc="-150"/>
              <a:t> Oracle</a:t>
            </a:r>
            <a:r>
              <a:rPr lang="ko-KR" altLang="en-US" sz="1600" spc="-150"/>
              <a:t>을 이용해 </a:t>
            </a:r>
            <a:r>
              <a:rPr lang="en-US" altLang="ko-KR" sz="1600" spc="-150"/>
              <a:t>DB</a:t>
            </a:r>
            <a:r>
              <a:rPr lang="ko-KR" altLang="en-US" sz="1600" spc="-150"/>
              <a:t>를 사용하여 웹 프로젝트의 아키텍쳐를 이해</a:t>
            </a:r>
            <a:endParaRPr lang="ko-KR" altLang="en-US" sz="160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3" y="2418080"/>
            <a:ext cx="18980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2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9" y="121920"/>
            <a:ext cx="1695541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기술 스택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238215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2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0090" y="1800225"/>
            <a:ext cx="105736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언어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00225" y="180022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80360" y="180022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Java</a:t>
            </a: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1.8.0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59306" y="1866037"/>
            <a:ext cx="8993726" cy="37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78" name="TextBox 77"/>
          <p:cNvSpPr txBox="1"/>
          <p:nvPr/>
        </p:nvSpPr>
        <p:spPr>
          <a:xfrm>
            <a:off x="2259306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spc="-150"/>
          </a:p>
        </p:txBody>
      </p:sp>
      <p:sp>
        <p:nvSpPr>
          <p:cNvPr id="97" name="TextBox 66"/>
          <p:cNvSpPr txBox="1"/>
          <p:nvPr/>
        </p:nvSpPr>
        <p:spPr>
          <a:xfrm>
            <a:off x="720090" y="2520315"/>
            <a:ext cx="1057275" cy="3646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환경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8" name="TextBox 67"/>
          <p:cNvSpPr txBox="1"/>
          <p:nvPr/>
        </p:nvSpPr>
        <p:spPr>
          <a:xfrm>
            <a:off x="1800225" y="252031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9" name="TextBox 68"/>
          <p:cNvSpPr txBox="1"/>
          <p:nvPr/>
        </p:nvSpPr>
        <p:spPr>
          <a:xfrm>
            <a:off x="2880360" y="2520315"/>
            <a:ext cx="4615966" cy="4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JSP, javascript, css, html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0" name="TextBox 66"/>
          <p:cNvSpPr txBox="1"/>
          <p:nvPr/>
        </p:nvSpPr>
        <p:spPr>
          <a:xfrm>
            <a:off x="720090" y="3430905"/>
            <a:ext cx="466725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DB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1" name="TextBox 67"/>
          <p:cNvSpPr txBox="1"/>
          <p:nvPr/>
        </p:nvSpPr>
        <p:spPr>
          <a:xfrm>
            <a:off x="1800225" y="3430905"/>
            <a:ext cx="41631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2" name="TextBox 68"/>
          <p:cNvSpPr txBox="1"/>
          <p:nvPr/>
        </p:nvSpPr>
        <p:spPr>
          <a:xfrm>
            <a:off x="2880360" y="3430905"/>
            <a:ext cx="3019646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mysql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6" name="TextBox 66"/>
          <p:cNvSpPr txBox="1"/>
          <p:nvPr/>
        </p:nvSpPr>
        <p:spPr>
          <a:xfrm>
            <a:off x="720090" y="4871085"/>
            <a:ext cx="600075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7" name="TextBox 67"/>
          <p:cNvSpPr txBox="1"/>
          <p:nvPr/>
        </p:nvSpPr>
        <p:spPr>
          <a:xfrm>
            <a:off x="1800225" y="4871085"/>
            <a:ext cx="4163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TextBox 68"/>
          <p:cNvSpPr txBox="1"/>
          <p:nvPr/>
        </p:nvSpPr>
        <p:spPr>
          <a:xfrm>
            <a:off x="2880360" y="4871085"/>
            <a:ext cx="3019646" cy="4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apche-tomcat 9.0.62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9" name="TextBox 66"/>
          <p:cNvSpPr txBox="1"/>
          <p:nvPr/>
        </p:nvSpPr>
        <p:spPr>
          <a:xfrm>
            <a:off x="720090" y="4150995"/>
            <a:ext cx="1057365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pc="-150">
                <a:solidFill>
                  <a:schemeClr val="accent4">
                    <a:lumMod val="50000"/>
                  </a:schemeClr>
                </a:solidFill>
              </a:rPr>
              <a:t>개발 툴</a:t>
            </a:r>
            <a:endParaRPr lang="ko-KR" altLang="en-US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0" name="TextBox 67"/>
          <p:cNvSpPr txBox="1"/>
          <p:nvPr/>
        </p:nvSpPr>
        <p:spPr>
          <a:xfrm>
            <a:off x="1800225" y="4150995"/>
            <a:ext cx="416310" cy="36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pc="-15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TextBox 68"/>
          <p:cNvSpPr txBox="1"/>
          <p:nvPr/>
        </p:nvSpPr>
        <p:spPr>
          <a:xfrm>
            <a:off x="2880360" y="4150995"/>
            <a:ext cx="3019646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eclipse 4.16</a:t>
            </a:r>
            <a:endParaRPr lang="en-US" altLang="ko-KR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2707650" cy="637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개발 요구사항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3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70790" y="2418080"/>
            <a:ext cx="29743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기능 코드</a:t>
            </a:r>
            <a:r>
              <a:rPr lang="en-US" altLang="ko-KR" sz="36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6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6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76" y="1633249"/>
            <a:ext cx="65536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accent2"/>
                </a:solidFill>
              </a:rPr>
              <a:t>4</a:t>
            </a:r>
            <a:endParaRPr lang="en-US" altLang="ko-KR" sz="6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6343651" y="1738311"/>
            <a:ext cx="4038600" cy="447780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6" name=""/>
          <p:cNvSpPr/>
          <p:nvPr/>
        </p:nvSpPr>
        <p:spPr>
          <a:xfrm>
            <a:off x="1476375" y="1738312"/>
            <a:ext cx="4038600" cy="38957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9998" y="121920"/>
            <a:ext cx="3438617" cy="571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기능 설계 코드</a:t>
            </a:r>
            <a:r>
              <a:rPr lang="en-US" altLang="ko-KR" sz="3200" spc="-30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3200" spc="-300">
                <a:solidFill>
                  <a:schemeClr val="accent4">
                    <a:lumMod val="50000"/>
                  </a:schemeClr>
                </a:solidFill>
              </a:rPr>
              <a:t>결과</a:t>
            </a:r>
            <a:endParaRPr lang="ko-KR" altLang="en-US" sz="3200" spc="-3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00" y="629175"/>
            <a:ext cx="838290" cy="2928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</a:rPr>
              <a:t> 설계</a:t>
            </a:r>
            <a:endParaRPr lang="ko-KR" altLang="en-US"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79" y="46855"/>
            <a:ext cx="534211" cy="818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chemeClr val="accent4"/>
                </a:solidFill>
              </a:rPr>
              <a:t>4</a:t>
            </a:r>
            <a:endParaRPr lang="en-US" altLang="ko-KR" sz="4800" b="1">
              <a:solidFill>
                <a:schemeClr val="accent4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41680" y="5956935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000" y="1367004"/>
            <a:ext cx="257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70605" y="1367004"/>
            <a:ext cx="2543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pc="-1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78431" y="1216063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회원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49705" y="1923187"/>
            <a:ext cx="3602577" cy="2723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테이블명: member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- 필드 구성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id varchar(50) primary key,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pwd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name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email varchar(30)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tel varchar(20)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address varchar(100) not null,</a:t>
            </a:r>
            <a:endParaRPr lang="en-US" altLang="ko-KR" sz="1600" spc="-150">
              <a:solidFill>
                <a:srgbClr val="f2f2f2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f2f2f2"/>
                </a:solidFill>
              </a:rPr>
              <a:t>regDate datetime not null</a:t>
            </a:r>
            <a:endParaRPr lang="en-US" altLang="ko-KR" sz="1600" spc="-150">
              <a:solidFill>
                <a:srgbClr val="f2f2f2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34149" y="1922640"/>
            <a:ext cx="3697828" cy="419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테이블명</a:t>
            </a:r>
            <a:r>
              <a:rPr lang="en-US" altLang="ko-KR" sz="1600" spc="-150">
                <a:solidFill>
                  <a:srgbClr val="d9d9d9"/>
                </a:solidFill>
              </a:rPr>
              <a:t>: product</a:t>
            </a:r>
            <a:endParaRPr lang="en-US" altLang="ko-KR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solidFill>
                  <a:srgbClr val="d9d9d9"/>
                </a:solidFill>
              </a:rPr>
              <a:t>-</a:t>
            </a:r>
            <a:r>
              <a:rPr lang="ko-KR" altLang="en-US" sz="1600" spc="-150">
                <a:solidFill>
                  <a:srgbClr val="d9d9d9"/>
                </a:solidFill>
              </a:rPr>
              <a:t> 필드구성 </a:t>
            </a:r>
            <a:endParaRPr lang="ko-KR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product_id bigint primary key auto_increment,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product_kind varchar(3)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product_name varchar(100)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product_price int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product_count int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brand varchar(50)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product_size varchar(100),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product_weight varchar(15),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product_image varchar(30) default 'nothing.jpg',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product_content varchar(50) not null,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discount_rate int default 0,</a:t>
            </a:r>
            <a:endParaRPr lang="en-US" altLang="en-US" sz="1600" spc="-150">
              <a:solidFill>
                <a:srgbClr val="d9d9d9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en-US" sz="1600" spc="-150">
                <a:solidFill>
                  <a:srgbClr val="d9d9d9"/>
                </a:solidFill>
              </a:rPr>
              <a:t>reg_date datetime default now()</a:t>
            </a:r>
            <a:endParaRPr lang="en-US" altLang="en-US" sz="1600" spc="-150">
              <a:solidFill>
                <a:srgbClr val="d9d9d9"/>
              </a:solidFill>
            </a:endParaRPr>
          </a:p>
        </p:txBody>
      </p:sp>
      <p:sp>
        <p:nvSpPr>
          <p:cNvPr id="78" name="TextBox 68"/>
          <p:cNvSpPr txBox="1"/>
          <p:nvPr/>
        </p:nvSpPr>
        <p:spPr>
          <a:xfrm>
            <a:off x="7762101" y="1181087"/>
            <a:ext cx="1167892" cy="44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spc="-15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상품</a:t>
            </a:r>
            <a:endParaRPr lang="ko-KR" altLang="en-US" sz="2400" spc="-15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2737</ep:Words>
  <ep:PresentationFormat>와이드스크린</ep:PresentationFormat>
  <ep:Paragraphs>560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tw5hy</cp:lastModifiedBy>
  <dcterms:modified xsi:type="dcterms:W3CDTF">2022-07-07T13:37:31.177</dcterms:modified>
  <cp:revision>63</cp:revision>
  <dc:title>PowerPoint 프레젠테이션</dc:title>
  <cp:version>1000.0000.01</cp:version>
</cp:coreProperties>
</file>