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8" r:id="rId1"/>
    <p:sldMasterId id="2147483729" r:id="rId2"/>
    <p:sldMasterId id="214748373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7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2_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692A08C-EF94-4A6B-BD12-6461CB40CEE6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4F9B66E-A506-4F32-84E5-F344782BD9B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rgbClr val="f6ffd4"/>
          </a:solidFill>
          <a:ln w="127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Spring_board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rgbClr val="6cb33e"/>
          </a:solidFill>
          <a:ln w="127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7646" y="1718374"/>
            <a:ext cx="2306710" cy="160893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6cb33e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648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tx2">
                    <a:lumMod val="50000"/>
                  </a:schemeClr>
                </a:solidFill>
              </a:rPr>
              <a:t>기능 코드 </a:t>
            </a:r>
            <a:r>
              <a:rPr lang="en-US" altLang="ko-KR" sz="3600" spc="-300">
                <a:solidFill>
                  <a:schemeClr val="tx2">
                    <a:lumMod val="50000"/>
                  </a:schemeClr>
                </a:solidFill>
              </a:rPr>
              <a:t>&amp;</a:t>
            </a:r>
            <a:r>
              <a:rPr lang="ko-KR" altLang="en-US" sz="3600" spc="-300">
                <a:solidFill>
                  <a:schemeClr val="tx2">
                    <a:lumMod val="50000"/>
                  </a:schemeClr>
                </a:solidFill>
              </a:rPr>
              <a:t> 결과</a:t>
            </a:r>
            <a:endParaRPr lang="ko-KR" altLang="en-US" sz="3600" spc="-3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lt1"/>
                </a:solidFill>
              </a:rPr>
              <a:t>4</a:t>
            </a:r>
            <a:endParaRPr lang="en-US" altLang="ko-KR" sz="6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게시판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table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만들기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925185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-Oracle DB</a:t>
            </a:r>
            <a:r>
              <a:rPr lang="ko-KR" altLang="en-US" sz="1600" spc="-150"/>
              <a:t>에 게시판을 담을 </a:t>
            </a:r>
            <a:r>
              <a:rPr lang="en-US" altLang="ko-KR" sz="1600" spc="-150"/>
              <a:t>board</a:t>
            </a:r>
            <a:r>
              <a:rPr lang="ko-KR" altLang="en-US" sz="1600" spc="-150"/>
              <a:t> 테이블과 회원을 담을 </a:t>
            </a:r>
            <a:r>
              <a:rPr lang="en-US" altLang="ko-KR" sz="1600" spc="-150"/>
              <a:t>member </a:t>
            </a:r>
            <a:r>
              <a:rPr lang="ko-KR" altLang="en-US" sz="1600" spc="-150"/>
              <a:t>테이블을 생성한다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Spring</a:t>
            </a:r>
            <a:r>
              <a:rPr lang="ko-KR" altLang="en-US" sz="1600" spc="-150"/>
              <a:t>에서 받을 </a:t>
            </a:r>
            <a:r>
              <a:rPr lang="en-US" altLang="ko-KR" sz="1600" spc="-150"/>
              <a:t>DTO</a:t>
            </a:r>
            <a:r>
              <a:rPr lang="ko-KR" altLang="en-US" sz="1600" spc="-150"/>
              <a:t> 클래스도 함께 만든다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5109" y="1511527"/>
            <a:ext cx="2564878" cy="2677004"/>
          </a:xfrm>
          <a:prstGeom prst="rect">
            <a:avLst/>
          </a:prstGeom>
          <a:solidFill>
            <a:schemeClr val="dk1"/>
          </a:solidFill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2421" y="1516389"/>
            <a:ext cx="2509838" cy="2704632"/>
          </a:xfrm>
          <a:prstGeom prst="rect">
            <a:avLst/>
          </a:prstGeom>
          <a:solidFill>
            <a:schemeClr val="dk1"/>
          </a:solidFill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38750" y="4381500"/>
            <a:ext cx="2705100" cy="1238250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9112" y="4614863"/>
            <a:ext cx="271462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 DB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설정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5045774" cy="18458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-database</a:t>
            </a:r>
            <a:r>
              <a:rPr lang="ko-KR" altLang="en-US" sz="1600" spc="-150"/>
              <a:t>의 정보를 담는 </a:t>
            </a:r>
            <a:r>
              <a:rPr lang="en-US" altLang="ko-KR" sz="1600" spc="-150"/>
              <a:t>database.properies</a:t>
            </a:r>
            <a:r>
              <a:rPr lang="ko-KR" altLang="en-US" sz="1600" spc="-150"/>
              <a:t>파일을 만든다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600" spc="-150"/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database.properties</a:t>
            </a:r>
            <a:r>
              <a:rPr lang="ko-KR" altLang="en-US" sz="1600" spc="-150"/>
              <a:t>의 정보를 가져와 </a:t>
            </a:r>
            <a:r>
              <a:rPr lang="en-US" altLang="ko-KR" sz="1600" spc="-150"/>
              <a:t>xml</a:t>
            </a:r>
            <a:r>
              <a:rPr lang="ko-KR" altLang="en-US" sz="1600" spc="-150"/>
              <a:t>에서 </a:t>
            </a:r>
            <a:r>
              <a:rPr lang="en-US" altLang="ko-KR" sz="1600" spc="-150"/>
              <a:t>DB</a:t>
            </a:r>
            <a:r>
              <a:rPr lang="ko-KR" altLang="en-US" sz="1600" spc="-150"/>
              <a:t>연결 설정을한다</a:t>
            </a:r>
            <a:r>
              <a:rPr lang="en-US" altLang="ko-KR" sz="1600" spc="-150"/>
              <a:t>. 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8383" y="1533853"/>
            <a:ext cx="4515480" cy="885948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4258" y="3218001"/>
            <a:ext cx="6455195" cy="259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DispatcherServlet 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Service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 설정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18458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</a:t>
            </a:r>
            <a:r>
              <a:rPr lang="en-US" altLang="ko-KR" sz="1600" spc="-150"/>
              <a:t>spring </a:t>
            </a:r>
            <a:r>
              <a:rPr lang="ko-KR" altLang="en-US" sz="1600" spc="-150"/>
              <a:t>에서 제공하는 </a:t>
            </a:r>
            <a:r>
              <a:rPr lang="en-US" altLang="ko-KR" sz="1600" spc="-150"/>
              <a:t>DispatcherServlet</a:t>
            </a:r>
            <a:r>
              <a:rPr lang="ko-KR" altLang="en-US" sz="1600" spc="-150"/>
              <a:t>을 이용하기 위해 </a:t>
            </a:r>
            <a:r>
              <a:rPr lang="en-US" altLang="ko-KR" sz="1600" spc="-150"/>
              <a:t>web.xml</a:t>
            </a:r>
            <a:r>
              <a:rPr lang="ko-KR" altLang="en-US" sz="1600" spc="-150"/>
              <a:t>에서 설정해준다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</a:t>
            </a:r>
            <a:r>
              <a:rPr lang="en-US" altLang="ko-KR" sz="1600" spc="-150"/>
              <a:t>Controller</a:t>
            </a:r>
            <a:r>
              <a:rPr lang="ko-KR" altLang="en-US" sz="1600" spc="-150"/>
              <a:t>에서 </a:t>
            </a:r>
            <a:r>
              <a:rPr lang="en-US" altLang="ko-KR" sz="1600" spc="-150"/>
              <a:t>Service</a:t>
            </a:r>
            <a:r>
              <a:rPr lang="ko-KR" altLang="en-US" sz="1600" spc="-150"/>
              <a:t>를 빈으로 등록하도록 설정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4743" y="2066924"/>
            <a:ext cx="7172325" cy="2238375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0550" y="4791075"/>
            <a:ext cx="7791450" cy="1504950"/>
          </a:xfrm>
          <a:prstGeom prst="rect">
            <a:avLst/>
          </a:prstGeom>
        </p:spPr>
      </p:pic>
      <p:sp>
        <p:nvSpPr>
          <p:cNvPr id="84" name=""/>
          <p:cNvSpPr/>
          <p:nvPr/>
        </p:nvSpPr>
        <p:spPr>
          <a:xfrm>
            <a:off x="4423410" y="4624741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85" name=""/>
          <p:cNvSpPr/>
          <p:nvPr/>
        </p:nvSpPr>
        <p:spPr>
          <a:xfrm>
            <a:off x="4537709" y="1919639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로그인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121849" cy="33031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아이디와 비밀번호를 입력하고 로그인을 누르게 되면 </a:t>
            </a:r>
            <a:r>
              <a:rPr lang="en-US" altLang="ko-KR" sz="1600" spc="-150"/>
              <a:t>@Controller</a:t>
            </a:r>
            <a:r>
              <a:rPr lang="ko-KR" altLang="en-US" sz="1600" spc="-150"/>
              <a:t> 영역으로 매핑되어 </a:t>
            </a:r>
            <a:r>
              <a:rPr lang="en-US" altLang="ko-KR" sz="1600" spc="-150"/>
              <a:t>login.do</a:t>
            </a:r>
            <a:r>
              <a:rPr lang="ko-KR" altLang="en-US" sz="1600" spc="-150"/>
              <a:t>에게 </a:t>
            </a:r>
            <a:r>
              <a:rPr lang="en-US" altLang="ko-KR" sz="1600" spc="-150"/>
              <a:t>post</a:t>
            </a:r>
            <a:r>
              <a:rPr lang="ko-KR" altLang="en-US" sz="1600" spc="-150"/>
              <a:t> 방식으로 넘어 가게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</a:t>
            </a:r>
            <a:r>
              <a:rPr lang="en-US" altLang="ko-KR" sz="1600" spc="-150"/>
              <a:t>@Service</a:t>
            </a:r>
            <a:r>
              <a:rPr lang="ko-KR" altLang="en-US" sz="1600" spc="-150"/>
              <a:t> 영역으로 넘어가 </a:t>
            </a:r>
            <a:r>
              <a:rPr lang="en-US" altLang="ko-KR" sz="1600" spc="-150"/>
              <a:t>member</a:t>
            </a:r>
            <a:r>
              <a:rPr lang="ko-KR" altLang="en-US" sz="1600" spc="-150"/>
              <a:t> 데이터를 호출하는 메소드를 실행하기 위해 </a:t>
            </a:r>
            <a:r>
              <a:rPr lang="en-US" altLang="ko-KR" sz="1600" spc="-150"/>
              <a:t>@Repository</a:t>
            </a:r>
            <a:r>
              <a:rPr lang="ko-KR" altLang="en-US" sz="1600" spc="-150"/>
              <a:t>영역의 메소드를 사용하게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</a:t>
            </a:r>
            <a:r>
              <a:rPr lang="en-US" altLang="ko-KR" sz="1600" spc="-150"/>
              <a:t>@Repository</a:t>
            </a:r>
            <a:r>
              <a:rPr lang="ko-KR" altLang="en-US" sz="1600" spc="-150"/>
              <a:t>에서의 </a:t>
            </a:r>
            <a:r>
              <a:rPr lang="en-US" altLang="ko-KR" sz="1600" spc="-150"/>
              <a:t>DAO</a:t>
            </a:r>
            <a:r>
              <a:rPr lang="ko-KR" altLang="en-US" sz="1600" spc="-150"/>
              <a:t>클래스 에서는</a:t>
            </a:r>
            <a:r>
              <a:rPr lang="en-US" altLang="ko-KR" sz="1600" spc="-150"/>
              <a:t>Spring</a:t>
            </a:r>
            <a:r>
              <a:rPr lang="ko-KR" altLang="en-US" sz="1600" spc="-150"/>
              <a:t>의  </a:t>
            </a:r>
            <a:r>
              <a:rPr lang="en-US" altLang="ko-KR" sz="1600" spc="-150"/>
              <a:t>jdbcTemplete</a:t>
            </a:r>
            <a:r>
              <a:rPr lang="ko-KR" altLang="en-US" sz="1600" spc="-150"/>
              <a:t>를 사용하여 메소드를 구현 하였다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8686" y="1431950"/>
            <a:ext cx="2447926" cy="176368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6166" y="5104710"/>
            <a:ext cx="3436015" cy="65722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0149" y="4467225"/>
            <a:ext cx="3028951" cy="61367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0037" y="1413382"/>
            <a:ext cx="2857499" cy="79165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34743" y="2211118"/>
            <a:ext cx="3809582" cy="186426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4" name=""/>
          <p:cNvSpPr/>
          <p:nvPr/>
        </p:nvSpPr>
        <p:spPr>
          <a:xfrm>
            <a:off x="7719059" y="1271941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95" name=""/>
          <p:cNvSpPr/>
          <p:nvPr/>
        </p:nvSpPr>
        <p:spPr>
          <a:xfrm>
            <a:off x="4804409" y="4272315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96" name=""/>
          <p:cNvSpPr/>
          <p:nvPr/>
        </p:nvSpPr>
        <p:spPr>
          <a:xfrm>
            <a:off x="4813934" y="1386240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로그인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121849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login</a:t>
            </a:r>
            <a:r>
              <a:rPr lang="ko-KR" altLang="en-US" sz="1600" spc="-150"/>
              <a:t> 메소드에서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저장된 아이디와 비밀번호라면 </a:t>
            </a:r>
            <a:r>
              <a:rPr lang="en-US" altLang="ko-KR" sz="1600" spc="-150"/>
              <a:t>session</a:t>
            </a:r>
            <a:r>
              <a:rPr lang="ko-KR" altLang="en-US" sz="1600" spc="-150"/>
              <a:t>을 생성하고 게시판으로 이동하게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5" y="1790699"/>
            <a:ext cx="4043547" cy="4019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82049" y="2854335"/>
            <a:ext cx="3076575" cy="114932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회원가입	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18458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 회원 가입 폼에서 유효성 검사를 해준다</a:t>
            </a:r>
            <a:r>
              <a:rPr lang="en-US" altLang="ko-KR" sz="1600" spc="-150"/>
              <a:t>.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유효성 검사에 통과했다면  앞서 말한 로그인 </a:t>
            </a:r>
            <a:r>
              <a:rPr lang="en-US" altLang="ko-KR" sz="1600" spc="-150"/>
              <a:t>DB</a:t>
            </a:r>
            <a:r>
              <a:rPr lang="ko-KR" altLang="en-US" sz="1600" spc="-150"/>
              <a:t>연결</a:t>
            </a:r>
            <a:r>
              <a:rPr lang="en-US" altLang="ko-KR" sz="1600" spc="-150"/>
              <a:t>/</a:t>
            </a:r>
            <a:r>
              <a:rPr lang="ko-KR" altLang="en-US" sz="1600" spc="-150"/>
              <a:t>질의 과정이 이루어진다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1068" y="1522565"/>
            <a:ext cx="3832225" cy="381287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8425" y="2055988"/>
            <a:ext cx="2432671" cy="199778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회원탈퇴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(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트랜잭션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annotation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기반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)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2426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 탈퇴시에는 회원이 작성했던 글까지 모두 삭제를 해줘야 하기때문에 트랜젝션 처리를 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boardContext</a:t>
            </a:r>
            <a:r>
              <a:rPr lang="ko-KR" altLang="en-US" sz="1600" spc="-150"/>
              <a:t>에서 </a:t>
            </a:r>
            <a:r>
              <a:rPr lang="en-US" altLang="ko-KR" sz="1600" spc="-150"/>
              <a:t>annotation</a:t>
            </a:r>
            <a:r>
              <a:rPr lang="ko-KR" altLang="en-US" sz="1600" spc="-150"/>
              <a:t>기반 트랜젝션 설정을 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service</a:t>
            </a:r>
            <a:r>
              <a:rPr lang="ko-KR" altLang="en-US" sz="1600" spc="-150"/>
              <a:t>에서 메소드에 트랜잭션 </a:t>
            </a:r>
            <a:r>
              <a:rPr lang="en-US" altLang="ko-KR" sz="1600" spc="-150"/>
              <a:t>annotation</a:t>
            </a:r>
            <a:r>
              <a:rPr lang="ko-KR" altLang="en-US" sz="1600" spc="-150"/>
              <a:t>을 설정해준다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56038" y="2728527"/>
            <a:ext cx="5095875" cy="217173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2978" y="1676551"/>
            <a:ext cx="4610100" cy="82270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9874" y="2394931"/>
            <a:ext cx="2002999" cy="2068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회원탈퇴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(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트랜잭션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xml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기반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)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	 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xml</a:t>
            </a:r>
            <a:r>
              <a:rPr lang="ko-KR" altLang="en-US" sz="1600" spc="-150"/>
              <a:t>에 다음과 같은 </a:t>
            </a:r>
            <a:r>
              <a:rPr lang="en-US" altLang="ko-KR" sz="1600" spc="-150"/>
              <a:t>AOP</a:t>
            </a:r>
            <a:r>
              <a:rPr lang="ko-KR" altLang="en-US" sz="1600" spc="-150"/>
              <a:t>설정을 통해서 트랜잭션 설정도 가능하다 </a:t>
            </a:r>
            <a:endParaRPr lang="ko-KR" altLang="en-US" sz="1600" spc="-150"/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0325" y="1995487"/>
            <a:ext cx="4876800" cy="320992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검색 기능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@controller </a:t>
            </a:r>
            <a:r>
              <a:rPr lang="ko-KR" altLang="en-US" sz="1600" spc="-150"/>
              <a:t>영역에서 </a:t>
            </a:r>
            <a:r>
              <a:rPr lang="en-US" altLang="ko-KR" sz="1600" spc="-150"/>
              <a:t>@ModelAttribute</a:t>
            </a:r>
            <a:r>
              <a:rPr lang="ko-KR" altLang="en-US" sz="1600" spc="-150"/>
              <a:t>로 </a:t>
            </a:r>
            <a:r>
              <a:rPr lang="en-US" altLang="ko-KR" sz="1600" spc="-150"/>
              <a:t>conditionMap</a:t>
            </a:r>
            <a:r>
              <a:rPr lang="ko-KR" altLang="en-US" sz="1600" spc="-150"/>
              <a:t>을 설정하여 검색 조건을 만들어 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7749" y="1402291"/>
            <a:ext cx="3746498" cy="97007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041" y="2860675"/>
            <a:ext cx="5762625" cy="1533525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7016" y="4575175"/>
            <a:ext cx="4924425" cy="96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 w="127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f6ffd4"/>
          </a:solidFill>
          <a:ln w="127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89" y="2418080"/>
            <a:ext cx="23457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Spring board</a:t>
            </a:r>
            <a:endParaRPr lang="en-US" altLang="ko-KR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7646" y="1718374"/>
            <a:ext cx="2306710" cy="160893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검색 기능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3893249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게시판 </a:t>
            </a:r>
            <a:r>
              <a:rPr lang="en-US" altLang="ko-KR" sz="1600" spc="-150"/>
              <a:t>mapping</a:t>
            </a:r>
            <a:r>
              <a:rPr lang="ko-KR" altLang="en-US" sz="1600" spc="-150"/>
              <a:t> 하는 </a:t>
            </a:r>
            <a:r>
              <a:rPr lang="en-US" altLang="ko-KR" sz="1600" spc="-150"/>
              <a:t>xml</a:t>
            </a:r>
            <a:r>
              <a:rPr lang="ko-KR" altLang="en-US" sz="1600" spc="-150"/>
              <a:t> 설정에서 검색 조건에 따른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문을 작성한다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3655" y="1014490"/>
            <a:ext cx="4492096" cy="286929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2931" y="4093594"/>
            <a:ext cx="5988258" cy="122616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6876" y="5490549"/>
            <a:ext cx="6364615" cy="10312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1146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이란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다국어 처리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18830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각 국어에 맞게 메세지를 입력한</a:t>
            </a:r>
            <a:r>
              <a:rPr lang="en-US" altLang="ko-KR" sz="1600" spc="-150"/>
              <a:t> messageSource </a:t>
            </a:r>
            <a:r>
              <a:rPr lang="ko-KR" altLang="en-US" sz="1600" spc="-150"/>
              <a:t>파일을 </a:t>
            </a:r>
            <a:r>
              <a:rPr lang="en-US" altLang="ko-KR" sz="1600" spc="-150"/>
              <a:t>resource</a:t>
            </a:r>
            <a:r>
              <a:rPr lang="ko-KR" altLang="en-US" sz="1600" spc="-150"/>
              <a:t> 영역아래에 만들어 준다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7051" y="550536"/>
            <a:ext cx="4437619" cy="3181233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845438"/>
            <a:ext cx="5312389" cy="288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1146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이란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다국어 처리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18830" cy="27221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presentation-layor.xml</a:t>
            </a:r>
            <a:r>
              <a:rPr lang="ko-KR" altLang="en-US" sz="1600" spc="-150"/>
              <a:t> 파일에서 그림과 같이 설정을 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</a:t>
            </a:r>
            <a:r>
              <a:rPr lang="en-US" altLang="ko-KR" sz="1600" spc="-150"/>
              <a:t>resources</a:t>
            </a:r>
            <a:r>
              <a:rPr lang="ko-KR" altLang="en-US" sz="1600" spc="-150"/>
              <a:t>영역에 들어있는 </a:t>
            </a:r>
            <a:r>
              <a:rPr lang="en-US" altLang="ko-KR" sz="1600" spc="-150"/>
              <a:t>messageSource</a:t>
            </a:r>
            <a:r>
              <a:rPr lang="ko-KR" altLang="en-US" sz="1600" spc="-150"/>
              <a:t>를 읽어올 수 있도록 경로를 지정해주는 </a:t>
            </a:r>
            <a:r>
              <a:rPr lang="en-US" altLang="ko-KR" sz="1600" spc="-150"/>
              <a:t>bean</a:t>
            </a:r>
            <a:r>
              <a:rPr lang="ko-KR" altLang="en-US" sz="1600" spc="-150"/>
              <a:t>을 생성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</a:t>
            </a:r>
            <a:r>
              <a:rPr lang="en-US" altLang="ko-KR" sz="1600" spc="-150"/>
              <a:t>http</a:t>
            </a:r>
            <a:r>
              <a:rPr lang="ko-KR" altLang="en-US" sz="1600" spc="-150"/>
              <a:t>의 헤드에 포함된 </a:t>
            </a:r>
            <a:r>
              <a:rPr lang="en-US" altLang="ko-KR" sz="1600" spc="-150"/>
              <a:t>local</a:t>
            </a:r>
            <a:r>
              <a:rPr lang="ko-KR" altLang="en-US" sz="1600" spc="-150"/>
              <a:t> 정보를 파악하기위해 </a:t>
            </a:r>
            <a:r>
              <a:rPr lang="en-US" altLang="ko-KR" sz="1600" spc="-150"/>
              <a:t>LocaleResolver</a:t>
            </a:r>
            <a:r>
              <a:rPr lang="ko-KR" altLang="en-US" sz="1600" spc="-150"/>
              <a:t>를 등록해준다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언어를 변환할 수 있도록  </a:t>
            </a:r>
            <a:r>
              <a:rPr lang="en-US" altLang="ko-KR" sz="1600" spc="-150"/>
              <a:t>lang</a:t>
            </a:r>
            <a:r>
              <a:rPr lang="ko-KR" altLang="en-US" sz="1600" spc="-150"/>
              <a:t>이라는 키워드를 가진 프로퍼티를 만들어준다</a:t>
            </a:r>
            <a:r>
              <a:rPr lang="en-US" altLang="ko-KR" sz="1600" spc="-150"/>
              <a:t>.</a:t>
            </a:r>
            <a:endParaRPr lang="en-US" altLang="en-US" sz="1600" spc="-150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527" y="2094796"/>
            <a:ext cx="6788473" cy="2992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1146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이란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다국어 처리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3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918830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영어 와 한글의 키워드를 통해 선택한 언어에 따라 페이지 언어가 변환 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6852" y="3773299"/>
            <a:ext cx="6257579" cy="2111273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2156" y="1215191"/>
            <a:ext cx="6500767" cy="2213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2097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repository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에서 동작하는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mybatis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설정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151539" cy="18458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</a:t>
            </a:r>
            <a:r>
              <a:rPr lang="en-US" altLang="ko-KR" sz="1600" spc="-150"/>
              <a:t>pom.xml</a:t>
            </a:r>
            <a:r>
              <a:rPr lang="ko-KR" altLang="en-US" sz="1600" spc="-150"/>
              <a:t>에서 </a:t>
            </a:r>
            <a:r>
              <a:rPr lang="en-US" altLang="ko-KR" sz="1600" spc="-150"/>
              <a:t>mybatis</a:t>
            </a:r>
            <a:r>
              <a:rPr lang="ko-KR" altLang="en-US" sz="1600" spc="-150"/>
              <a:t>를 빌드해준다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넘어오는 데잍를 받아 처리할 수 있도록 </a:t>
            </a:r>
            <a:r>
              <a:rPr lang="en-US" altLang="ko-KR" sz="1600" spc="-150"/>
              <a:t>mapping</a:t>
            </a:r>
            <a:r>
              <a:rPr lang="ko-KR" altLang="en-US" sz="1600" spc="-150"/>
              <a:t>하는 </a:t>
            </a:r>
            <a:r>
              <a:rPr lang="en-US" altLang="ko-KR" sz="1600" spc="-150"/>
              <a:t>xml</a:t>
            </a:r>
            <a:r>
              <a:rPr lang="ko-KR" altLang="en-US" sz="1600" spc="-150"/>
              <a:t>파일을 </a:t>
            </a:r>
            <a:r>
              <a:rPr lang="en-US" altLang="ko-KR" sz="1600" spc="-150"/>
              <a:t>resource</a:t>
            </a:r>
            <a:r>
              <a:rPr lang="ko-KR" altLang="en-US" sz="1600" spc="-150"/>
              <a:t>영역에 생성한다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 </a:t>
            </a:r>
            <a:r>
              <a:rPr lang="en-US" altLang="ko-KR" sz="1600" spc="-150"/>
              <a:t>select </a:t>
            </a:r>
            <a:r>
              <a:rPr lang="ko-KR" altLang="en-US" sz="1600" spc="-150"/>
              <a:t>구문은 </a:t>
            </a:r>
            <a:r>
              <a:rPr lang="en-US" altLang="ko-KR" sz="1600" spc="-150"/>
              <a:t>ResultSet</a:t>
            </a:r>
            <a:r>
              <a:rPr lang="ko-KR" altLang="en-US" sz="1600" spc="-150"/>
              <a:t>으로 받기 때문에 </a:t>
            </a:r>
            <a:r>
              <a:rPr lang="en-US" altLang="ko-KR" sz="1600" spc="-150"/>
              <a:t>resultType</a:t>
            </a:r>
            <a:r>
              <a:rPr lang="ko-KR" altLang="en-US" sz="1600" spc="-150"/>
              <a:t>을 필수로 설정해 주어야 한다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949" y="1028509"/>
            <a:ext cx="3791479" cy="136226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6949" y="2628901"/>
            <a:ext cx="3734587" cy="235304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2" name=""/>
          <p:cNvSpPr/>
          <p:nvPr/>
        </p:nvSpPr>
        <p:spPr>
          <a:xfrm>
            <a:off x="7499984" y="929040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sp>
        <p:nvSpPr>
          <p:cNvPr id="83" name=""/>
          <p:cNvSpPr/>
          <p:nvPr/>
        </p:nvSpPr>
        <p:spPr>
          <a:xfrm>
            <a:off x="7478031" y="2496609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96949" y="5042803"/>
            <a:ext cx="3724972" cy="128667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2097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repository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에서 동작하는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mybatis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설정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151539" cy="30174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연결하기 위해 </a:t>
            </a:r>
            <a:r>
              <a:rPr lang="en-US" altLang="ko-KR" sz="1600" spc="-150"/>
              <a:t>database property </a:t>
            </a:r>
            <a:r>
              <a:rPr lang="ko-KR" altLang="en-US" sz="1600" spc="-150"/>
              <a:t>파일과  </a:t>
            </a:r>
            <a:r>
              <a:rPr lang="en-US" altLang="ko-KR" sz="1600" spc="-150"/>
              <a:t>DataSource</a:t>
            </a:r>
            <a:r>
              <a:rPr lang="ko-KR" altLang="en-US" sz="1600" spc="-150"/>
              <a:t>를 설정해주는 </a:t>
            </a:r>
            <a:r>
              <a:rPr lang="en-US" altLang="ko-KR" sz="1600" spc="-150"/>
              <a:t>xml</a:t>
            </a:r>
            <a:r>
              <a:rPr lang="ko-KR" altLang="en-US" sz="1600" spc="-150"/>
              <a:t>파일을 설정해준다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객체 </a:t>
            </a:r>
            <a:r>
              <a:rPr lang="en-US" altLang="ko-KR" sz="1600" spc="-150"/>
              <a:t>alias</a:t>
            </a:r>
            <a:r>
              <a:rPr lang="ko-KR" altLang="en-US" sz="1600" spc="-150"/>
              <a:t>와 설정과 </a:t>
            </a:r>
            <a:r>
              <a:rPr lang="en-US" altLang="ko-KR" sz="1600" spc="-150"/>
              <a:t>mapper</a:t>
            </a:r>
            <a:r>
              <a:rPr lang="ko-KR" altLang="en-US" sz="1600" spc="-150"/>
              <a:t>의 경로 설정까지 해준다</a:t>
            </a:r>
            <a:r>
              <a:rPr lang="en-US" altLang="ko-KR" sz="1600" spc="-150"/>
              <a:t>.</a:t>
            </a:r>
            <a:r>
              <a:rPr lang="ko-KR" altLang="en-US" sz="1600" spc="-150"/>
              <a:t>	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4.</a:t>
            </a:r>
            <a:r>
              <a:rPr lang="ko-KR" altLang="en-US" sz="1600" spc="-150"/>
              <a:t> 위의 설정으로 연결된 </a:t>
            </a:r>
            <a:r>
              <a:rPr lang="en-US" altLang="ko-KR" sz="1600" spc="-150"/>
              <a:t>Mybatis</a:t>
            </a:r>
            <a:r>
              <a:rPr lang="ko-KR" altLang="en-US" sz="1600" spc="-150"/>
              <a:t>를 사용하여 </a:t>
            </a:r>
            <a:r>
              <a:rPr lang="en-US" altLang="ko-KR" sz="1600" spc="-150"/>
              <a:t>BoardDAO</a:t>
            </a:r>
            <a:r>
              <a:rPr lang="ko-KR" altLang="en-US" sz="1600" spc="-150"/>
              <a:t>파일을 새로 만들어준다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◆</a:t>
            </a:r>
            <a:r>
              <a:rPr lang="en-US" altLang="ko-KR" sz="1600" spc="-150"/>
              <a:t>Mybatis</a:t>
            </a:r>
            <a:r>
              <a:rPr lang="ko-KR" altLang="en-US" sz="1600" spc="-150"/>
              <a:t>를 활용함으로서 기존의 방법보다 간편한 코드를 사용할 수 있다</a:t>
            </a:r>
            <a:r>
              <a:rPr lang="en-US" altLang="ko-KR" sz="1600" spc="-150"/>
              <a:t>.</a:t>
            </a:r>
            <a:endParaRPr lang="en-US" altLang="ko-KR" sz="1600" spc="-15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7744" y="4609560"/>
            <a:ext cx="4444754" cy="205142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4" name=""/>
          <p:cNvSpPr/>
          <p:nvPr/>
        </p:nvSpPr>
        <p:spPr>
          <a:xfrm>
            <a:off x="6547485" y="838023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5635" y="942566"/>
            <a:ext cx="3845575" cy="347744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6" name=""/>
          <p:cNvSpPr/>
          <p:nvPr/>
        </p:nvSpPr>
        <p:spPr>
          <a:xfrm>
            <a:off x="6518911" y="4495624"/>
            <a:ext cx="246944" cy="264583"/>
          </a:xfrm>
          <a:prstGeom prst="ellipse">
            <a:avLst/>
          </a:prstGeom>
          <a:solidFill>
            <a:srgbClr val="baff1a">
              <a:alpha val="100000"/>
            </a:srgbClr>
          </a:solidFill>
          <a:ln w="19050" cap="flat" cmpd="sng" algn="ctr">
            <a:solidFill>
              <a:srgbClr val="806b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2097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 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AOP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설정을 통한 로그 남기기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151539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@Aspect</a:t>
            </a:r>
            <a:r>
              <a:rPr lang="ko-KR" altLang="en-US" sz="1600" spc="-150"/>
              <a:t> 어노테이션 설정을 통해 </a:t>
            </a:r>
            <a:r>
              <a:rPr lang="en-US" altLang="ko-KR" sz="1600" spc="-150"/>
              <a:t>Impl</a:t>
            </a:r>
            <a:r>
              <a:rPr lang="ko-KR" altLang="en-US" sz="1600" spc="-150"/>
              <a:t> 메소드가 실행될때마다 </a:t>
            </a:r>
            <a:r>
              <a:rPr lang="en-US" altLang="ko-KR" sz="1600" spc="-150"/>
              <a:t>boardweb.log</a:t>
            </a:r>
            <a:r>
              <a:rPr lang="ko-KR" altLang="en-US" sz="1600" spc="-150"/>
              <a:t> 파일에 로그를 남기게 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9925" y="2778608"/>
            <a:ext cx="4222841" cy="341450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0157" y="3841373"/>
            <a:ext cx="4368052" cy="2845177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2937" y="967442"/>
            <a:ext cx="4186831" cy="124683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6cb33e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2" y="2418080"/>
            <a:ext cx="9931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tx2">
                    <a:lumMod val="50000"/>
                  </a:schemeClr>
                </a:solidFill>
              </a:rPr>
              <a:t>후기</a:t>
            </a:r>
            <a:endParaRPr lang="ko-KR" altLang="en-US" sz="3600" spc="-3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lt1"/>
                </a:solidFill>
              </a:rPr>
              <a:t>5</a:t>
            </a:r>
            <a:endParaRPr lang="en-US" altLang="ko-KR" sz="6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33068" y="217685"/>
            <a:ext cx="11647811" cy="6257408"/>
            <a:chOff x="2600958" y="1609801"/>
            <a:chExt cx="6990082" cy="2986738"/>
          </a:xfrm>
        </p:grpSpPr>
        <p:sp>
          <p:nvSpPr>
            <p:cNvPr id="5" name="TextBox 4"/>
            <p:cNvSpPr txBox="1"/>
            <p:nvPr/>
          </p:nvSpPr>
          <p:spPr>
            <a:xfrm>
              <a:off x="2600955" y="1609796"/>
              <a:ext cx="2641590" cy="1045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80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  <a:endParaRPr lang="ko-KR" altLang="en-US" sz="138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92287" y="3549477"/>
              <a:ext cx="1298752" cy="104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  <a:endParaRPr lang="ko-KR" alt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68466" y="1172031"/>
            <a:ext cx="8455068" cy="491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 Spring framework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를 이용하여 컴퓨터 소프트 웨어가 가지는 기본적인 데이터 처리 기능인  Create(생성), Read(읽기), Update(갱신), Delete(삭제)를 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Oracle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을 사용하여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에 직접 적용해 가며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웹 프로젝트를 진행하면서 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spring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의 기본 개념들과 기능들을 습득할 수 있었습니다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 JSP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를 사용하지않는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Spring framework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를 사용하며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Spring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이 가지는 높은 응집도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낮은 결합도를 가지는 어플리케이션의  코드가 간단해지며 유지보수가 편리 하다 등의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5e462d"/>
                </a:solidFill>
                <a:latin typeface="G마켓 산스 TTF Light"/>
                <a:ea typeface="나눔스퀘어 Light"/>
                <a:cs typeface="G마켓 산스 TTF Light"/>
              </a:rPr>
              <a:t>장점들을 알 수 있었습니다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5e462d"/>
                </a:solidFill>
                <a:latin typeface="G마켓 산스 TTF Light"/>
                <a:ea typeface="나눔스퀘어 Light"/>
                <a:cs typeface="G마켓 산스 TTF 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5e462d"/>
              </a:solidFill>
              <a:latin typeface="G마켓 산스 TTF Light"/>
              <a:ea typeface="나눔스퀘어 Light"/>
              <a:cs typeface="G마켓 산스 TTF Light"/>
            </a:endParaRPr>
          </a:p>
          <a:p>
            <a:pPr algn="just">
              <a:lnSpc>
                <a:spcPct val="110000"/>
              </a:lnSpc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 추후에는 좀 더 다양한 기능과 좋은 성능을 가지고있는 어플리케이션을 만들어 좋은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Quailty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</a:rPr>
              <a:t>의 서비스를 만들고 싶습니다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>
            <a:off x="6096000" y="0"/>
            <a:ext cx="6096000" cy="5720614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f6f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Project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목적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f6f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4253453" cy="701040"/>
            <a:chOff x="294640" y="1391920"/>
            <a:chExt cx="4253453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f6f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3410444" cy="45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요구사항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f6f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코드</a:t>
              </a: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&amp;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결과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0362" y="1828799"/>
            <a:ext cx="4800600" cy="3200400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34" name="그룹 21"/>
          <p:cNvGrpSpPr/>
          <p:nvPr/>
        </p:nvGrpSpPr>
        <p:grpSpPr>
          <a:xfrm rot="0">
            <a:off x="295236" y="5681887"/>
            <a:ext cx="3362688" cy="701040"/>
            <a:chOff x="294640" y="1391920"/>
            <a:chExt cx="3362688" cy="701040"/>
          </a:xfrm>
        </p:grpSpPr>
        <p:sp>
          <p:nvSpPr>
            <p:cNvPr id="35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f6f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436608" y="1461105"/>
              <a:ext cx="407307" cy="5716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24"/>
            <p:cNvSpPr txBox="1"/>
            <p:nvPr/>
          </p:nvSpPr>
          <p:spPr>
            <a:xfrm>
              <a:off x="1137648" y="1511607"/>
              <a:ext cx="2519680" cy="444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후기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6cb33e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lt1"/>
                </a:solidFill>
              </a:rPr>
              <a:t>1</a:t>
            </a:r>
            <a:endParaRPr lang="ko-KR" altLang="en-US" sz="6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rgbClr val="6cb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rgbClr val="6cb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6064523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의 기능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,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개념 이해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67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MVC</a:t>
            </a:r>
            <a:r>
              <a:rPr lang="ko-KR" altLang="en-US" sz="1600" spc="-150"/>
              <a:t> 디자인 패턴을 사용함으로써 각 </a:t>
            </a:r>
            <a:r>
              <a:rPr lang="en-US" altLang="ko-KR" sz="1600" spc="-150"/>
              <a:t>Model, View, Controller </a:t>
            </a:r>
            <a:r>
              <a:rPr lang="ko-KR" altLang="en-US" sz="1600" spc="-150"/>
              <a:t>각 영역이 어떤 역할과 기능을 갖는지 파악</a:t>
            </a:r>
            <a:r>
              <a:rPr lang="en-US" altLang="ko-KR" sz="1600" spc="-150"/>
              <a:t>,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높은 응집도</a:t>
            </a:r>
            <a:r>
              <a:rPr lang="en-US" altLang="ko-KR" sz="1600" spc="-150"/>
              <a:t>,</a:t>
            </a:r>
            <a:r>
              <a:rPr lang="ko-KR" altLang="en-US" sz="1600" spc="-150"/>
              <a:t> 낮은 결합도를 가진 어플리케이션 개발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6323826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 framework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활용한 홈페이지 개발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spc="-150"/>
              <a:t>대부분의 컴퓨터 소프트웨어가 가지는 기본적인 데이터 처리 기능인 Create(생성), Read(읽기), Update(갱신), Delete(삭제)를 가지며 회원가입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게시판 글쓰기</a:t>
            </a:r>
            <a:r>
              <a:rPr lang="en-US" altLang="ko-KR" sz="1600" spc="-150"/>
              <a:t>,</a:t>
            </a:r>
            <a:r>
              <a:rPr lang="ko-KR" altLang="en-US" sz="1600" spc="-150"/>
              <a:t> 글 삭제</a:t>
            </a:r>
            <a:r>
              <a:rPr lang="en-US" altLang="ko-KR" sz="1600" spc="-150"/>
              <a:t>/</a:t>
            </a:r>
            <a:r>
              <a:rPr lang="ko-KR" altLang="en-US" sz="1600" spc="-150"/>
              <a:t>수정 등의 기본적인 기능을 사용하여 </a:t>
            </a:r>
            <a:r>
              <a:rPr lang="en-US" altLang="ko-KR" sz="1600" spc="-150"/>
              <a:t>DB</a:t>
            </a:r>
            <a:r>
              <a:rPr lang="ko-KR" altLang="en-US" sz="1600" spc="-150"/>
              <a:t>사용이 가능한 게시판을 </a:t>
            </a:r>
            <a:r>
              <a:rPr lang="en-US" altLang="ko-KR" sz="1600" spc="-150"/>
              <a:t>spring framework</a:t>
            </a:r>
            <a:r>
              <a:rPr lang="ko-KR" altLang="en-US" sz="1600" spc="-150"/>
              <a:t>를 사용하여 개발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역량 강화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67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spc="-150"/>
              <a:t>spring </a:t>
            </a:r>
            <a:r>
              <a:rPr lang="ko-KR" altLang="en-US" sz="1600" spc="-150"/>
              <a:t>에서의 다양한 기술들의 역할과 기능 등을 파악</a:t>
            </a:r>
            <a:r>
              <a:rPr lang="en-US" altLang="ko-KR" sz="1600" spc="-150"/>
              <a:t>,</a:t>
            </a:r>
            <a:r>
              <a:rPr lang="ko-KR" altLang="en-US" sz="1600" spc="-150"/>
              <a:t> 활용하고</a:t>
            </a:r>
            <a:r>
              <a:rPr lang="en-US" altLang="ko-KR" sz="1600" spc="-150"/>
              <a:t> Oracle</a:t>
            </a:r>
            <a:r>
              <a:rPr lang="ko-KR" altLang="en-US" sz="1600" spc="-150"/>
              <a:t>을 이용해 </a:t>
            </a:r>
            <a:r>
              <a:rPr lang="en-US" altLang="ko-KR" sz="1600" spc="-150"/>
              <a:t>DB</a:t>
            </a:r>
            <a:r>
              <a:rPr lang="ko-KR" altLang="en-US" sz="1600" spc="-150"/>
              <a:t>와 연결하여 웹 프로젝트의 아키텍쳐를 이해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6cb33e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18980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lt1"/>
                </a:solidFill>
              </a:rPr>
              <a:t>2</a:t>
            </a:r>
            <a:endParaRPr lang="en-US" altLang="ko-KR" sz="6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6955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0090" y="1800225"/>
            <a:ext cx="105736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언어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0225" y="180022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0360" y="180022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Java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1.8.0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97" name="TextBox 66"/>
          <p:cNvSpPr txBox="1"/>
          <p:nvPr/>
        </p:nvSpPr>
        <p:spPr>
          <a:xfrm>
            <a:off x="720090" y="2520315"/>
            <a:ext cx="105727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67"/>
          <p:cNvSpPr txBox="1"/>
          <p:nvPr/>
        </p:nvSpPr>
        <p:spPr>
          <a:xfrm>
            <a:off x="1800225" y="252031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68"/>
          <p:cNvSpPr txBox="1"/>
          <p:nvPr/>
        </p:nvSpPr>
        <p:spPr>
          <a:xfrm>
            <a:off x="2880359" y="2520315"/>
            <a:ext cx="4457735" cy="4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Spring framework, css, html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720090" y="3430905"/>
            <a:ext cx="46672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TextBox 67"/>
          <p:cNvSpPr txBox="1"/>
          <p:nvPr/>
        </p:nvSpPr>
        <p:spPr>
          <a:xfrm>
            <a:off x="1800225" y="3430905"/>
            <a:ext cx="41631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68"/>
          <p:cNvSpPr txBox="1"/>
          <p:nvPr/>
        </p:nvSpPr>
        <p:spPr>
          <a:xfrm>
            <a:off x="2880360" y="3430905"/>
            <a:ext cx="3019646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Oracle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720090" y="4871085"/>
            <a:ext cx="60007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TextBox 67"/>
          <p:cNvSpPr txBox="1"/>
          <p:nvPr/>
        </p:nvSpPr>
        <p:spPr>
          <a:xfrm>
            <a:off x="1800225" y="4871085"/>
            <a:ext cx="4163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2880360" y="4871085"/>
            <a:ext cx="3019646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apche-tomcat 9.0.62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720090" y="4150995"/>
            <a:ext cx="1057365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67"/>
          <p:cNvSpPr txBox="1"/>
          <p:nvPr/>
        </p:nvSpPr>
        <p:spPr>
          <a:xfrm>
            <a:off x="1800225" y="415099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TextBox 68"/>
          <p:cNvSpPr txBox="1"/>
          <p:nvPr/>
        </p:nvSpPr>
        <p:spPr>
          <a:xfrm>
            <a:off x="2880360" y="415099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STS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f6ffd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6cb33e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2" y="2418080"/>
            <a:ext cx="27076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기능 요구사항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lt1"/>
                </a:solidFill>
              </a:rPr>
              <a:t>3</a:t>
            </a:r>
            <a:endParaRPr lang="ko-KR" altLang="en-US" sz="6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rgbClr val="6cb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6f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13356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Spring</a:t>
            </a:r>
            <a:endParaRPr lang="en-US" altLang="ko-KR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4858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###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cb33e"/>
                </a:solidFill>
              </a:rPr>
              <a:t>4</a:t>
            </a:r>
            <a:endParaRPr lang="en-US" altLang="ko-KR" sz="4800" b="1">
              <a:solidFill>
                <a:srgbClr val="6cb33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565618" y="1878405"/>
            <a:ext cx="11173710" cy="4777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1.</a:t>
            </a:r>
            <a:r>
              <a:rPr lang="ko-KR" altLang="en-US" sz="1600" spc="-150"/>
              <a:t> 로그인 페이지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한글</a:t>
            </a:r>
            <a:r>
              <a:rPr lang="en-US" altLang="ko-KR" sz="1600" spc="-150"/>
              <a:t>,</a:t>
            </a:r>
            <a:r>
              <a:rPr lang="ko-KR" altLang="en-US" sz="1600" spc="-150"/>
              <a:t>영어 다국어 기능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</a:t>
            </a:r>
            <a:r>
              <a:rPr lang="en-US" altLang="ko-KR" sz="1600" spc="-150"/>
              <a:t>,</a:t>
            </a:r>
            <a:r>
              <a:rPr lang="ko-KR" altLang="en-US" sz="1600" spc="-150"/>
              <a:t> 비밀번호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성공 시 세션 생성 후 게시판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2.</a:t>
            </a:r>
            <a:r>
              <a:rPr lang="ko-KR" altLang="en-US" sz="1600" spc="-150"/>
              <a:t> 회원가입 페이지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아이디 중복검사 및 입력란 유효성 검사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회원가입 성공시 </a:t>
            </a:r>
            <a:r>
              <a:rPr lang="en-US" altLang="ko-KR" sz="1600" spc="-150"/>
              <a:t>DB</a:t>
            </a:r>
            <a:r>
              <a:rPr lang="ko-KR" altLang="en-US" sz="1600" spc="-150"/>
              <a:t>에 회원 추가 후 로그인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3.</a:t>
            </a:r>
            <a:r>
              <a:rPr lang="ko-KR" altLang="en-US" sz="1600" spc="-150"/>
              <a:t> 게시판 페이지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한글</a:t>
            </a:r>
            <a:r>
              <a:rPr lang="en-US" altLang="ko-KR" sz="1600" spc="-150"/>
              <a:t>,</a:t>
            </a:r>
            <a:r>
              <a:rPr lang="ko-KR" altLang="en-US" sz="1600" spc="-150"/>
              <a:t>영어 다국어 기능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로그아웃 시 세션이 삭제되며 로그인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 정보 클릭시 세션 로그인된 회원 정보 나열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 검색 기능 </a:t>
            </a:r>
            <a:r>
              <a:rPr lang="en-US" altLang="ko-KR" sz="1600" spc="-150"/>
              <a:t>(</a:t>
            </a:r>
            <a:r>
              <a:rPr lang="ko-KR" altLang="en-US" sz="1600" spc="-150"/>
              <a:t>내용</a:t>
            </a:r>
            <a:r>
              <a:rPr lang="en-US" altLang="ko-KR" sz="1600" spc="-150"/>
              <a:t>,</a:t>
            </a:r>
            <a:r>
              <a:rPr lang="ko-KR" altLang="en-US" sz="1600" spc="-150"/>
              <a:t>제목</a:t>
            </a:r>
            <a:r>
              <a:rPr lang="en-US" altLang="ko-KR" sz="1600" spc="-150"/>
              <a:t>,</a:t>
            </a:r>
            <a:r>
              <a:rPr lang="ko-KR" altLang="en-US" sz="1600" spc="-150"/>
              <a:t> 작성자</a:t>
            </a:r>
            <a:r>
              <a:rPr lang="en-US" altLang="ko-KR" sz="1600" spc="-150"/>
              <a:t> </a:t>
            </a:r>
            <a:r>
              <a:rPr lang="ko-KR" altLang="en-US" sz="1600" spc="-150"/>
              <a:t>항목으로 검색 가능</a:t>
            </a:r>
            <a:r>
              <a:rPr lang="en-US" altLang="ko-KR" sz="1600" spc="-150"/>
              <a:t>)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글등록 클릭시 글 등록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게시글 페이징 처리</a:t>
            </a:r>
            <a:endParaRPr lang="ko-KR" altLang="en-US" sz="1600" spc="-150"/>
          </a:p>
        </p:txBody>
      </p:sp>
      <p:sp>
        <p:nvSpPr>
          <p:cNvPr id="85" name=""/>
          <p:cNvSpPr txBox="1"/>
          <p:nvPr/>
        </p:nvSpPr>
        <p:spPr>
          <a:xfrm>
            <a:off x="6096000" y="1976436"/>
            <a:ext cx="5562600" cy="24317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글 상세 페이지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게시글의 제목을 클릭하면 글 상세 페이지로 이동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글의 작성자와 같은 아이디 세션이라면 글 수정 및 삭제 버튼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글의 작성자와 번호는 수정 불가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(readonly)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로그처리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Arial Nova"/>
                <a:ea typeface="나눔스퀘어 Light"/>
                <a:cs typeface="Arial Nova"/>
              </a:rPr>
              <a:t> 웹에서 메소드가 실행 될 때마다 로그를 기록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  <a:p>
            <a:pPr marL="0" indent="0" algn="just" defTabSz="232257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Arial Nova"/>
              <a:ea typeface="나눔스퀘어 Light"/>
              <a:cs typeface="Arial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3506</ep:Words>
  <ep:PresentationFormat>와이드스크린</ep:PresentationFormat>
  <ep:Paragraphs>686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ep:HeadingPairs>
  <ep:TitlesOfParts>
    <vt:vector size="31" baseType="lpstr"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2022-07-07T11:58:45.779</dcterms:modified>
  <cp:revision>150</cp:revision>
  <dc:title>PowerPoint 프레젠테이션</dc:title>
  <cp:version>1000.0000.01</cp:version>
</cp:coreProperties>
</file>