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3C74-EA18-45F4-823D-154D00BD803F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1E95-1563-44FA-8235-58F2E5210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/>
          <p:cNvGrpSpPr/>
          <p:nvPr/>
        </p:nvGrpSpPr>
        <p:grpSpPr>
          <a:xfrm>
            <a:off x="3779912" y="476672"/>
            <a:ext cx="4504974" cy="5401562"/>
            <a:chOff x="-386242" y="908720"/>
            <a:chExt cx="4504974" cy="5401562"/>
          </a:xfrm>
        </p:grpSpPr>
        <p:sp>
          <p:nvSpPr>
            <p:cNvPr id="4" name="Hexagone 3"/>
            <p:cNvSpPr/>
            <p:nvPr/>
          </p:nvSpPr>
          <p:spPr>
            <a:xfrm>
              <a:off x="-386242" y="3593836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Hexagone 4"/>
            <p:cNvSpPr/>
            <p:nvPr/>
          </p:nvSpPr>
          <p:spPr>
            <a:xfrm>
              <a:off x="971600" y="2708920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Hexagone 5"/>
            <p:cNvSpPr/>
            <p:nvPr/>
          </p:nvSpPr>
          <p:spPr>
            <a:xfrm>
              <a:off x="960890" y="4510282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Hexagone 6"/>
            <p:cNvSpPr/>
            <p:nvPr/>
          </p:nvSpPr>
          <p:spPr>
            <a:xfrm>
              <a:off x="2318732" y="3625366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/>
            <p:cNvSpPr/>
            <p:nvPr/>
          </p:nvSpPr>
          <p:spPr>
            <a:xfrm>
              <a:off x="-386242" y="1793636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/>
            <p:cNvSpPr/>
            <p:nvPr/>
          </p:nvSpPr>
          <p:spPr>
            <a:xfrm>
              <a:off x="971600" y="908720"/>
              <a:ext cx="1800000" cy="1800000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/>
            <p:cNvSpPr/>
            <p:nvPr/>
          </p:nvSpPr>
          <p:spPr>
            <a:xfrm>
              <a:off x="2318732" y="1825166"/>
              <a:ext cx="1800000" cy="1800000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331640" y="3017972"/>
              <a:ext cx="12241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dirty="0" smtClean="0"/>
                <a:t>50</a:t>
              </a:r>
              <a:endParaRPr lang="fr-FR" sz="72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619672" y="1124744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/>
                <a:t>2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987824" y="2132856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1</a:t>
              </a:r>
              <a:endParaRPr lang="fr-FR" sz="66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20" y="2060848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/>
                <a:t>1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20" y="3861048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3</a:t>
              </a:r>
              <a:endParaRPr lang="fr-FR" sz="66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619672" y="4797152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2</a:t>
              </a:r>
              <a:endParaRPr lang="fr-FR" sz="66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987824" y="3933056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3</a:t>
              </a:r>
              <a:endParaRPr lang="fr-FR" sz="6600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589442" y="1628800"/>
            <a:ext cx="2953104" cy="3175812"/>
            <a:chOff x="3026342" y="1909372"/>
            <a:chExt cx="2953104" cy="3175812"/>
          </a:xfrm>
        </p:grpSpPr>
        <p:sp>
          <p:nvSpPr>
            <p:cNvPr id="13" name="Flèche droite 12"/>
            <p:cNvSpPr/>
            <p:nvPr/>
          </p:nvSpPr>
          <p:spPr>
            <a:xfrm rot="5400000">
              <a:off x="3959932" y="4329100"/>
              <a:ext cx="108012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droite 13"/>
            <p:cNvSpPr/>
            <p:nvPr/>
          </p:nvSpPr>
          <p:spPr>
            <a:xfrm rot="16200000">
              <a:off x="3909000" y="2233408"/>
              <a:ext cx="108012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 droite 14"/>
            <p:cNvSpPr/>
            <p:nvPr/>
          </p:nvSpPr>
          <p:spPr>
            <a:xfrm rot="20007963">
              <a:off x="4799392" y="2695927"/>
              <a:ext cx="108012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 droite 15"/>
            <p:cNvSpPr/>
            <p:nvPr/>
          </p:nvSpPr>
          <p:spPr>
            <a:xfrm rot="9137716">
              <a:off x="3026342" y="3788823"/>
              <a:ext cx="108012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 droite 16"/>
            <p:cNvSpPr/>
            <p:nvPr/>
          </p:nvSpPr>
          <p:spPr>
            <a:xfrm rot="1614510">
              <a:off x="4899326" y="3794039"/>
              <a:ext cx="108012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lèche droite 17"/>
            <p:cNvSpPr/>
            <p:nvPr/>
          </p:nvSpPr>
          <p:spPr>
            <a:xfrm rot="12604437">
              <a:off x="3054902" y="2702918"/>
              <a:ext cx="108012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323528" y="260648"/>
            <a:ext cx="23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Déplacement des gels :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79512" y="692696"/>
            <a:ext cx="396711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applique le calcul suivent a toute</a:t>
            </a:r>
          </a:p>
          <a:p>
            <a:r>
              <a:rPr lang="fr-FR" dirty="0" smtClean="0"/>
              <a:t>Les case : </a:t>
            </a:r>
          </a:p>
          <a:p>
            <a:r>
              <a:rPr lang="fr-FR" dirty="0"/>
              <a:t>n</a:t>
            </a:r>
            <a:r>
              <a:rPr lang="fr-FR" dirty="0" smtClean="0"/>
              <a:t>ombre de gel dans la case /</a:t>
            </a:r>
          </a:p>
          <a:p>
            <a:r>
              <a:rPr lang="fr-FR" dirty="0" smtClean="0"/>
              <a:t>nombre de voisine + 1</a:t>
            </a:r>
          </a:p>
          <a:p>
            <a:r>
              <a:rPr lang="fr-FR" dirty="0" smtClean="0"/>
              <a:t>=</a:t>
            </a:r>
          </a:p>
          <a:p>
            <a:r>
              <a:rPr lang="fr-FR" dirty="0" smtClean="0"/>
              <a:t>Nombre de gel donner a</a:t>
            </a:r>
          </a:p>
          <a:p>
            <a:r>
              <a:rPr lang="fr-FR" dirty="0" smtClean="0"/>
              <a:t>chaque voisine </a:t>
            </a:r>
          </a:p>
          <a:p>
            <a:endParaRPr lang="fr-FR" dirty="0" smtClean="0"/>
          </a:p>
          <a:p>
            <a:r>
              <a:rPr lang="fr-FR" dirty="0" smtClean="0"/>
              <a:t>Et ce nombre plus le reste</a:t>
            </a:r>
          </a:p>
          <a:p>
            <a:r>
              <a:rPr lang="fr-FR" dirty="0" smtClean="0"/>
              <a:t>de la division donne ce</a:t>
            </a:r>
          </a:p>
          <a:p>
            <a:r>
              <a:rPr lang="fr-FR" dirty="0" smtClean="0"/>
              <a:t> qui reste dans la case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case du milieu a 6 voisines</a:t>
            </a:r>
          </a:p>
          <a:p>
            <a:r>
              <a:rPr lang="fr-FR" dirty="0" smtClean="0"/>
              <a:t>(les autres cases n’ont pas assez de</a:t>
            </a:r>
          </a:p>
          <a:p>
            <a:r>
              <a:rPr lang="fr-FR" dirty="0" smtClean="0"/>
              <a:t>Gel pour en donner a leurs voisine).</a:t>
            </a:r>
          </a:p>
          <a:p>
            <a:endParaRPr lang="fr-FR" dirty="0"/>
          </a:p>
          <a:p>
            <a:r>
              <a:rPr lang="fr-FR" dirty="0" smtClean="0"/>
              <a:t>50/7 = 7 reste 1</a:t>
            </a:r>
          </a:p>
          <a:p>
            <a:r>
              <a:rPr lang="fr-FR" dirty="0" smtClean="0"/>
              <a:t>Donne 7 aux voisines</a:t>
            </a:r>
          </a:p>
          <a:p>
            <a:r>
              <a:rPr lang="fr-FR" dirty="0" smtClean="0"/>
              <a:t>Garde 7+1,  8 sur sa case</a:t>
            </a:r>
          </a:p>
          <a:p>
            <a:r>
              <a:rPr lang="fr-FR" dirty="0" smtClean="0"/>
              <a:t>Les cases verte sont attaqué et devient </a:t>
            </a:r>
          </a:p>
          <a:p>
            <a:r>
              <a:rPr lang="fr-FR" dirty="0"/>
              <a:t>o</a:t>
            </a:r>
            <a:r>
              <a:rPr lang="fr-FR" dirty="0" smtClean="0"/>
              <a:t>range.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7"/>
          <p:cNvGrpSpPr/>
          <p:nvPr/>
        </p:nvGrpSpPr>
        <p:grpSpPr>
          <a:xfrm>
            <a:off x="3779912" y="476672"/>
            <a:ext cx="4504974" cy="5401562"/>
            <a:chOff x="2206046" y="764704"/>
            <a:chExt cx="4504974" cy="5401562"/>
          </a:xfrm>
        </p:grpSpPr>
        <p:sp>
          <p:nvSpPr>
            <p:cNvPr id="29" name="Hexagone 28"/>
            <p:cNvSpPr/>
            <p:nvPr/>
          </p:nvSpPr>
          <p:spPr>
            <a:xfrm>
              <a:off x="2206046" y="3449820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e 29"/>
            <p:cNvSpPr/>
            <p:nvPr/>
          </p:nvSpPr>
          <p:spPr>
            <a:xfrm>
              <a:off x="3563888" y="2564904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/>
            <p:cNvSpPr/>
            <p:nvPr/>
          </p:nvSpPr>
          <p:spPr>
            <a:xfrm>
              <a:off x="3553178" y="4366266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/>
            <p:cNvSpPr/>
            <p:nvPr/>
          </p:nvSpPr>
          <p:spPr>
            <a:xfrm>
              <a:off x="4911020" y="3481350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/>
            <p:cNvSpPr/>
            <p:nvPr/>
          </p:nvSpPr>
          <p:spPr>
            <a:xfrm>
              <a:off x="2206046" y="1649620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/>
            <p:cNvSpPr/>
            <p:nvPr/>
          </p:nvSpPr>
          <p:spPr>
            <a:xfrm>
              <a:off x="3563888" y="764704"/>
              <a:ext cx="1800000" cy="1800000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/>
            <p:cNvSpPr/>
            <p:nvPr/>
          </p:nvSpPr>
          <p:spPr>
            <a:xfrm>
              <a:off x="4911020" y="1681150"/>
              <a:ext cx="1800000" cy="1800000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688246" y="2812458"/>
              <a:ext cx="18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dirty="0" smtClean="0"/>
                <a:t>7+1</a:t>
              </a:r>
              <a:endParaRPr lang="fr-FR" sz="72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779912" y="1052736"/>
              <a:ext cx="13035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2-7</a:t>
              </a:r>
              <a:endParaRPr lang="fr-FR" sz="6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148064" y="1988840"/>
              <a:ext cx="13035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1-7</a:t>
              </a:r>
              <a:endParaRPr lang="fr-FR" sz="6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411760" y="1916832"/>
              <a:ext cx="14654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1+7</a:t>
              </a:r>
              <a:endParaRPr lang="fr-FR" sz="6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411760" y="3789040"/>
              <a:ext cx="14654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3+7</a:t>
              </a:r>
              <a:endParaRPr lang="fr-FR" sz="6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707904" y="4653136"/>
              <a:ext cx="14654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2+7</a:t>
              </a:r>
              <a:endParaRPr lang="fr-FR" sz="6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076056" y="3789040"/>
              <a:ext cx="14654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3+7</a:t>
              </a:r>
              <a:endParaRPr lang="fr-FR" sz="6600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323528" y="260648"/>
            <a:ext cx="23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Déplacement des gels :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79512" y="692696"/>
            <a:ext cx="396711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applique le calcul suivent a toute</a:t>
            </a:r>
          </a:p>
          <a:p>
            <a:r>
              <a:rPr lang="fr-FR" dirty="0" smtClean="0"/>
              <a:t>Les case : </a:t>
            </a:r>
          </a:p>
          <a:p>
            <a:r>
              <a:rPr lang="fr-FR" dirty="0"/>
              <a:t>n</a:t>
            </a:r>
            <a:r>
              <a:rPr lang="fr-FR" dirty="0" smtClean="0"/>
              <a:t>ombre de gel dans la case /</a:t>
            </a:r>
          </a:p>
          <a:p>
            <a:r>
              <a:rPr lang="fr-FR" dirty="0" smtClean="0"/>
              <a:t>nombre de voisine + 1</a:t>
            </a:r>
          </a:p>
          <a:p>
            <a:r>
              <a:rPr lang="fr-FR" dirty="0" smtClean="0"/>
              <a:t>=</a:t>
            </a:r>
          </a:p>
          <a:p>
            <a:r>
              <a:rPr lang="fr-FR" dirty="0" smtClean="0"/>
              <a:t>Nombre de gel donner a</a:t>
            </a:r>
          </a:p>
          <a:p>
            <a:r>
              <a:rPr lang="fr-FR" dirty="0" smtClean="0"/>
              <a:t>chaque voisine </a:t>
            </a:r>
          </a:p>
          <a:p>
            <a:endParaRPr lang="fr-FR" dirty="0" smtClean="0"/>
          </a:p>
          <a:p>
            <a:r>
              <a:rPr lang="fr-FR" dirty="0" smtClean="0"/>
              <a:t>Et ce nombre plus le reste</a:t>
            </a:r>
          </a:p>
          <a:p>
            <a:r>
              <a:rPr lang="fr-FR" dirty="0" smtClean="0"/>
              <a:t>de la division donne ce</a:t>
            </a:r>
          </a:p>
          <a:p>
            <a:r>
              <a:rPr lang="fr-FR" dirty="0" smtClean="0"/>
              <a:t> qui reste dans la case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case du milieu a 6 voisines</a:t>
            </a:r>
          </a:p>
          <a:p>
            <a:r>
              <a:rPr lang="fr-FR" dirty="0" smtClean="0"/>
              <a:t>(les autres cases n’ont pas assez de</a:t>
            </a:r>
          </a:p>
          <a:p>
            <a:r>
              <a:rPr lang="fr-FR" dirty="0" smtClean="0"/>
              <a:t>Gel pour en donner a leurs voisine).</a:t>
            </a:r>
          </a:p>
          <a:p>
            <a:endParaRPr lang="fr-FR" dirty="0"/>
          </a:p>
          <a:p>
            <a:r>
              <a:rPr lang="fr-FR" dirty="0" smtClean="0"/>
              <a:t>50/7 = 7 reste 1</a:t>
            </a:r>
          </a:p>
          <a:p>
            <a:r>
              <a:rPr lang="fr-FR" dirty="0" smtClean="0"/>
              <a:t>Donne 7 aux voisines</a:t>
            </a:r>
          </a:p>
          <a:p>
            <a:r>
              <a:rPr lang="fr-FR" dirty="0" smtClean="0"/>
              <a:t>Garde 7+1,  8 sur sa case</a:t>
            </a:r>
          </a:p>
          <a:p>
            <a:r>
              <a:rPr lang="fr-FR" dirty="0" smtClean="0"/>
              <a:t>Les cases verte sont attaqué et devient </a:t>
            </a:r>
          </a:p>
          <a:p>
            <a:r>
              <a:rPr lang="fr-FR" dirty="0"/>
              <a:t>o</a:t>
            </a:r>
            <a:r>
              <a:rPr lang="fr-FR" dirty="0" smtClean="0"/>
              <a:t>range.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2"/>
          <p:cNvGrpSpPr/>
          <p:nvPr/>
        </p:nvGrpSpPr>
        <p:grpSpPr>
          <a:xfrm>
            <a:off x="3779912" y="476672"/>
            <a:ext cx="4504974" cy="5401562"/>
            <a:chOff x="2206046" y="764704"/>
            <a:chExt cx="4504974" cy="5401562"/>
          </a:xfrm>
        </p:grpSpPr>
        <p:sp>
          <p:nvSpPr>
            <p:cNvPr id="44" name="Hexagone 43"/>
            <p:cNvSpPr/>
            <p:nvPr/>
          </p:nvSpPr>
          <p:spPr>
            <a:xfrm>
              <a:off x="2206046" y="3449820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/>
            <p:cNvSpPr/>
            <p:nvPr/>
          </p:nvSpPr>
          <p:spPr>
            <a:xfrm>
              <a:off x="3563888" y="2564904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/>
            <p:cNvSpPr/>
            <p:nvPr/>
          </p:nvSpPr>
          <p:spPr>
            <a:xfrm>
              <a:off x="3553178" y="4366266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/>
            <p:cNvSpPr/>
            <p:nvPr/>
          </p:nvSpPr>
          <p:spPr>
            <a:xfrm>
              <a:off x="4911020" y="3481350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Hexagone 47"/>
            <p:cNvSpPr/>
            <p:nvPr/>
          </p:nvSpPr>
          <p:spPr>
            <a:xfrm>
              <a:off x="2206046" y="1649620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Hexagone 48"/>
            <p:cNvSpPr/>
            <p:nvPr/>
          </p:nvSpPr>
          <p:spPr>
            <a:xfrm>
              <a:off x="3563888" y="764704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Hexagone 49"/>
            <p:cNvSpPr/>
            <p:nvPr/>
          </p:nvSpPr>
          <p:spPr>
            <a:xfrm>
              <a:off x="4911020" y="1681150"/>
              <a:ext cx="1800000" cy="1800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139952" y="2852936"/>
              <a:ext cx="12241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dirty="0"/>
                <a:t>8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79912" y="1052736"/>
              <a:ext cx="9957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  5</a:t>
              </a:r>
              <a:endParaRPr lang="fr-FR" sz="6600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843808" y="1988840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/>
                <a:t>8</a:t>
              </a: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411760" y="3789040"/>
              <a:ext cx="12346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 10</a:t>
              </a:r>
              <a:endParaRPr lang="fr-FR" sz="660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779912" y="4653136"/>
              <a:ext cx="9957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  9</a:t>
              </a:r>
              <a:endParaRPr lang="fr-FR" sz="6600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076056" y="3789040"/>
              <a:ext cx="12346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 10</a:t>
              </a:r>
              <a:endParaRPr lang="fr-FR" sz="66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5508104" y="1988840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/>
                <a:t>6</a:t>
              </a:r>
              <a:endParaRPr lang="fr-FR" sz="6600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323528" y="260648"/>
            <a:ext cx="23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Déplacement des gels :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79512" y="692696"/>
            <a:ext cx="396711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applique le calcul suivent a toute</a:t>
            </a:r>
          </a:p>
          <a:p>
            <a:r>
              <a:rPr lang="fr-FR" dirty="0" smtClean="0"/>
              <a:t>Les case : </a:t>
            </a:r>
          </a:p>
          <a:p>
            <a:r>
              <a:rPr lang="fr-FR" dirty="0"/>
              <a:t>n</a:t>
            </a:r>
            <a:r>
              <a:rPr lang="fr-FR" dirty="0" smtClean="0"/>
              <a:t>ombre de gel dans la case /</a:t>
            </a:r>
          </a:p>
          <a:p>
            <a:r>
              <a:rPr lang="fr-FR" dirty="0" smtClean="0"/>
              <a:t>nombre de voisine + 1</a:t>
            </a:r>
          </a:p>
          <a:p>
            <a:r>
              <a:rPr lang="fr-FR" dirty="0" smtClean="0"/>
              <a:t>=</a:t>
            </a:r>
          </a:p>
          <a:p>
            <a:r>
              <a:rPr lang="fr-FR" dirty="0" smtClean="0"/>
              <a:t>Nombre de gel donner a</a:t>
            </a:r>
          </a:p>
          <a:p>
            <a:r>
              <a:rPr lang="fr-FR" dirty="0" smtClean="0"/>
              <a:t>chaque voisine </a:t>
            </a:r>
          </a:p>
          <a:p>
            <a:endParaRPr lang="fr-FR" dirty="0" smtClean="0"/>
          </a:p>
          <a:p>
            <a:r>
              <a:rPr lang="fr-FR" dirty="0" smtClean="0"/>
              <a:t>Et ce nombre plus le reste</a:t>
            </a:r>
          </a:p>
          <a:p>
            <a:r>
              <a:rPr lang="fr-FR" dirty="0" smtClean="0"/>
              <a:t>de la division donne ce</a:t>
            </a:r>
          </a:p>
          <a:p>
            <a:r>
              <a:rPr lang="fr-FR" dirty="0" smtClean="0"/>
              <a:t> qui reste dans la case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case du milieu a 6 voisines</a:t>
            </a:r>
          </a:p>
          <a:p>
            <a:r>
              <a:rPr lang="fr-FR" dirty="0" smtClean="0"/>
              <a:t>(les autres cases n’ont pas assez de</a:t>
            </a:r>
          </a:p>
          <a:p>
            <a:r>
              <a:rPr lang="fr-FR" dirty="0" smtClean="0"/>
              <a:t>Gel pour en donner a leurs voisine).</a:t>
            </a:r>
          </a:p>
          <a:p>
            <a:endParaRPr lang="fr-FR" dirty="0"/>
          </a:p>
          <a:p>
            <a:r>
              <a:rPr lang="fr-FR" dirty="0" smtClean="0"/>
              <a:t>50/7 = 7 reste 1</a:t>
            </a:r>
          </a:p>
          <a:p>
            <a:r>
              <a:rPr lang="fr-FR" dirty="0" smtClean="0"/>
              <a:t>Donne 7 aux voisines</a:t>
            </a:r>
          </a:p>
          <a:p>
            <a:r>
              <a:rPr lang="fr-FR" dirty="0" smtClean="0"/>
              <a:t>Garde 7+1,  8 sur sa case</a:t>
            </a:r>
          </a:p>
          <a:p>
            <a:r>
              <a:rPr lang="fr-FR" dirty="0" smtClean="0"/>
              <a:t>Les cases verte sont attaqué et devient </a:t>
            </a:r>
          </a:p>
          <a:p>
            <a:r>
              <a:rPr lang="fr-FR" dirty="0"/>
              <a:t>o</a:t>
            </a:r>
            <a:r>
              <a:rPr lang="fr-FR" dirty="0" smtClean="0"/>
              <a:t>range.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1115616" y="260649"/>
            <a:ext cx="2376264" cy="2952327"/>
            <a:chOff x="1190163" y="261667"/>
            <a:chExt cx="4377493" cy="5896102"/>
          </a:xfrm>
        </p:grpSpPr>
        <p:sp>
          <p:nvSpPr>
            <p:cNvPr id="6" name="Hexagone 5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Hexagone 6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Hexagone 7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Hexagone 9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Hexagone 10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Hexagone 18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Hexagone 19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Hexagone 22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Hexagone 23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Hexagone 25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Hexagone 26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Hexagone 27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Hexagone 31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Hexagone 32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5508104" y="188641"/>
            <a:ext cx="2376264" cy="2952327"/>
            <a:chOff x="1190163" y="261667"/>
            <a:chExt cx="4377493" cy="5896102"/>
          </a:xfrm>
        </p:grpSpPr>
        <p:sp>
          <p:nvSpPr>
            <p:cNvPr id="36" name="Hexagone 35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37" name="Hexagone 36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Hexagone 37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Hexagone 38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Hexagone 39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1" name="Hexagone 40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Hexagone 41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Hexagone 42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" name="Hexagone 43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5" name="Hexagone 44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6" name="Hexagone 45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Hexagone 46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" name="Hexagone 47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" name="Hexagone 48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3" name="Flèche droite 52"/>
          <p:cNvSpPr/>
          <p:nvPr/>
        </p:nvSpPr>
        <p:spPr>
          <a:xfrm>
            <a:off x="4211960" y="1268760"/>
            <a:ext cx="908987" cy="52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/>
          <p:cNvGrpSpPr/>
          <p:nvPr/>
        </p:nvGrpSpPr>
        <p:grpSpPr>
          <a:xfrm>
            <a:off x="539552" y="3573016"/>
            <a:ext cx="2376264" cy="2952327"/>
            <a:chOff x="1190163" y="261667"/>
            <a:chExt cx="4377493" cy="5896102"/>
          </a:xfrm>
        </p:grpSpPr>
        <p:sp>
          <p:nvSpPr>
            <p:cNvPr id="56" name="Hexagone 55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Hexagone 56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Hexagone 57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Hexagone 58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Hexagone 59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Hexagone 60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Hexagone 61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Hexagone 62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Hexagone 63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Hexagone 64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Hexagone 65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Hexagone 66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Hexagone 67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Hexagone 68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5940152" y="3501008"/>
            <a:ext cx="2376264" cy="2952327"/>
            <a:chOff x="1190163" y="261667"/>
            <a:chExt cx="4377493" cy="5896102"/>
          </a:xfrm>
        </p:grpSpPr>
        <p:sp>
          <p:nvSpPr>
            <p:cNvPr id="71" name="Hexagone 70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" name="Hexagone 71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3" name="Hexagone 72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Hexagone 73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Hexagone 74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" name="Hexagone 75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Hexagone 76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Hexagone 77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" name="Hexagone 78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" name="Hexagone 79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1" name="Hexagone 80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Hexagone 81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Hexagone 82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" name="Hexagone 83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85" name="Flèche droite 84"/>
          <p:cNvSpPr/>
          <p:nvPr/>
        </p:nvSpPr>
        <p:spPr>
          <a:xfrm>
            <a:off x="4139952" y="5013176"/>
            <a:ext cx="908987" cy="52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3635896" y="3419708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16/7 = 2 reste 2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3563888" y="3779748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voisins 2 |garde 4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3707904" y="1916832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16/4 = 4 reste 0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3635896" y="2276872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voisins 4 | garde 4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3707904" y="476672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16/7 = 2 reste 2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3635896" y="836712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voisins 2 | garde 4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3563888" y="4149080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21/7 = 3 reste 0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3491880" y="4509120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voisins 3 | garde 3</a:t>
            </a:r>
            <a:endParaRPr lang="fr-FR" dirty="0"/>
          </a:p>
        </p:txBody>
      </p:sp>
      <p:sp>
        <p:nvSpPr>
          <p:cNvPr id="94" name="ZoneTexte 93"/>
          <p:cNvSpPr txBox="1"/>
          <p:nvPr/>
        </p:nvSpPr>
        <p:spPr>
          <a:xfrm>
            <a:off x="3059832" y="5733256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21 passe a </a:t>
            </a:r>
            <a:r>
              <a:rPr lang="fr-FR" dirty="0"/>
              <a:t>3</a:t>
            </a:r>
            <a:r>
              <a:rPr lang="fr-FR" dirty="0" smtClean="0"/>
              <a:t> -3 -2 = -2</a:t>
            </a:r>
            <a:endParaRPr lang="fr-FR" dirty="0"/>
          </a:p>
        </p:txBody>
      </p:sp>
      <p:sp>
        <p:nvSpPr>
          <p:cNvPr id="95" name="ZoneTexte 94"/>
          <p:cNvSpPr txBox="1"/>
          <p:nvPr/>
        </p:nvSpPr>
        <p:spPr>
          <a:xfrm>
            <a:off x="3275856" y="609329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16 passe a 4-3=1</a:t>
            </a:r>
            <a:endParaRPr lang="fr-FR" dirty="0"/>
          </a:p>
        </p:txBody>
      </p:sp>
      <p:sp>
        <p:nvSpPr>
          <p:cNvPr id="111" name="ZoneTexte 110"/>
          <p:cNvSpPr txBox="1"/>
          <p:nvPr/>
        </p:nvSpPr>
        <p:spPr>
          <a:xfrm>
            <a:off x="5292080" y="479715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1+2-3</a:t>
            </a:r>
            <a:endParaRPr lang="fr-FR" dirty="0"/>
          </a:p>
        </p:txBody>
      </p:sp>
      <p:sp>
        <p:nvSpPr>
          <p:cNvPr id="112" name="ZoneTexte 111"/>
          <p:cNvSpPr txBox="1"/>
          <p:nvPr/>
        </p:nvSpPr>
        <p:spPr>
          <a:xfrm>
            <a:off x="8244408" y="443711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1+2-3</a:t>
            </a:r>
            <a:endParaRPr lang="fr-FR" dirty="0"/>
          </a:p>
        </p:txBody>
      </p:sp>
      <p:sp>
        <p:nvSpPr>
          <p:cNvPr id="113" name="ZoneTexte 112"/>
          <p:cNvSpPr txBox="1"/>
          <p:nvPr/>
        </p:nvSpPr>
        <p:spPr>
          <a:xfrm>
            <a:off x="6300192" y="3501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1+3+2</a:t>
            </a:r>
            <a:endParaRPr lang="fr-FR" dirty="0"/>
          </a:p>
        </p:txBody>
      </p:sp>
      <p:sp>
        <p:nvSpPr>
          <p:cNvPr id="114" name="ZoneTexte 113"/>
          <p:cNvSpPr txBox="1"/>
          <p:nvPr/>
        </p:nvSpPr>
        <p:spPr>
          <a:xfrm>
            <a:off x="7380312" y="609329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1+3+2</a:t>
            </a:r>
            <a:endParaRPr lang="fr-FR" dirty="0"/>
          </a:p>
        </p:txBody>
      </p:sp>
      <p:cxnSp>
        <p:nvCxnSpPr>
          <p:cNvPr id="116" name="Connecteur droit 115"/>
          <p:cNvCxnSpPr/>
          <p:nvPr/>
        </p:nvCxnSpPr>
        <p:spPr>
          <a:xfrm>
            <a:off x="0" y="3356992"/>
            <a:ext cx="9144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69"/>
          <p:cNvGrpSpPr/>
          <p:nvPr/>
        </p:nvGrpSpPr>
        <p:grpSpPr>
          <a:xfrm>
            <a:off x="3491880" y="692696"/>
            <a:ext cx="2376264" cy="2952327"/>
            <a:chOff x="1190163" y="261667"/>
            <a:chExt cx="4377493" cy="5896102"/>
          </a:xfrm>
        </p:grpSpPr>
        <p:sp>
          <p:nvSpPr>
            <p:cNvPr id="71" name="Hexagone 70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" name="Hexagone 71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3" name="Hexagone 72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Hexagone 73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Hexagone 74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" name="Hexagone 75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Hexagone 76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Hexagone 77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" name="Hexagone 78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" name="Hexagone 79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1" name="Hexagone 80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Hexagone 81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Hexagone 82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" name="Hexagone 83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96" name="Groupe 69"/>
          <p:cNvGrpSpPr/>
          <p:nvPr/>
        </p:nvGrpSpPr>
        <p:grpSpPr>
          <a:xfrm>
            <a:off x="6300192" y="476672"/>
            <a:ext cx="2376264" cy="2952327"/>
            <a:chOff x="1190163" y="261667"/>
            <a:chExt cx="4377493" cy="5896102"/>
          </a:xfrm>
        </p:grpSpPr>
        <p:sp>
          <p:nvSpPr>
            <p:cNvPr id="97" name="Hexagone 96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Hexagone 97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" name="Hexagone 98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00" name="Hexagone 99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01" name="Hexagone 100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2" name="Hexagone 101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03" name="Hexagone 102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04" name="Hexagone 103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0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Hexagone 104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Hexagone 105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07" name="Hexagone 106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08" name="Hexagone 107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09" name="Hexagone 108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Hexagone 109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15" name="Groupe 69"/>
          <p:cNvGrpSpPr/>
          <p:nvPr/>
        </p:nvGrpSpPr>
        <p:grpSpPr>
          <a:xfrm>
            <a:off x="1547664" y="3284984"/>
            <a:ext cx="2376264" cy="2952327"/>
            <a:chOff x="1190163" y="261667"/>
            <a:chExt cx="4377493" cy="5896102"/>
          </a:xfrm>
        </p:grpSpPr>
        <p:sp>
          <p:nvSpPr>
            <p:cNvPr id="117" name="Hexagone 116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Hexagone 117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Hexagone 118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Hexagone 119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1" name="Hexagone 120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2" name="Hexagone 121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Hexagone 122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4" name="Hexagone 123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0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Hexagone 124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Hexagone 125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Hexagone 126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Hexagone 127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Hexagone 128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30" name="Hexagone 129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1" name="Groupe 69"/>
          <p:cNvGrpSpPr/>
          <p:nvPr/>
        </p:nvGrpSpPr>
        <p:grpSpPr>
          <a:xfrm>
            <a:off x="4499992" y="3140968"/>
            <a:ext cx="2376264" cy="2952327"/>
            <a:chOff x="1190163" y="261667"/>
            <a:chExt cx="4377493" cy="5896102"/>
          </a:xfrm>
        </p:grpSpPr>
        <p:sp>
          <p:nvSpPr>
            <p:cNvPr id="132" name="Hexagone 131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33" name="Hexagone 132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34" name="Hexagone 133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35" name="Hexagone 134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6" name="Hexagone 135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37" name="Hexagone 136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Hexagone 137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9" name="Hexagone 138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0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Hexagone 139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41" name="Hexagone 140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Hexagone 141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43" name="Hexagone 142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44" name="Hexagone 143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Hexagone 144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146" name="Groupe 145"/>
          <p:cNvGrpSpPr/>
          <p:nvPr/>
        </p:nvGrpSpPr>
        <p:grpSpPr>
          <a:xfrm>
            <a:off x="395536" y="764704"/>
            <a:ext cx="2376264" cy="2952327"/>
            <a:chOff x="1190163" y="261667"/>
            <a:chExt cx="4377493" cy="5896102"/>
          </a:xfrm>
        </p:grpSpPr>
        <p:sp>
          <p:nvSpPr>
            <p:cNvPr id="147" name="Hexagone 146"/>
            <p:cNvSpPr/>
            <p:nvPr/>
          </p:nvSpPr>
          <p:spPr>
            <a:xfrm>
              <a:off x="1198134" y="2852990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Hexagone 147"/>
            <p:cNvSpPr/>
            <p:nvPr/>
          </p:nvSpPr>
          <p:spPr>
            <a:xfrm>
              <a:off x="1190163" y="4174075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Hexagone 148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Hexagone 149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Hexagone 150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Hexagone 151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Hexagone 152"/>
            <p:cNvSpPr/>
            <p:nvPr/>
          </p:nvSpPr>
          <p:spPr>
            <a:xfrm>
              <a:off x="4214428" y="3524188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Hexagone 153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Hexagone 154"/>
            <p:cNvSpPr/>
            <p:nvPr/>
          </p:nvSpPr>
          <p:spPr>
            <a:xfrm>
              <a:off x="4214428" y="2203956"/>
              <a:ext cx="1339659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Hexagone 155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Hexagone 156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Hexagone 157"/>
            <p:cNvSpPr/>
            <p:nvPr/>
          </p:nvSpPr>
          <p:spPr>
            <a:xfrm>
              <a:off x="2206246" y="483768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Hexagone 158"/>
            <p:cNvSpPr/>
            <p:nvPr/>
          </p:nvSpPr>
          <p:spPr>
            <a:xfrm>
              <a:off x="3225390" y="261667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Hexagone 159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0" name="Étoile à 6 branches 219"/>
          <p:cNvSpPr/>
          <p:nvPr/>
        </p:nvSpPr>
        <p:spPr>
          <a:xfrm>
            <a:off x="6999252" y="2842426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Étoile à 6 branches 252"/>
          <p:cNvSpPr/>
          <p:nvPr/>
        </p:nvSpPr>
        <p:spPr>
          <a:xfrm>
            <a:off x="7545348" y="559190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Étoile à 6 branches 253"/>
          <p:cNvSpPr/>
          <p:nvPr/>
        </p:nvSpPr>
        <p:spPr>
          <a:xfrm>
            <a:off x="1693242" y="5322228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Étoile à 6 branches 254"/>
          <p:cNvSpPr/>
          <p:nvPr/>
        </p:nvSpPr>
        <p:spPr>
          <a:xfrm>
            <a:off x="3337354" y="3697574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Étoile à 6 branches 255"/>
          <p:cNvSpPr/>
          <p:nvPr/>
        </p:nvSpPr>
        <p:spPr>
          <a:xfrm>
            <a:off x="196977" y="6131713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ZoneTexte 256"/>
          <p:cNvSpPr txBox="1"/>
          <p:nvPr/>
        </p:nvSpPr>
        <p:spPr>
          <a:xfrm>
            <a:off x="773041" y="6167045"/>
            <a:ext cx="5743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Les cases qui ont assez de gel pour en donner aux voisins </a:t>
            </a:r>
          </a:p>
          <a:p>
            <a:r>
              <a:rPr lang="fr-FR" dirty="0" smtClean="0"/>
              <a:t>(autant ou plus que le nombre de voisine +1)</a:t>
            </a:r>
          </a:p>
        </p:txBody>
      </p:sp>
      <p:sp>
        <p:nvSpPr>
          <p:cNvPr id="258" name="ZoneTexte 257"/>
          <p:cNvSpPr txBox="1"/>
          <p:nvPr/>
        </p:nvSpPr>
        <p:spPr>
          <a:xfrm>
            <a:off x="6979048" y="4149080"/>
            <a:ext cx="2164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Cet état est « stable»</a:t>
            </a:r>
          </a:p>
          <a:p>
            <a:r>
              <a:rPr lang="fr-FR" dirty="0" smtClean="0"/>
              <a:t>car il n’y a plus assez </a:t>
            </a:r>
          </a:p>
          <a:p>
            <a:r>
              <a:rPr lang="fr-FR" dirty="0" smtClean="0"/>
              <a:t>de gel pour qu’une</a:t>
            </a:r>
          </a:p>
          <a:p>
            <a:r>
              <a:rPr lang="fr-FR" dirty="0" smtClean="0"/>
              <a:t>case en donne a ces</a:t>
            </a:r>
          </a:p>
          <a:p>
            <a:r>
              <a:rPr lang="fr-FR" dirty="0" smtClean="0"/>
              <a:t>voisine. </a:t>
            </a:r>
          </a:p>
        </p:txBody>
      </p:sp>
      <p:sp>
        <p:nvSpPr>
          <p:cNvPr id="259" name="ZoneTexte 258"/>
          <p:cNvSpPr txBox="1"/>
          <p:nvPr/>
        </p:nvSpPr>
        <p:spPr>
          <a:xfrm>
            <a:off x="1691680" y="1073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de dispersion du gel sur plusieurs occurrences</a:t>
            </a:r>
          </a:p>
        </p:txBody>
      </p:sp>
      <p:sp>
        <p:nvSpPr>
          <p:cNvPr id="331" name="Étoile à 6 branches 330"/>
          <p:cNvSpPr/>
          <p:nvPr/>
        </p:nvSpPr>
        <p:spPr>
          <a:xfrm>
            <a:off x="5260550" y="2410378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Étoile à 6 branches 347"/>
          <p:cNvSpPr/>
          <p:nvPr/>
        </p:nvSpPr>
        <p:spPr>
          <a:xfrm>
            <a:off x="4716016" y="2729940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9" name="Étoile à 6 branches 348"/>
          <p:cNvSpPr/>
          <p:nvPr/>
        </p:nvSpPr>
        <p:spPr>
          <a:xfrm>
            <a:off x="4180430" y="1084266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Étoile à 6 branches 349"/>
          <p:cNvSpPr/>
          <p:nvPr/>
        </p:nvSpPr>
        <p:spPr>
          <a:xfrm>
            <a:off x="3614876" y="1412776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1" name="Étoile à 6 branches 350"/>
          <p:cNvSpPr/>
          <p:nvPr/>
        </p:nvSpPr>
        <p:spPr>
          <a:xfrm>
            <a:off x="1640692" y="1495294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2" name="Étoile à 6 branches 351"/>
          <p:cNvSpPr/>
          <p:nvPr/>
        </p:nvSpPr>
        <p:spPr>
          <a:xfrm>
            <a:off x="1094596" y="1813294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3" name="Étoile à 6 branches 352"/>
          <p:cNvSpPr/>
          <p:nvPr/>
        </p:nvSpPr>
        <p:spPr>
          <a:xfrm>
            <a:off x="1630182" y="2143366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4" name="Étoile à 6 branches 353"/>
          <p:cNvSpPr/>
          <p:nvPr/>
        </p:nvSpPr>
        <p:spPr>
          <a:xfrm>
            <a:off x="1085648" y="2482386"/>
            <a:ext cx="451506" cy="504056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467544" y="3933056"/>
            <a:ext cx="2371937" cy="2307599"/>
            <a:chOff x="1198134" y="884742"/>
            <a:chExt cx="4369522" cy="4608512"/>
          </a:xfrm>
        </p:grpSpPr>
        <p:sp>
          <p:nvSpPr>
            <p:cNvPr id="7" name="Hexagone 6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Hexagone 7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Hexagone 8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Hexagone 9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Hexagone 11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Hexagone 12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Hexagone 13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Hexagone 14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28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Hexagone 17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8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2699792" y="260648"/>
            <a:ext cx="228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a trois joueur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716016" y="836712"/>
            <a:ext cx="4185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trois joueur attaque la même case alors</a:t>
            </a:r>
          </a:p>
          <a:p>
            <a:r>
              <a:rPr lang="fr-FR" dirty="0" smtClean="0"/>
              <a:t>Le plus fort gagne et garde la différence</a:t>
            </a:r>
          </a:p>
          <a:p>
            <a:r>
              <a:rPr lang="fr-FR" dirty="0" smtClean="0"/>
              <a:t> avec le deuxième plus fort .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1259632" y="227687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35/6 = 5 reste 5</a:t>
            </a:r>
          </a:p>
          <a:p>
            <a:r>
              <a:rPr lang="fr-FR" dirty="0" smtClean="0"/>
              <a:t>voisins 5 | garde 10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796136" y="227687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24/6 = 4 reste 0</a:t>
            </a:r>
          </a:p>
          <a:p>
            <a:r>
              <a:rPr lang="fr-FR" dirty="0" smtClean="0"/>
              <a:t>voisins 4 | garde 4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419872" y="227687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28/6 = 4 reste 4</a:t>
            </a:r>
          </a:p>
          <a:p>
            <a:r>
              <a:rPr lang="fr-FR" dirty="0" smtClean="0"/>
              <a:t>voisins 4 | garde 8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259632" y="292494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8/3 = 2 reste 2</a:t>
            </a:r>
          </a:p>
          <a:p>
            <a:r>
              <a:rPr lang="fr-FR" dirty="0" smtClean="0"/>
              <a:t>voisins 2 | garde 4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419872" y="292494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12/4 = 3 reste 3</a:t>
            </a:r>
          </a:p>
          <a:p>
            <a:r>
              <a:rPr lang="fr-FR" dirty="0" smtClean="0"/>
              <a:t>voisins 3 | garde 6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4288295" y="3645024"/>
            <a:ext cx="2371937" cy="2307599"/>
            <a:chOff x="1198134" y="884742"/>
            <a:chExt cx="4369522" cy="4608512"/>
          </a:xfrm>
        </p:grpSpPr>
        <p:sp>
          <p:nvSpPr>
            <p:cNvPr id="31" name="Hexagone 30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Hexagone 31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Hexagone 32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Hexagone 33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8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Hexagone 34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Hexagone 35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Hexagone 36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Hexagone 37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Hexagone 38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1" name="Connecteur droit 40"/>
          <p:cNvCxnSpPr>
            <a:endCxn id="42" idx="0"/>
          </p:cNvCxnSpPr>
          <p:nvPr/>
        </p:nvCxnSpPr>
        <p:spPr>
          <a:xfrm flipH="1">
            <a:off x="4154069" y="4797152"/>
            <a:ext cx="777971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699792" y="5085184"/>
            <a:ext cx="2908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bleu (reste du 35)</a:t>
            </a:r>
          </a:p>
          <a:p>
            <a:r>
              <a:rPr lang="fr-FR" dirty="0" smtClean="0"/>
              <a:t>4 vert (du 28)</a:t>
            </a:r>
          </a:p>
          <a:p>
            <a:r>
              <a:rPr lang="fr-FR" dirty="0" smtClean="0"/>
              <a:t>7 jaune (du 12 et du 24)</a:t>
            </a:r>
          </a:p>
          <a:p>
            <a:r>
              <a:rPr lang="fr-FR" dirty="0" smtClean="0"/>
              <a:t>-4 pour tous reste</a:t>
            </a:r>
          </a:p>
          <a:p>
            <a:r>
              <a:rPr lang="fr-FR" dirty="0" smtClean="0"/>
              <a:t>6 bleu et 3 jaune donc 3 bleu</a:t>
            </a:r>
            <a:endParaRPr lang="fr-FR" dirty="0"/>
          </a:p>
        </p:txBody>
      </p:sp>
      <p:cxnSp>
        <p:nvCxnSpPr>
          <p:cNvPr id="47" name="Connecteur droit 46"/>
          <p:cNvCxnSpPr/>
          <p:nvPr/>
        </p:nvCxnSpPr>
        <p:spPr>
          <a:xfrm flipH="1" flipV="1">
            <a:off x="6012161" y="5157192"/>
            <a:ext cx="1296143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084168" y="5380672"/>
            <a:ext cx="3073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 bleu (du 35)</a:t>
            </a:r>
          </a:p>
          <a:p>
            <a:r>
              <a:rPr lang="fr-FR" dirty="0" smtClean="0"/>
              <a:t>4 vert (du 28)</a:t>
            </a:r>
          </a:p>
          <a:p>
            <a:r>
              <a:rPr lang="fr-FR" dirty="0" smtClean="0"/>
              <a:t>7 jaune (du 12 et du 24)</a:t>
            </a:r>
          </a:p>
          <a:p>
            <a:r>
              <a:rPr lang="fr-FR" dirty="0" smtClean="0"/>
              <a:t>-4 pour tous reste</a:t>
            </a:r>
          </a:p>
          <a:p>
            <a:r>
              <a:rPr lang="fr-FR" dirty="0" smtClean="0"/>
              <a:t>1 bleu et 3 jaune donc 2 jaune 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760626" y="3429000"/>
            <a:ext cx="2281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 bleu (du 35)</a:t>
            </a:r>
          </a:p>
          <a:p>
            <a:r>
              <a:rPr lang="fr-FR" dirty="0" smtClean="0"/>
              <a:t>10 vert (du 28 et du 8)</a:t>
            </a:r>
          </a:p>
          <a:p>
            <a:r>
              <a:rPr lang="fr-FR" dirty="0" smtClean="0"/>
              <a:t>4 jaune (du 24)</a:t>
            </a:r>
          </a:p>
          <a:p>
            <a:r>
              <a:rPr lang="fr-FR" dirty="0" smtClean="0"/>
              <a:t>-4 pour tous reste</a:t>
            </a:r>
          </a:p>
          <a:p>
            <a:r>
              <a:rPr lang="fr-FR" dirty="0" smtClean="0"/>
              <a:t>1 bleu et 6 vert</a:t>
            </a:r>
          </a:p>
          <a:p>
            <a:r>
              <a:rPr lang="fr-FR" dirty="0" smtClean="0"/>
              <a:t> donc 5 vert</a:t>
            </a:r>
            <a:endParaRPr lang="fr-FR" dirty="0"/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5724128" y="3140968"/>
            <a:ext cx="288032" cy="864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 flipV="1">
            <a:off x="6012161" y="3140968"/>
            <a:ext cx="1440159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467544" y="1268760"/>
            <a:ext cx="2371937" cy="2307599"/>
            <a:chOff x="1198134" y="884742"/>
            <a:chExt cx="4369522" cy="4608512"/>
          </a:xfrm>
        </p:grpSpPr>
        <p:sp>
          <p:nvSpPr>
            <p:cNvPr id="5" name="Hexagone 4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Hexagone 5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Hexagone 6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Hexagone 7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8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Hexagone 8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Hexagone 9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Hexagone 10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Hexagone 11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Hexagone 12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707904" y="1340768"/>
            <a:ext cx="2371937" cy="2307599"/>
            <a:chOff x="1198134" y="884742"/>
            <a:chExt cx="4369522" cy="4608512"/>
          </a:xfrm>
        </p:grpSpPr>
        <p:sp>
          <p:nvSpPr>
            <p:cNvPr id="15" name="Hexagone 14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Hexagone 15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Hexagone 16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Hexagone 17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Hexagone 18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Hexagone 19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Hexagone 20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Hexagone 21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Hexagone 22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373765" y="1333827"/>
            <a:ext cx="2371937" cy="2307599"/>
            <a:chOff x="1198134" y="884742"/>
            <a:chExt cx="4369522" cy="4608512"/>
          </a:xfrm>
        </p:grpSpPr>
        <p:sp>
          <p:nvSpPr>
            <p:cNvPr id="25" name="Hexagone 24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Hexagone 25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Hexagone 26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Hexagone 27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Hexagone 28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Hexagone 29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Hexagone 30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0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Hexagone 31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Hexagone 32"/>
            <p:cNvSpPr/>
            <p:nvPr/>
          </p:nvSpPr>
          <p:spPr>
            <a:xfrm>
              <a:off x="4227998" y="933771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67544" y="3717032"/>
            <a:ext cx="2371937" cy="2307599"/>
            <a:chOff x="1198134" y="884742"/>
            <a:chExt cx="4369522" cy="4608512"/>
          </a:xfrm>
        </p:grpSpPr>
        <p:sp>
          <p:nvSpPr>
            <p:cNvPr id="35" name="Hexagone 34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Hexagone 35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Hexagone 36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Hexagone 37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Hexagone 38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Hexagone 39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Hexagone 40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Hexagone 41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Hexagone 42"/>
            <p:cNvSpPr/>
            <p:nvPr/>
          </p:nvSpPr>
          <p:spPr>
            <a:xfrm>
              <a:off x="4227997" y="933771"/>
              <a:ext cx="1339659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3635896" y="3789040"/>
            <a:ext cx="2371937" cy="2307599"/>
            <a:chOff x="1198134" y="884742"/>
            <a:chExt cx="4369522" cy="4608512"/>
          </a:xfrm>
        </p:grpSpPr>
        <p:sp>
          <p:nvSpPr>
            <p:cNvPr id="45" name="Hexagone 44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Hexagone 45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Hexagone 46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Hexagone 47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Hexagone 48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Hexagone 49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Hexagone 50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Hexagone 51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Hexagone 52"/>
            <p:cNvSpPr/>
            <p:nvPr/>
          </p:nvSpPr>
          <p:spPr>
            <a:xfrm>
              <a:off x="4227997" y="933771"/>
              <a:ext cx="1339659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6300192" y="3861048"/>
            <a:ext cx="2371937" cy="2307599"/>
            <a:chOff x="1198134" y="884742"/>
            <a:chExt cx="4369522" cy="4608512"/>
          </a:xfrm>
        </p:grpSpPr>
        <p:sp>
          <p:nvSpPr>
            <p:cNvPr id="55" name="Hexagone 54"/>
            <p:cNvSpPr/>
            <p:nvPr/>
          </p:nvSpPr>
          <p:spPr>
            <a:xfrm>
              <a:off x="2200742" y="3525094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Hexagone 55"/>
            <p:cNvSpPr/>
            <p:nvPr/>
          </p:nvSpPr>
          <p:spPr>
            <a:xfrm>
              <a:off x="1198134" y="1532758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Hexagone 56"/>
            <p:cNvSpPr/>
            <p:nvPr/>
          </p:nvSpPr>
          <p:spPr>
            <a:xfrm>
              <a:off x="2200742" y="220486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Hexagone 57"/>
            <p:cNvSpPr/>
            <p:nvPr/>
          </p:nvSpPr>
          <p:spPr>
            <a:xfrm>
              <a:off x="3203848" y="4173169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Hexagone 58"/>
            <p:cNvSpPr/>
            <p:nvPr/>
          </p:nvSpPr>
          <p:spPr>
            <a:xfrm>
              <a:off x="3203848" y="2852936"/>
              <a:ext cx="1339658" cy="1320085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Hexagone 59"/>
            <p:cNvSpPr/>
            <p:nvPr/>
          </p:nvSpPr>
          <p:spPr>
            <a:xfrm>
              <a:off x="4214428" y="220395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Hexagone 60"/>
            <p:cNvSpPr/>
            <p:nvPr/>
          </p:nvSpPr>
          <p:spPr>
            <a:xfrm>
              <a:off x="2211750" y="884742"/>
              <a:ext cx="1339658" cy="1320085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Hexagone 61"/>
            <p:cNvSpPr/>
            <p:nvPr/>
          </p:nvSpPr>
          <p:spPr>
            <a:xfrm>
              <a:off x="3214358" y="1556846"/>
              <a:ext cx="1339658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Hexagone 62"/>
            <p:cNvSpPr/>
            <p:nvPr/>
          </p:nvSpPr>
          <p:spPr>
            <a:xfrm>
              <a:off x="4227997" y="933771"/>
              <a:ext cx="1339659" cy="1320085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1979712" y="26064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Tours suivants sans ajout de gel par les joueurs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/>
          <p:cNvSpPr txBox="1"/>
          <p:nvPr/>
        </p:nvSpPr>
        <p:spPr>
          <a:xfrm>
            <a:off x="1763688" y="44624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peux placer des miroirs sur les bordure des cases de sa couleur avant le début du tour. </a:t>
            </a:r>
          </a:p>
          <a:p>
            <a:r>
              <a:rPr lang="fr-FR" dirty="0" smtClean="0"/>
              <a:t>On peux placer un nombre de miroirs défini gratuitement (6 au début, plus si la carte est grande), les miroirs suivent coutent de l’énergie pour être placer(2 au début).</a:t>
            </a:r>
          </a:p>
          <a:p>
            <a:r>
              <a:rPr lang="fr-FR" dirty="0" smtClean="0"/>
              <a:t>Les miroirs bloque les transmission de gel de leur propre couleur.</a:t>
            </a:r>
          </a:p>
          <a:p>
            <a:endParaRPr lang="fr-FR" dirty="0"/>
          </a:p>
        </p:txBody>
      </p:sp>
      <p:sp>
        <p:nvSpPr>
          <p:cNvPr id="128" name="Hexagone 127"/>
          <p:cNvSpPr/>
          <p:nvPr/>
        </p:nvSpPr>
        <p:spPr>
          <a:xfrm>
            <a:off x="6390900" y="3946972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9" name="Hexagone 128"/>
          <p:cNvSpPr/>
          <p:nvPr/>
        </p:nvSpPr>
        <p:spPr>
          <a:xfrm>
            <a:off x="6941128" y="4280168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16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0" name="Hexagone 129"/>
          <p:cNvSpPr/>
          <p:nvPr/>
        </p:nvSpPr>
        <p:spPr>
          <a:xfrm>
            <a:off x="6941128" y="4928240"/>
            <a:ext cx="727216" cy="661000"/>
          </a:xfrm>
          <a:prstGeom prst="hexag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14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1" name="Hexagone 130"/>
          <p:cNvSpPr/>
          <p:nvPr/>
        </p:nvSpPr>
        <p:spPr>
          <a:xfrm>
            <a:off x="6941128" y="3632096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Connecteur droit 133"/>
          <p:cNvCxnSpPr/>
          <p:nvPr/>
        </p:nvCxnSpPr>
        <p:spPr>
          <a:xfrm flipV="1">
            <a:off x="6951638" y="4301188"/>
            <a:ext cx="165250" cy="33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 flipV="1">
            <a:off x="6660232" y="2780928"/>
            <a:ext cx="165512" cy="321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31" idx="1"/>
          </p:cNvCxnSpPr>
          <p:nvPr/>
        </p:nvCxnSpPr>
        <p:spPr>
          <a:xfrm flipH="1" flipV="1">
            <a:off x="7116888" y="4290678"/>
            <a:ext cx="386206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6792587" y="2771636"/>
            <a:ext cx="235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miroir du joueur bleu</a:t>
            </a:r>
            <a:endParaRPr lang="fr-FR" dirty="0"/>
          </a:p>
        </p:txBody>
      </p:sp>
      <p:sp>
        <p:nvSpPr>
          <p:cNvPr id="150" name="Hexagone 149"/>
          <p:cNvSpPr/>
          <p:nvPr/>
        </p:nvSpPr>
        <p:spPr>
          <a:xfrm>
            <a:off x="7687044" y="3946972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1" name="Hexagone 150"/>
          <p:cNvSpPr/>
          <p:nvPr/>
        </p:nvSpPr>
        <p:spPr>
          <a:xfrm>
            <a:off x="8237272" y="4280168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2" name="Hexagone 151"/>
          <p:cNvSpPr/>
          <p:nvPr/>
        </p:nvSpPr>
        <p:spPr>
          <a:xfrm>
            <a:off x="8237272" y="4928240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3" name="Hexagone 152"/>
          <p:cNvSpPr/>
          <p:nvPr/>
        </p:nvSpPr>
        <p:spPr>
          <a:xfrm>
            <a:off x="8237272" y="3632096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54" name="Connecteur droit 153"/>
          <p:cNvCxnSpPr/>
          <p:nvPr/>
        </p:nvCxnSpPr>
        <p:spPr>
          <a:xfrm flipV="1">
            <a:off x="8247782" y="4301188"/>
            <a:ext cx="165250" cy="33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stCxn id="153" idx="1"/>
          </p:cNvCxnSpPr>
          <p:nvPr/>
        </p:nvCxnSpPr>
        <p:spPr>
          <a:xfrm flipH="1" flipV="1">
            <a:off x="8413032" y="4290678"/>
            <a:ext cx="386206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e 190"/>
          <p:cNvGrpSpPr/>
          <p:nvPr/>
        </p:nvGrpSpPr>
        <p:grpSpPr>
          <a:xfrm>
            <a:off x="318712" y="2376430"/>
            <a:ext cx="1280448" cy="2279124"/>
            <a:chOff x="444204" y="2026900"/>
            <a:chExt cx="1280448" cy="2279124"/>
          </a:xfrm>
        </p:grpSpPr>
        <p:sp>
          <p:nvSpPr>
            <p:cNvPr id="121" name="Hexagone 120"/>
            <p:cNvSpPr/>
            <p:nvPr/>
          </p:nvSpPr>
          <p:spPr>
            <a:xfrm>
              <a:off x="447208" y="2663756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Hexagone 122"/>
            <p:cNvSpPr/>
            <p:nvPr/>
          </p:nvSpPr>
          <p:spPr>
            <a:xfrm>
              <a:off x="997436" y="2996952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16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Hexagone 123"/>
            <p:cNvSpPr/>
            <p:nvPr/>
          </p:nvSpPr>
          <p:spPr>
            <a:xfrm>
              <a:off x="997436" y="3645024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Hexagone 124"/>
            <p:cNvSpPr/>
            <p:nvPr/>
          </p:nvSpPr>
          <p:spPr>
            <a:xfrm>
              <a:off x="997436" y="234888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Hexagone 163"/>
            <p:cNvSpPr/>
            <p:nvPr/>
          </p:nvSpPr>
          <p:spPr>
            <a:xfrm>
              <a:off x="444204" y="202690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2" name="Groupe 191"/>
          <p:cNvGrpSpPr/>
          <p:nvPr/>
        </p:nvGrpSpPr>
        <p:grpSpPr>
          <a:xfrm>
            <a:off x="1574378" y="2352992"/>
            <a:ext cx="1287954" cy="2296164"/>
            <a:chOff x="1707006" y="2009860"/>
            <a:chExt cx="1287954" cy="2296164"/>
          </a:xfrm>
        </p:grpSpPr>
        <p:sp>
          <p:nvSpPr>
            <p:cNvPr id="146" name="Hexagone 145"/>
            <p:cNvSpPr/>
            <p:nvPr/>
          </p:nvSpPr>
          <p:spPr>
            <a:xfrm>
              <a:off x="1717516" y="2663756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Hexagone 146"/>
            <p:cNvSpPr/>
            <p:nvPr/>
          </p:nvSpPr>
          <p:spPr>
            <a:xfrm>
              <a:off x="2267744" y="2996952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Hexagone 147"/>
            <p:cNvSpPr/>
            <p:nvPr/>
          </p:nvSpPr>
          <p:spPr>
            <a:xfrm>
              <a:off x="2267744" y="3645024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Hexagone 148"/>
            <p:cNvSpPr/>
            <p:nvPr/>
          </p:nvSpPr>
          <p:spPr>
            <a:xfrm>
              <a:off x="2267744" y="234888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5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Hexagone 164"/>
            <p:cNvSpPr/>
            <p:nvPr/>
          </p:nvSpPr>
          <p:spPr>
            <a:xfrm>
              <a:off x="1707006" y="200986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3" name="Groupe 192"/>
          <p:cNvGrpSpPr/>
          <p:nvPr/>
        </p:nvGrpSpPr>
        <p:grpSpPr>
          <a:xfrm>
            <a:off x="2847182" y="2384522"/>
            <a:ext cx="1287954" cy="2296164"/>
            <a:chOff x="2931142" y="2009860"/>
            <a:chExt cx="1287954" cy="2296164"/>
          </a:xfrm>
        </p:grpSpPr>
        <p:sp>
          <p:nvSpPr>
            <p:cNvPr id="156" name="Hexagone 155"/>
            <p:cNvSpPr/>
            <p:nvPr/>
          </p:nvSpPr>
          <p:spPr>
            <a:xfrm>
              <a:off x="2941652" y="2663756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Hexagone 156"/>
            <p:cNvSpPr/>
            <p:nvPr/>
          </p:nvSpPr>
          <p:spPr>
            <a:xfrm>
              <a:off x="3491880" y="2996952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Hexagone 157"/>
            <p:cNvSpPr/>
            <p:nvPr/>
          </p:nvSpPr>
          <p:spPr>
            <a:xfrm>
              <a:off x="3491880" y="3645024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Hexagone 158"/>
            <p:cNvSpPr/>
            <p:nvPr/>
          </p:nvSpPr>
          <p:spPr>
            <a:xfrm>
              <a:off x="3491880" y="234888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Hexagone 165"/>
            <p:cNvSpPr/>
            <p:nvPr/>
          </p:nvSpPr>
          <p:spPr>
            <a:xfrm>
              <a:off x="2931142" y="200986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8" name="Hexagone 167"/>
          <p:cNvSpPr/>
          <p:nvPr/>
        </p:nvSpPr>
        <p:spPr>
          <a:xfrm>
            <a:off x="6386084" y="3282566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69" name="Hexagone 168"/>
          <p:cNvSpPr/>
          <p:nvPr/>
        </p:nvSpPr>
        <p:spPr>
          <a:xfrm>
            <a:off x="7682228" y="3280148"/>
            <a:ext cx="727216" cy="661000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1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251520" y="4494630"/>
            <a:ext cx="1287954" cy="2304256"/>
            <a:chOff x="349364" y="4200068"/>
            <a:chExt cx="1287954" cy="2304256"/>
          </a:xfrm>
        </p:grpSpPr>
        <p:sp>
          <p:nvSpPr>
            <p:cNvPr id="170" name="Hexagone 169"/>
            <p:cNvSpPr/>
            <p:nvPr/>
          </p:nvSpPr>
          <p:spPr>
            <a:xfrm>
              <a:off x="359874" y="4862056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Hexagone 170"/>
            <p:cNvSpPr/>
            <p:nvPr/>
          </p:nvSpPr>
          <p:spPr>
            <a:xfrm>
              <a:off x="910102" y="5195252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Hexagone 171"/>
            <p:cNvSpPr/>
            <p:nvPr/>
          </p:nvSpPr>
          <p:spPr>
            <a:xfrm>
              <a:off x="910102" y="5843324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Hexagone 172"/>
            <p:cNvSpPr/>
            <p:nvPr/>
          </p:nvSpPr>
          <p:spPr>
            <a:xfrm>
              <a:off x="910102" y="454718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4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Hexagone 173"/>
            <p:cNvSpPr/>
            <p:nvPr/>
          </p:nvSpPr>
          <p:spPr>
            <a:xfrm>
              <a:off x="349364" y="4200068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6" name="Groupe 195"/>
          <p:cNvGrpSpPr/>
          <p:nvPr/>
        </p:nvGrpSpPr>
        <p:grpSpPr>
          <a:xfrm>
            <a:off x="2753100" y="4509120"/>
            <a:ext cx="1287954" cy="2304256"/>
            <a:chOff x="2850944" y="4214558"/>
            <a:chExt cx="1287954" cy="2304256"/>
          </a:xfrm>
        </p:grpSpPr>
        <p:sp>
          <p:nvSpPr>
            <p:cNvPr id="175" name="Hexagone 174"/>
            <p:cNvSpPr/>
            <p:nvPr/>
          </p:nvSpPr>
          <p:spPr>
            <a:xfrm>
              <a:off x="2861454" y="4876546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Hexagone 175"/>
            <p:cNvSpPr/>
            <p:nvPr/>
          </p:nvSpPr>
          <p:spPr>
            <a:xfrm>
              <a:off x="3411682" y="5209742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Hexagone 176"/>
            <p:cNvSpPr/>
            <p:nvPr/>
          </p:nvSpPr>
          <p:spPr>
            <a:xfrm>
              <a:off x="3411682" y="5857814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Hexagone 177"/>
            <p:cNvSpPr/>
            <p:nvPr/>
          </p:nvSpPr>
          <p:spPr>
            <a:xfrm>
              <a:off x="3411682" y="456167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Hexagone 178"/>
            <p:cNvSpPr/>
            <p:nvPr/>
          </p:nvSpPr>
          <p:spPr>
            <a:xfrm>
              <a:off x="2850944" y="4214558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5" name="Groupe 194"/>
          <p:cNvGrpSpPr/>
          <p:nvPr/>
        </p:nvGrpSpPr>
        <p:grpSpPr>
          <a:xfrm>
            <a:off x="1511318" y="4494630"/>
            <a:ext cx="1287954" cy="2304256"/>
            <a:chOff x="1609162" y="4200068"/>
            <a:chExt cx="1287954" cy="2304256"/>
          </a:xfrm>
        </p:grpSpPr>
        <p:sp>
          <p:nvSpPr>
            <p:cNvPr id="185" name="Hexagone 184"/>
            <p:cNvSpPr/>
            <p:nvPr/>
          </p:nvSpPr>
          <p:spPr>
            <a:xfrm>
              <a:off x="1619672" y="4862056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Hexagone 185"/>
            <p:cNvSpPr/>
            <p:nvPr/>
          </p:nvSpPr>
          <p:spPr>
            <a:xfrm>
              <a:off x="2169900" y="5195252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Hexagone 186"/>
            <p:cNvSpPr/>
            <p:nvPr/>
          </p:nvSpPr>
          <p:spPr>
            <a:xfrm>
              <a:off x="2169900" y="5843324"/>
              <a:ext cx="727216" cy="661000"/>
            </a:xfrm>
            <a:prstGeom prst="hexag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1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Hexagone 187"/>
            <p:cNvSpPr/>
            <p:nvPr/>
          </p:nvSpPr>
          <p:spPr>
            <a:xfrm>
              <a:off x="2169900" y="4547180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2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Hexagone 188"/>
            <p:cNvSpPr/>
            <p:nvPr/>
          </p:nvSpPr>
          <p:spPr>
            <a:xfrm>
              <a:off x="1609162" y="4200068"/>
              <a:ext cx="727216" cy="661000"/>
            </a:xfrm>
            <a:prstGeom prst="hexagon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ysClr val="windowText" lastClr="000000"/>
                  </a:solidFill>
                </a:rPr>
                <a:t>3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0" name="ZoneTexte 189"/>
          <p:cNvSpPr txBox="1"/>
          <p:nvPr/>
        </p:nvSpPr>
        <p:spPr>
          <a:xfrm>
            <a:off x="4461229" y="2492896"/>
            <a:ext cx="19829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16 considère</a:t>
            </a:r>
          </a:p>
          <a:p>
            <a:r>
              <a:rPr lang="fr-FR" dirty="0" smtClean="0"/>
              <a:t>qu’il n’a qu’un </a:t>
            </a:r>
          </a:p>
          <a:p>
            <a:r>
              <a:rPr lang="fr-FR" dirty="0" smtClean="0"/>
              <a:t>voisin, le orange.</a:t>
            </a:r>
          </a:p>
          <a:p>
            <a:endParaRPr lang="fr-FR" dirty="0" smtClean="0"/>
          </a:p>
          <a:p>
            <a:r>
              <a:rPr lang="fr-FR" dirty="0" smtClean="0"/>
              <a:t>Donc, il se divise </a:t>
            </a:r>
          </a:p>
          <a:p>
            <a:r>
              <a:rPr lang="fr-FR" dirty="0" smtClean="0"/>
              <a:t>en deux et gagne</a:t>
            </a:r>
          </a:p>
          <a:p>
            <a:r>
              <a:rPr lang="fr-FR" dirty="0" smtClean="0"/>
              <a:t>la case orange</a:t>
            </a:r>
          </a:p>
          <a:p>
            <a:r>
              <a:rPr lang="fr-FR" dirty="0" smtClean="0"/>
              <a:t>sans perdre sa </a:t>
            </a:r>
          </a:p>
          <a:p>
            <a:r>
              <a:rPr lang="fr-FR" dirty="0" smtClean="0"/>
              <a:t>propre case. </a:t>
            </a:r>
          </a:p>
          <a:p>
            <a:endParaRPr lang="fr-FR" dirty="0" smtClean="0"/>
          </a:p>
          <a:p>
            <a:r>
              <a:rPr lang="fr-FR" dirty="0" smtClean="0"/>
              <a:t>Car il ne divise pas</a:t>
            </a:r>
          </a:p>
          <a:p>
            <a:r>
              <a:rPr lang="fr-FR" dirty="0" smtClean="0"/>
              <a:t>ses forces dans son</a:t>
            </a:r>
          </a:p>
          <a:p>
            <a:r>
              <a:rPr lang="fr-FR" dirty="0" smtClean="0"/>
              <a:t>territoire.</a:t>
            </a:r>
          </a:p>
          <a:p>
            <a:endParaRPr lang="fr-FR" dirty="0"/>
          </a:p>
        </p:txBody>
      </p:sp>
      <p:cxnSp>
        <p:nvCxnSpPr>
          <p:cNvPr id="198" name="Connecteur droit 197"/>
          <p:cNvCxnSpPr/>
          <p:nvPr/>
        </p:nvCxnSpPr>
        <p:spPr>
          <a:xfrm>
            <a:off x="4355976" y="2060848"/>
            <a:ext cx="0" cy="4608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1403648" y="1916832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miroir</a:t>
            </a:r>
            <a:endParaRPr lang="fr-FR" dirty="0"/>
          </a:p>
        </p:txBody>
      </p:sp>
      <p:sp>
        <p:nvSpPr>
          <p:cNvPr id="200" name="ZoneTexte 199"/>
          <p:cNvSpPr txBox="1"/>
          <p:nvPr/>
        </p:nvSpPr>
        <p:spPr>
          <a:xfrm>
            <a:off x="6156176" y="2060848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 miroir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961</Words>
  <Application>Microsoft Office PowerPoint</Application>
  <PresentationFormat>Affichage à l'écran (4:3)</PresentationFormat>
  <Paragraphs>400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Clément</dc:creator>
  <cp:lastModifiedBy>Adrien</cp:lastModifiedBy>
  <cp:revision>55</cp:revision>
  <dcterms:created xsi:type="dcterms:W3CDTF">2014-10-30T18:22:47Z</dcterms:created>
  <dcterms:modified xsi:type="dcterms:W3CDTF">2014-11-11T13:39:55Z</dcterms:modified>
</cp:coreProperties>
</file>