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63" r:id="rId3"/>
    <p:sldId id="264" r:id="rId4"/>
    <p:sldId id="266" r:id="rId5"/>
    <p:sldId id="289" r:id="rId6"/>
    <p:sldId id="288" r:id="rId7"/>
    <p:sldId id="262" r:id="rId8"/>
    <p:sldId id="261" r:id="rId9"/>
    <p:sldId id="258" r:id="rId10"/>
    <p:sldId id="259" r:id="rId11"/>
    <p:sldId id="26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2290" autoAdjust="0"/>
  </p:normalViewPr>
  <p:slideViewPr>
    <p:cSldViewPr snapToGrid="0">
      <p:cViewPr varScale="1">
        <p:scale>
          <a:sx n="80" d="100"/>
          <a:sy n="80" d="100"/>
        </p:scale>
        <p:origin x="1224" y="64"/>
      </p:cViewPr>
      <p:guideLst/>
    </p:cSldViewPr>
  </p:slideViewPr>
  <p:outlineViewPr>
    <p:cViewPr>
      <p:scale>
        <a:sx n="33" d="100"/>
        <a:sy n="33" d="100"/>
      </p:scale>
      <p:origin x="0" y="-14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83933-6AD5-4F59-BD43-AE3B3ADF8F91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4EE46-F623-4252-94F5-60074538B5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rgbClr val="FF0000"/>
                </a:solidFill>
              </a:rPr>
              <a:t>D3 = delay for first packet + delay for remaining packets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4EE46-F623-4252-94F5-60074538B54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rgbClr val="FF0000"/>
                </a:solidFill>
              </a:rPr>
              <a:t>D3 = delay for first packet + delay for remaining packets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4EE46-F623-4252-94F5-60074538B54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4EE46-F623-4252-94F5-60074538B544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774834"/>
            <a:ext cx="10515600" cy="531550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4236-D3DA-4FF4-AEC4-1CE7E3D4BDE0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34236-D3DA-4FF4-AEC4-1CE7E3D4BDE0}" type="datetimeFigureOut">
              <a:rPr lang="zh-CN" altLang="en-US" smtClean="0"/>
              <a:t>2021/11/3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40697-E958-4694-B031-EC33444218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第一章习题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什么是通信子网和资源子网？试述这种结构的特点以及各部分的作用是什么？</a:t>
            </a:r>
          </a:p>
          <a:p>
            <a:endParaRPr lang="en-US" altLang="zh-CN" sz="2800" dirty="0"/>
          </a:p>
          <a:p>
            <a:r>
              <a:rPr lang="zh-CN" altLang="zh-CN" sz="2800" dirty="0">
                <a:solidFill>
                  <a:srgbClr val="FF0000"/>
                </a:solidFill>
              </a:rPr>
              <a:t>通信控制处理机构成的通信子网是网络的核心层，或骨干层，是网络的重要组成部分。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zh-CN" sz="2800" dirty="0">
                <a:solidFill>
                  <a:srgbClr val="FF0000"/>
                </a:solidFill>
              </a:rPr>
              <a:t>网络上的主机负责数据处理，是计算机网络资源的拥有者，它们组成了网络的资源子网，是网络的外层，通信子网为资源子网提供信息传输服务，资源子网上用户间的通信是建立在通信子网的基础上。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zh-CN" sz="2800" dirty="0">
                <a:solidFill>
                  <a:srgbClr val="FF0000"/>
                </a:solidFill>
              </a:rPr>
              <a:t>没有通信子网，网络不能工作，而没有资源子网，通信子网的传输也失去了意义，两者合起来组成了统一的资源共享的两层网络。将通信子络的规模进一步扩大，使之变成社会公有的数据通信网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  <a:endParaRPr lang="zh-CN" altLang="zh-CN" sz="2800" dirty="0">
              <a:solidFill>
                <a:srgbClr val="FF0000"/>
              </a:solidFill>
            </a:endParaRPr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总线结构是否适合于广域网络，为什么？</a:t>
            </a:r>
          </a:p>
          <a:p>
            <a:endParaRPr lang="en-US" altLang="zh-CN" dirty="0"/>
          </a:p>
          <a:p>
            <a:r>
              <a:rPr lang="zh-CN" altLang="zh-CN" dirty="0">
                <a:solidFill>
                  <a:srgbClr val="FF0000"/>
                </a:solidFill>
              </a:rPr>
              <a:t>不适合。总线型拓扑结构只适合采用广播式通信方式，而由于广域网规模过大，连接节点数量过大无法使用广播式通信方式。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 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第二章习题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分组交换中的延迟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zh-CN" sz="2800" dirty="0"/>
              <a:t>假设所有分组都是使用分组交换发送的，中间节点在转发分组时使用存储转发。</a:t>
            </a:r>
            <a:endParaRPr lang="en-US" altLang="zh-CN" sz="2800" dirty="0"/>
          </a:p>
          <a:p>
            <a:pPr>
              <a:lnSpc>
                <a:spcPct val="110000"/>
              </a:lnSpc>
            </a:pPr>
            <a:r>
              <a:rPr lang="zh-CN" altLang="zh-CN" sz="2800" dirty="0"/>
              <a:t>（a）如果A向B发送500字节分组，传输延迟是多少？</a:t>
            </a:r>
          </a:p>
          <a:p>
            <a:pPr algn="ctr">
              <a:lnSpc>
                <a:spcPct val="110000"/>
              </a:lnSpc>
            </a:pPr>
            <a:r>
              <a:rPr lang="en-US" altLang="zh-CN" sz="2800" dirty="0" err="1">
                <a:solidFill>
                  <a:srgbClr val="FF0000"/>
                </a:solidFill>
              </a:rPr>
              <a:t>Dt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8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800" dirty="0">
                <a:solidFill>
                  <a:srgbClr val="FF0000"/>
                </a:solidFill>
              </a:rPr>
              <a:t> =500*8/4</a:t>
            </a:r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r>
              <a:rPr lang="en-US" altLang="zh-CN" sz="2800" dirty="0">
                <a:solidFill>
                  <a:srgbClr val="FF0000"/>
                </a:solidFill>
              </a:rPr>
              <a:t>10</a:t>
            </a:r>
            <a:r>
              <a:rPr lang="en-US" altLang="zh-CN" sz="2800" baseline="30000" dirty="0">
                <a:solidFill>
                  <a:srgbClr val="FF0000"/>
                </a:solidFill>
              </a:rPr>
              <a:t>6</a:t>
            </a:r>
            <a:r>
              <a:rPr lang="en-US" altLang="zh-CN" sz="2800" dirty="0">
                <a:solidFill>
                  <a:srgbClr val="FF0000"/>
                </a:solidFill>
              </a:rPr>
              <a:t>bps = 1ms</a:t>
            </a:r>
            <a:endParaRPr lang="zh-CN" altLang="zh-CN" sz="2800" dirty="0"/>
          </a:p>
          <a:p>
            <a:pPr>
              <a:lnSpc>
                <a:spcPct val="110000"/>
              </a:lnSpc>
            </a:pPr>
            <a:r>
              <a:rPr lang="en-US" altLang="zh-CN" sz="2800" dirty="0"/>
              <a:t> </a:t>
            </a:r>
            <a:endParaRPr lang="zh-CN" altLang="zh-CN" sz="2800" dirty="0"/>
          </a:p>
          <a:p>
            <a:pPr>
              <a:lnSpc>
                <a:spcPct val="110000"/>
              </a:lnSpc>
            </a:pPr>
            <a:r>
              <a:rPr lang="zh-CN" altLang="zh-CN" sz="2800" dirty="0"/>
              <a:t>（b）如果A向B发送500字节分组，传播延迟是多少？</a:t>
            </a:r>
          </a:p>
          <a:p>
            <a:pPr algn="ctr">
              <a:lnSpc>
                <a:spcPct val="110000"/>
              </a:lnSpc>
            </a:pPr>
            <a:r>
              <a:rPr lang="en-US" altLang="zh-CN" sz="2800" dirty="0" err="1">
                <a:solidFill>
                  <a:srgbClr val="FF0000"/>
                </a:solidFill>
              </a:rPr>
              <a:t>Dp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8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 </a:t>
            </a:r>
            <a:r>
              <a:rPr lang="en-US" altLang="zh-CN" sz="2800" dirty="0">
                <a:solidFill>
                  <a:srgbClr val="FF0000"/>
                </a:solidFill>
              </a:rPr>
              <a:t>= 3000km/3</a:t>
            </a:r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r>
              <a:rPr lang="en-US" altLang="zh-CN" sz="2800" dirty="0">
                <a:solidFill>
                  <a:srgbClr val="FF0000"/>
                </a:solidFill>
              </a:rPr>
              <a:t>10</a:t>
            </a:r>
            <a:r>
              <a:rPr lang="en-US" altLang="zh-CN" sz="2800" baseline="30000" dirty="0">
                <a:solidFill>
                  <a:srgbClr val="FF0000"/>
                </a:solidFill>
              </a:rPr>
              <a:t>8</a:t>
            </a:r>
            <a:r>
              <a:rPr lang="en-US" altLang="zh-CN" sz="2800" dirty="0">
                <a:solidFill>
                  <a:srgbClr val="FF0000"/>
                </a:solidFill>
              </a:rPr>
              <a:t>m/s= 10ms</a:t>
            </a:r>
            <a:endParaRPr lang="zh-CN" altLang="zh-CN" sz="2800" dirty="0"/>
          </a:p>
          <a:p>
            <a:pPr>
              <a:lnSpc>
                <a:spcPct val="110000"/>
              </a:lnSpc>
            </a:pPr>
            <a:r>
              <a:rPr lang="en-US" altLang="zh-CN" sz="2800" dirty="0"/>
              <a:t> </a:t>
            </a:r>
            <a:endParaRPr lang="zh-CN" altLang="zh-CN" sz="2800" dirty="0"/>
          </a:p>
          <a:p>
            <a:pPr>
              <a:lnSpc>
                <a:spcPct val="110000"/>
              </a:lnSpc>
            </a:pPr>
            <a:r>
              <a:rPr lang="zh-CN" altLang="zh-CN" sz="2800" dirty="0"/>
              <a:t>（c）如果A向B发送500字节分组，端到端延迟是多少？</a:t>
            </a:r>
          </a:p>
          <a:p>
            <a:pPr algn="ctr">
              <a:lnSpc>
                <a:spcPct val="110000"/>
              </a:lnSpc>
            </a:pPr>
            <a:r>
              <a:rPr lang="en-US" altLang="zh-CN" sz="2800" dirty="0" err="1">
                <a:solidFill>
                  <a:srgbClr val="FF0000"/>
                </a:solidFill>
              </a:rPr>
              <a:t>Dt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8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800" dirty="0">
                <a:solidFill>
                  <a:srgbClr val="FF0000"/>
                </a:solidFill>
              </a:rPr>
              <a:t> + </a:t>
            </a:r>
            <a:r>
              <a:rPr lang="en-US" altLang="zh-CN" sz="2800" dirty="0" err="1">
                <a:solidFill>
                  <a:srgbClr val="FF0000"/>
                </a:solidFill>
              </a:rPr>
              <a:t>Dp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8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 </a:t>
            </a:r>
            <a:r>
              <a:rPr lang="en-US" altLang="zh-CN" sz="2800" dirty="0">
                <a:solidFill>
                  <a:srgbClr val="FF0000"/>
                </a:solidFill>
              </a:rPr>
              <a:t>= </a:t>
            </a:r>
            <a:r>
              <a:rPr lang="en-US" altLang="zh-CN" sz="2800" dirty="0"/>
              <a:t> </a:t>
            </a:r>
            <a:r>
              <a:rPr lang="en-US" altLang="zh-CN" sz="2800" dirty="0">
                <a:solidFill>
                  <a:srgbClr val="FF0000"/>
                </a:solidFill>
              </a:rPr>
              <a:t>1ms + 10ms =11ms</a:t>
            </a:r>
            <a:endParaRPr lang="zh-CN" altLang="zh-CN" sz="2800" dirty="0"/>
          </a:p>
          <a:p>
            <a:pPr>
              <a:lnSpc>
                <a:spcPct val="110000"/>
              </a:lnSpc>
            </a:pPr>
            <a:r>
              <a:rPr lang="en-US" altLang="zh-CN" sz="2800" dirty="0"/>
              <a:t> </a:t>
            </a:r>
            <a:endParaRPr lang="zh-CN" altLang="zh-CN" sz="2800" dirty="0"/>
          </a:p>
          <a:p>
            <a:pPr>
              <a:lnSpc>
                <a:spcPct val="110000"/>
              </a:lnSpc>
            </a:pPr>
            <a:endParaRPr lang="zh-CN" altLang="en-US" sz="2000" dirty="0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7636679" y="88214"/>
            <a:ext cx="3956050" cy="6794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zh-CN" dirty="0"/>
              <a:t>（d）如果A向B发送1000字节分组，则端到端延迟是多少？哪部分延迟受分组大小的影响？</a:t>
            </a:r>
          </a:p>
          <a:p>
            <a:pPr>
              <a:lnSpc>
                <a:spcPct val="11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Dt’</a:t>
            </a:r>
            <a:r>
              <a:rPr lang="en-US" altLang="zh-CN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FF0000"/>
                </a:solidFill>
              </a:rPr>
              <a:t> = 1000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8/4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106bps=2ms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Dp</a:t>
            </a:r>
            <a:r>
              <a:rPr lang="en-US" altLang="zh-CN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baseline="-25000" dirty="0" err="1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 10ms</a:t>
            </a:r>
            <a:r>
              <a:rPr lang="zh-CN" altLang="en-US" dirty="0">
                <a:solidFill>
                  <a:srgbClr val="FF0000"/>
                </a:solidFill>
              </a:rPr>
              <a:t>不变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Dt’</a:t>
            </a:r>
            <a:r>
              <a:rPr lang="en-US" altLang="zh-CN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FF0000"/>
                </a:solidFill>
              </a:rPr>
              <a:t> + </a:t>
            </a:r>
            <a:r>
              <a:rPr lang="en-US" altLang="zh-CN" dirty="0" err="1">
                <a:solidFill>
                  <a:srgbClr val="FF0000"/>
                </a:solidFill>
              </a:rPr>
              <a:t>Dp</a:t>
            </a:r>
            <a:r>
              <a:rPr lang="en-US" altLang="zh-CN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baseline="-25000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 </a:t>
            </a:r>
            <a:r>
              <a:rPr lang="en-US" altLang="zh-CN" dirty="0">
                <a:solidFill>
                  <a:srgbClr val="FF0000"/>
                </a:solidFill>
              </a:rPr>
              <a:t>= 10ms + 2ms =12 </a:t>
            </a:r>
            <a:r>
              <a:rPr lang="en-US" altLang="zh-CN" dirty="0" err="1">
                <a:solidFill>
                  <a:srgbClr val="FF0000"/>
                </a:solidFill>
              </a:rPr>
              <a:t>ms</a:t>
            </a:r>
            <a:endParaRPr lang="zh-CN" altLang="zh-CN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zh-CN" dirty="0"/>
              <a:t>（e）如果A向C发送500字节分组，则端到端延迟是多少？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 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Dt</a:t>
            </a:r>
            <a:r>
              <a:rPr lang="en-US" altLang="zh-CN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FF0000"/>
                </a:solidFill>
              </a:rPr>
              <a:t> + </a:t>
            </a:r>
            <a:r>
              <a:rPr lang="en-US" altLang="zh-CN" dirty="0" err="1">
                <a:solidFill>
                  <a:srgbClr val="FF0000"/>
                </a:solidFill>
              </a:rPr>
              <a:t>Dp</a:t>
            </a:r>
            <a:r>
              <a:rPr lang="en-US" altLang="zh-CN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baseline="-25000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 </a:t>
            </a:r>
            <a:r>
              <a:rPr lang="en-US" altLang="zh-CN" dirty="0">
                <a:solidFill>
                  <a:srgbClr val="FF0000"/>
                </a:solidFill>
              </a:rPr>
              <a:t>+ </a:t>
            </a:r>
            <a:r>
              <a:rPr lang="en-US" altLang="zh-CN" dirty="0" err="1">
                <a:solidFill>
                  <a:srgbClr val="FF0000"/>
                </a:solidFill>
              </a:rPr>
              <a:t>Dt</a:t>
            </a:r>
            <a:r>
              <a:rPr lang="en-US" altLang="zh-CN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r>
              <a:rPr lang="en-US" altLang="zh-CN" dirty="0">
                <a:solidFill>
                  <a:srgbClr val="FF0000"/>
                </a:solidFill>
              </a:rPr>
              <a:t> + </a:t>
            </a:r>
            <a:r>
              <a:rPr lang="en-US" altLang="zh-CN" dirty="0" err="1">
                <a:solidFill>
                  <a:srgbClr val="FF0000"/>
                </a:solidFill>
              </a:rPr>
              <a:t>Dp</a:t>
            </a:r>
            <a:r>
              <a:rPr lang="en-US" altLang="zh-CN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r>
              <a:rPr lang="en-US" altLang="zh-CN" baseline="-25000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 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= 1ms + 10ms + 500*8/2*10</a:t>
            </a:r>
            <a:r>
              <a:rPr lang="en-US" altLang="zh-CN" baseline="30000" dirty="0">
                <a:solidFill>
                  <a:srgbClr val="FF0000"/>
                </a:solidFill>
              </a:rPr>
              <a:t>6</a:t>
            </a:r>
            <a:r>
              <a:rPr lang="en-US" altLang="zh-CN" dirty="0">
                <a:solidFill>
                  <a:srgbClr val="FF0000"/>
                </a:solidFill>
              </a:rPr>
              <a:t>bps +6000km/3*10</a:t>
            </a:r>
            <a:r>
              <a:rPr lang="en-US" altLang="zh-CN" baseline="30000" dirty="0">
                <a:solidFill>
                  <a:srgbClr val="FF0000"/>
                </a:solidFill>
              </a:rPr>
              <a:t>8</a:t>
            </a:r>
            <a:r>
              <a:rPr lang="en-US" altLang="zh-CN" dirty="0">
                <a:solidFill>
                  <a:srgbClr val="FF0000"/>
                </a:solidFill>
              </a:rPr>
              <a:t>m/s 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= 1ms + 10ms + 2ms + 20ms = 33ms</a:t>
            </a:r>
            <a:endParaRPr lang="zh-CN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 </a:t>
            </a:r>
            <a:r>
              <a:rPr lang="zh-CN" altLang="zh-CN" dirty="0"/>
              <a:t>（f）如果A向C发送两个500字节分组，一个分组发完再发另一个分组，则端到端延迟是多少？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 </a:t>
            </a:r>
            <a:r>
              <a:rPr lang="en-US" altLang="zh-CN" dirty="0" err="1">
                <a:solidFill>
                  <a:srgbClr val="FF0000"/>
                </a:solidFill>
              </a:rPr>
              <a:t>Dt</a:t>
            </a:r>
            <a:r>
              <a:rPr lang="en-US" altLang="zh-CN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FF0000"/>
                </a:solidFill>
              </a:rPr>
              <a:t> + </a:t>
            </a:r>
            <a:r>
              <a:rPr lang="en-US" altLang="zh-CN" dirty="0" err="1">
                <a:solidFill>
                  <a:srgbClr val="FF0000"/>
                </a:solidFill>
              </a:rPr>
              <a:t>Dp</a:t>
            </a:r>
            <a:r>
              <a:rPr lang="en-US" altLang="zh-CN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baseline="-25000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 </a:t>
            </a:r>
            <a:r>
              <a:rPr lang="en-US" altLang="zh-CN" dirty="0">
                <a:solidFill>
                  <a:srgbClr val="FF0000"/>
                </a:solidFill>
              </a:rPr>
              <a:t>+ 2* </a:t>
            </a:r>
            <a:r>
              <a:rPr lang="en-US" altLang="zh-CN" dirty="0" err="1">
                <a:solidFill>
                  <a:srgbClr val="FF0000"/>
                </a:solidFill>
              </a:rPr>
              <a:t>Dt</a:t>
            </a:r>
            <a:r>
              <a:rPr lang="en-US" altLang="zh-CN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r>
              <a:rPr lang="en-US" altLang="zh-CN" dirty="0">
                <a:solidFill>
                  <a:srgbClr val="FF0000"/>
                </a:solidFill>
              </a:rPr>
              <a:t> + </a:t>
            </a:r>
            <a:r>
              <a:rPr lang="en-US" altLang="zh-CN" dirty="0" err="1">
                <a:solidFill>
                  <a:srgbClr val="FF0000"/>
                </a:solidFill>
              </a:rPr>
              <a:t>Dp</a:t>
            </a:r>
            <a:r>
              <a:rPr lang="en-US" altLang="zh-CN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r>
              <a:rPr lang="en-US" altLang="zh-CN" baseline="-25000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 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= 1ms + 10ms + 2* 2ms + 20ms = 35ms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zh-CN" altLang="zh-CN" dirty="0"/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7636679" y="88214"/>
            <a:ext cx="3956050" cy="6794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电路交换中的延迟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7711" y="774834"/>
            <a:ext cx="11192719" cy="5315502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sz="2400" dirty="0"/>
              <a:t>现在，假设所有分组都是使用电路交换发送的。假设我们使用的是虚拟电路交换，即首先使用一个电路建立分组在分组交换网络上建立电路。</a:t>
            </a:r>
          </a:p>
          <a:p>
            <a:r>
              <a:rPr lang="en-US" altLang="zh-CN" sz="2400" dirty="0"/>
              <a:t> </a:t>
            </a:r>
            <a:r>
              <a:rPr lang="zh-CN" altLang="zh-CN" sz="2400" dirty="0"/>
              <a:t>（a）建立从A到C的电路需要多久？假设中间节点可以即时处理电路建立消息，且电路建立消息为100字节。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zh-CN" altLang="en-US" sz="2400" b="1" dirty="0">
                <a:solidFill>
                  <a:srgbClr val="FF0000"/>
                </a:solidFill>
              </a:rPr>
              <a:t>在电路建立后，除源结点和目的结点外，电路上的任何结点采取“直通式”接收和发送数据，即不存在存储转发所耗时间</a:t>
            </a:r>
            <a:r>
              <a:rPr lang="zh-CN" altLang="en-US" sz="2400" dirty="0"/>
              <a:t>）</a:t>
            </a:r>
            <a:endParaRPr lang="zh-CN" altLang="zh-CN" sz="2400" dirty="0"/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</a:rPr>
              <a:t>Dt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dirty="0">
                <a:solidFill>
                  <a:srgbClr val="FF0000"/>
                </a:solidFill>
              </a:rPr>
              <a:t> + </a:t>
            </a:r>
            <a:r>
              <a:rPr lang="en-US" altLang="zh-CN" sz="2400" dirty="0" err="1">
                <a:solidFill>
                  <a:srgbClr val="FF0000"/>
                </a:solidFill>
              </a:rPr>
              <a:t>Dp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 + </a:t>
            </a:r>
            <a:r>
              <a:rPr lang="en-US" altLang="zh-CN" sz="2400" dirty="0" err="1">
                <a:solidFill>
                  <a:srgbClr val="FF0000"/>
                </a:solidFill>
              </a:rPr>
              <a:t>Dt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r>
              <a:rPr lang="en-US" altLang="zh-CN" sz="2400" dirty="0">
                <a:solidFill>
                  <a:srgbClr val="FF0000"/>
                </a:solidFill>
              </a:rPr>
              <a:t> + </a:t>
            </a:r>
            <a:r>
              <a:rPr lang="en-US" altLang="zh-CN" sz="2400" dirty="0" err="1">
                <a:solidFill>
                  <a:srgbClr val="FF0000"/>
                </a:solidFill>
              </a:rPr>
              <a:t>Dp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 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= 100*8/4*10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rgbClr val="FF0000"/>
                </a:solidFill>
              </a:rPr>
              <a:t>bps + 10ms + 100*8/2*10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rgbClr val="FF0000"/>
                </a:solidFill>
              </a:rPr>
              <a:t>bps + 20ms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= 0.2ms +10ms +0.4ms +20ms = 30.6ms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A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</a:rPr>
              <a:t>Dt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C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A</a:t>
            </a:r>
            <a:r>
              <a:rPr lang="en-US" altLang="zh-CN" sz="2400" dirty="0">
                <a:solidFill>
                  <a:srgbClr val="FF0000"/>
                </a:solidFill>
              </a:rPr>
              <a:t> + </a:t>
            </a:r>
            <a:r>
              <a:rPr lang="en-US" altLang="zh-CN" sz="2400" dirty="0" err="1">
                <a:solidFill>
                  <a:srgbClr val="FF0000"/>
                </a:solidFill>
              </a:rPr>
              <a:t>Dp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C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 + </a:t>
            </a:r>
            <a:r>
              <a:rPr lang="en-US" altLang="zh-CN" sz="2400" dirty="0" err="1">
                <a:solidFill>
                  <a:srgbClr val="FF0000"/>
                </a:solidFill>
              </a:rPr>
              <a:t>Dp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A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 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= 100*8/2*10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rgbClr val="FF0000"/>
                </a:solidFill>
              </a:rPr>
              <a:t>bps + 10ms + 20ms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= 0.4ms +10ms +20ms = 30.4ms</a:t>
            </a:r>
            <a:endParaRPr lang="zh-CN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Ds = D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r>
              <a:rPr lang="en-US" altLang="zh-CN" sz="2400" dirty="0">
                <a:solidFill>
                  <a:srgbClr val="FF0000"/>
                </a:solidFill>
              </a:rPr>
              <a:t> + D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A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 = 30.6 + 30.4 = 61ms</a:t>
            </a:r>
            <a:endParaRPr lang="zh-CN" altLang="en-US" sz="2400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636679" y="88214"/>
            <a:ext cx="3956050" cy="6794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（b）电路建立后，如果A将500字节分组发送到C，则端到端延迟是多少？</a:t>
            </a:r>
          </a:p>
          <a:p>
            <a:r>
              <a:rPr lang="en-US" altLang="zh-CN" sz="2400" dirty="0"/>
              <a:t> 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Dt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r>
              <a:rPr lang="en-US" altLang="zh-CN" sz="2400" dirty="0">
                <a:solidFill>
                  <a:srgbClr val="FF0000"/>
                </a:solidFill>
              </a:rPr>
              <a:t> + </a:t>
            </a:r>
            <a:r>
              <a:rPr lang="en-US" altLang="zh-CN" sz="2400" dirty="0" err="1">
                <a:solidFill>
                  <a:srgbClr val="FF0000"/>
                </a:solidFill>
              </a:rPr>
              <a:t>Dp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 + </a:t>
            </a:r>
            <a:r>
              <a:rPr lang="en-US" altLang="zh-CN" sz="2400" dirty="0" err="1">
                <a:solidFill>
                  <a:srgbClr val="FF0000"/>
                </a:solidFill>
              </a:rPr>
              <a:t>Dp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 </a:t>
            </a:r>
            <a:endParaRPr lang="zh-CN" altLang="zh-CN" sz="2400" dirty="0"/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= 500*8/2*10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rgbClr val="FF0000"/>
                </a:solidFill>
              </a:rPr>
              <a:t>bps + 10ms + 20ms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= 2ms +10ms +20ms = 32ms</a:t>
            </a:r>
            <a:endParaRPr lang="zh-CN" altLang="zh-CN" sz="2400" dirty="0">
              <a:solidFill>
                <a:srgbClr val="FF0000"/>
              </a:solidFill>
            </a:endParaRPr>
          </a:p>
          <a:p>
            <a:endParaRPr lang="zh-CN" altLang="zh-CN" sz="2400" dirty="0"/>
          </a:p>
          <a:p>
            <a:r>
              <a:rPr lang="zh-CN" altLang="zh-CN" sz="2400" dirty="0"/>
              <a:t>（c）现在，假设A需要向C发送1MB分组。电路交换的总延迟是什么，包括建立电路的时间（在（a）中相同的假设下）。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Ds + </a:t>
            </a:r>
            <a:r>
              <a:rPr lang="en-US" altLang="zh-CN" sz="2400" dirty="0" err="1">
                <a:solidFill>
                  <a:srgbClr val="FF0000"/>
                </a:solidFill>
              </a:rPr>
              <a:t>Dt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r>
              <a:rPr lang="en-US" altLang="zh-CN" sz="2400" dirty="0">
                <a:solidFill>
                  <a:srgbClr val="FF0000"/>
                </a:solidFill>
              </a:rPr>
              <a:t> + </a:t>
            </a:r>
            <a:r>
              <a:rPr lang="en-US" altLang="zh-CN" sz="2400" dirty="0" err="1">
                <a:solidFill>
                  <a:srgbClr val="FF0000"/>
                </a:solidFill>
              </a:rPr>
              <a:t>Dp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 + </a:t>
            </a:r>
            <a:r>
              <a:rPr lang="en-US" altLang="zh-CN" sz="2400" dirty="0" err="1">
                <a:solidFill>
                  <a:srgbClr val="FF0000"/>
                </a:solidFill>
              </a:rPr>
              <a:t>Dp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C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 </a:t>
            </a:r>
            <a:endParaRPr lang="zh-CN" altLang="zh-CN" sz="2400" dirty="0"/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= 61ms + 1*10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rgbClr val="FF0000"/>
                </a:solidFill>
              </a:rPr>
              <a:t>*8/2*10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rgbClr val="FF0000"/>
                </a:solidFill>
              </a:rPr>
              <a:t>bps + 10ms + 20ms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= 61ms + 4s + 10ms +20ms = 4.091s</a:t>
            </a:r>
            <a:endParaRPr lang="zh-CN" altLang="zh-CN" sz="2400" dirty="0">
              <a:solidFill>
                <a:srgbClr val="FF0000"/>
              </a:solidFill>
            </a:endParaRPr>
          </a:p>
          <a:p>
            <a:endParaRPr lang="zh-CN" altLang="en-US" sz="2400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636679" y="88214"/>
            <a:ext cx="3956050" cy="6794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199" y="774833"/>
            <a:ext cx="10933253" cy="5602817"/>
          </a:xfrm>
        </p:spPr>
        <p:txBody>
          <a:bodyPr>
            <a:normAutofit fontScale="77500" lnSpcReduction="20000"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zh-CN" sz="2400" dirty="0"/>
              <a:t>在上面的拓扑中，假设A在t=0将两个500字节分组发送到D，并且C在1.5毫秒后将单个500字节分</a:t>
            </a:r>
            <a:endParaRPr lang="en-US" altLang="zh-CN" sz="2400" dirty="0"/>
          </a:p>
          <a:p>
            <a:r>
              <a:rPr lang="zh-CN" altLang="zh-CN" sz="2400" dirty="0"/>
              <a:t>发送到D。来自A的第一个分组的端到端延迟是什么？来自C的第一个分组的端到端延迟是什么？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D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 	= </a:t>
            </a:r>
            <a:r>
              <a:rPr lang="en-US" altLang="zh-CN" sz="2400" dirty="0" err="1">
                <a:solidFill>
                  <a:srgbClr val="FF0000"/>
                </a:solidFill>
              </a:rPr>
              <a:t>Dt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dirty="0">
                <a:solidFill>
                  <a:srgbClr val="FF0000"/>
                </a:solidFill>
              </a:rPr>
              <a:t> + </a:t>
            </a:r>
            <a:r>
              <a:rPr lang="en-US" altLang="zh-CN" sz="2400" dirty="0" err="1">
                <a:solidFill>
                  <a:srgbClr val="FF0000"/>
                </a:solidFill>
              </a:rPr>
              <a:t>Dp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 + </a:t>
            </a:r>
            <a:r>
              <a:rPr lang="en-US" altLang="zh-CN" sz="2400" dirty="0" err="1">
                <a:solidFill>
                  <a:srgbClr val="FF0000"/>
                </a:solidFill>
              </a:rPr>
              <a:t>Dt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D</a:t>
            </a:r>
            <a:r>
              <a:rPr lang="en-US" altLang="zh-CN" sz="2400" dirty="0">
                <a:solidFill>
                  <a:srgbClr val="FF0000"/>
                </a:solidFill>
              </a:rPr>
              <a:t> + </a:t>
            </a:r>
            <a:r>
              <a:rPr lang="en-US" altLang="zh-CN" sz="2400" dirty="0" err="1">
                <a:solidFill>
                  <a:srgbClr val="FF0000"/>
                </a:solidFill>
              </a:rPr>
              <a:t>Dp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D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 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= 500*8/4*10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rgbClr val="FF0000"/>
                </a:solidFill>
              </a:rPr>
              <a:t>bps + 3000km/3</a:t>
            </a:r>
            <a:r>
              <a:rPr lang="zh-CN" altLang="en-US" sz="2400" dirty="0">
                <a:solidFill>
                  <a:srgbClr val="FF0000"/>
                </a:solidFill>
              </a:rPr>
              <a:t>*</a:t>
            </a:r>
            <a:r>
              <a:rPr lang="en-US" altLang="zh-CN" sz="2400" dirty="0">
                <a:solidFill>
                  <a:srgbClr val="FF0000"/>
                </a:solidFill>
              </a:rPr>
              <a:t>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8</a:t>
            </a:r>
            <a:r>
              <a:rPr lang="en-US" altLang="zh-CN" sz="2400" dirty="0">
                <a:solidFill>
                  <a:srgbClr val="FF0000"/>
                </a:solidFill>
              </a:rPr>
              <a:t>m/s + 100*8/2*10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rgbClr val="FF0000"/>
                </a:solidFill>
              </a:rPr>
              <a:t>bps + 3000km/3</a:t>
            </a:r>
            <a:r>
              <a:rPr lang="zh-CN" altLang="en-US" sz="2400" dirty="0">
                <a:solidFill>
                  <a:srgbClr val="FF0000"/>
                </a:solidFill>
              </a:rPr>
              <a:t>*</a:t>
            </a:r>
            <a:r>
              <a:rPr lang="en-US" altLang="zh-CN" sz="2400" dirty="0">
                <a:solidFill>
                  <a:srgbClr val="FF0000"/>
                </a:solidFill>
              </a:rPr>
              <a:t>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8</a:t>
            </a:r>
            <a:r>
              <a:rPr lang="en-US" altLang="zh-CN" sz="2400" dirty="0">
                <a:solidFill>
                  <a:srgbClr val="FF0000"/>
                </a:solidFill>
              </a:rPr>
              <a:t>m/s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=1ms + 10ms + 1ms + 10ms = 22 </a:t>
            </a:r>
            <a:r>
              <a:rPr lang="en-US" altLang="zh-CN" sz="2400" dirty="0" err="1">
                <a:solidFill>
                  <a:srgbClr val="FF0000"/>
                </a:solidFill>
              </a:rPr>
              <a:t>ms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zh-CN" altLang="en-US" sz="2400" dirty="0">
                <a:solidFill>
                  <a:srgbClr val="FF0000"/>
                </a:solidFill>
              </a:rPr>
              <a:t>的第一个分组到达</a:t>
            </a: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zh-CN" altLang="en-US" sz="2400" dirty="0">
                <a:solidFill>
                  <a:srgbClr val="FF0000"/>
                </a:solidFill>
              </a:rPr>
              <a:t>的时间点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 = 1.5ms + </a:t>
            </a:r>
            <a:r>
              <a:rPr lang="en-US" altLang="zh-CN" sz="2400" dirty="0" err="1">
                <a:solidFill>
                  <a:srgbClr val="FF0000"/>
                </a:solidFill>
              </a:rPr>
              <a:t>Dt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C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dirty="0">
                <a:solidFill>
                  <a:srgbClr val="FF0000"/>
                </a:solidFill>
              </a:rPr>
              <a:t> + </a:t>
            </a:r>
            <a:r>
              <a:rPr lang="en-US" altLang="zh-CN" sz="2400" dirty="0" err="1">
                <a:solidFill>
                  <a:srgbClr val="FF0000"/>
                </a:solidFill>
              </a:rPr>
              <a:t>Dp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C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 = 1.5ms + 500*8/4*10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rgbClr val="FF0000"/>
                </a:solidFill>
              </a:rPr>
              <a:t>bps +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3000km/3</a:t>
            </a:r>
            <a:r>
              <a:rPr lang="zh-CN" altLang="en-US" sz="2400" dirty="0">
                <a:solidFill>
                  <a:srgbClr val="FF0000"/>
                </a:solidFill>
              </a:rPr>
              <a:t>*</a:t>
            </a:r>
            <a:r>
              <a:rPr lang="en-US" altLang="zh-CN" sz="2400" dirty="0">
                <a:solidFill>
                  <a:srgbClr val="FF0000"/>
                </a:solidFill>
              </a:rPr>
              <a:t>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8</a:t>
            </a:r>
            <a:r>
              <a:rPr lang="en-US" altLang="zh-CN" sz="2400" dirty="0">
                <a:solidFill>
                  <a:srgbClr val="FF0000"/>
                </a:solidFill>
              </a:rPr>
              <a:t>m/s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= 1.5ms + 1ms +10ms = 12.5ms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zh-CN" altLang="en-US" sz="2400" dirty="0">
                <a:solidFill>
                  <a:srgbClr val="FF0000"/>
                </a:solidFill>
              </a:rPr>
              <a:t>发送完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的第二个分组的时间点是</a:t>
            </a:r>
            <a:r>
              <a:rPr lang="en-US" altLang="zh-CN" sz="2400" dirty="0">
                <a:solidFill>
                  <a:srgbClr val="FF0000"/>
                </a:solidFill>
              </a:rPr>
              <a:t>13ms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r>
              <a:rPr lang="zh-CN" altLang="en-US" sz="2400" dirty="0">
                <a:solidFill>
                  <a:srgbClr val="FF0000"/>
                </a:solidFill>
              </a:rPr>
              <a:t>的第一个分组到达</a:t>
            </a:r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r>
              <a:rPr lang="zh-CN" altLang="en-US" sz="2400" dirty="0">
                <a:solidFill>
                  <a:srgbClr val="FF0000"/>
                </a:solidFill>
              </a:rPr>
              <a:t>的时间点 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= 13ms + </a:t>
            </a:r>
            <a:r>
              <a:rPr lang="en-US" altLang="zh-CN" sz="2400" dirty="0" err="1">
                <a:solidFill>
                  <a:srgbClr val="FF0000"/>
                </a:solidFill>
              </a:rPr>
              <a:t>Dt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D</a:t>
            </a:r>
            <a:r>
              <a:rPr lang="en-US" altLang="zh-CN" sz="2400" dirty="0">
                <a:solidFill>
                  <a:srgbClr val="FF0000"/>
                </a:solidFill>
              </a:rPr>
              <a:t> + </a:t>
            </a:r>
            <a:r>
              <a:rPr lang="en-US" altLang="zh-CN" sz="2400" dirty="0" err="1">
                <a:solidFill>
                  <a:srgbClr val="FF0000"/>
                </a:solidFill>
              </a:rPr>
              <a:t>Dp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D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 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= 13ms+ 500*8/4*10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6</a:t>
            </a:r>
            <a:r>
              <a:rPr lang="en-US" altLang="zh-CN" sz="2400" dirty="0">
                <a:solidFill>
                  <a:srgbClr val="FF0000"/>
                </a:solidFill>
              </a:rPr>
              <a:t>bps + 3000km/3</a:t>
            </a:r>
            <a:r>
              <a:rPr lang="zh-CN" altLang="en-US" sz="2400" dirty="0">
                <a:solidFill>
                  <a:srgbClr val="FF0000"/>
                </a:solidFill>
              </a:rPr>
              <a:t>*</a:t>
            </a:r>
            <a:r>
              <a:rPr lang="en-US" altLang="zh-CN" sz="2400" dirty="0">
                <a:solidFill>
                  <a:srgbClr val="FF0000"/>
                </a:solidFill>
              </a:rPr>
              <a:t>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8</a:t>
            </a:r>
            <a:r>
              <a:rPr lang="en-US" altLang="zh-CN" sz="2400" dirty="0">
                <a:solidFill>
                  <a:srgbClr val="FF0000"/>
                </a:solidFill>
              </a:rPr>
              <a:t>m/s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	= 13ms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+1ms + 10ms = 24 </a:t>
            </a:r>
            <a:r>
              <a:rPr lang="en-US" altLang="zh-CN" sz="2400" dirty="0" err="1">
                <a:solidFill>
                  <a:srgbClr val="FF0000"/>
                </a:solidFill>
              </a:rPr>
              <a:t>ms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D</a:t>
            </a:r>
            <a:r>
              <a:rPr lang="en-US" altLang="zh-CN" sz="2400" dirty="0">
                <a:solidFill>
                  <a:srgbClr val="FF0000"/>
                </a:solidFill>
              </a:rPr>
              <a:t> = 24ms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-1.5ms = 22.5ms</a:t>
            </a: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3482942" y="273"/>
            <a:ext cx="4065929" cy="19164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267335"/>
            <a:ext cx="10515600" cy="582295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1.</a:t>
            </a:r>
            <a:r>
              <a:rPr lang="zh-CN" altLang="zh-CN" dirty="0"/>
              <a:t>确定下面每个功能最可能属于</a:t>
            </a:r>
            <a:r>
              <a:rPr lang="en-US" altLang="zh-CN" dirty="0"/>
              <a:t>TCP/IP</a:t>
            </a:r>
            <a:r>
              <a:rPr lang="zh-CN" altLang="zh-CN" dirty="0"/>
              <a:t>模型的哪一层。应用层写</a:t>
            </a:r>
            <a:r>
              <a:rPr lang="en-US" altLang="zh-CN" dirty="0"/>
              <a:t>“A”</a:t>
            </a:r>
            <a:r>
              <a:rPr lang="zh-CN" altLang="zh-CN" dirty="0"/>
              <a:t>，传输层写</a:t>
            </a:r>
            <a:r>
              <a:rPr lang="en-US" altLang="zh-CN" dirty="0"/>
              <a:t>“T”</a:t>
            </a:r>
            <a:r>
              <a:rPr lang="zh-CN" altLang="zh-CN" dirty="0"/>
              <a:t>，网络层写</a:t>
            </a:r>
            <a:r>
              <a:rPr lang="en-US" altLang="zh-CN" dirty="0"/>
              <a:t>“N”</a:t>
            </a:r>
            <a:r>
              <a:rPr lang="zh-CN" altLang="zh-CN" dirty="0"/>
              <a:t>，数据链路层写</a:t>
            </a:r>
            <a:r>
              <a:rPr lang="en-US" altLang="zh-CN" dirty="0"/>
              <a:t>“D”</a:t>
            </a:r>
            <a:r>
              <a:rPr lang="zh-CN" altLang="zh-CN" dirty="0"/>
              <a:t>，物理层写</a:t>
            </a:r>
            <a:r>
              <a:rPr lang="en-US" altLang="zh-CN" dirty="0"/>
              <a:t>“P”</a:t>
            </a:r>
            <a:r>
              <a:rPr lang="zh-CN" altLang="zh-CN" dirty="0"/>
              <a:t>。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75740" y="1750060"/>
          <a:ext cx="9376410" cy="51593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46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层次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zh-CN" sz="24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两个直接连接的节点</a:t>
                      </a: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之间恢复丢失的数据包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D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zh-CN" sz="24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多跳分隔的两个节点</a:t>
                      </a: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之间恢复丢失的数据包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T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9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定义用于连接到网线的连接器中的</a:t>
                      </a:r>
                      <a:r>
                        <a:rPr lang="zh-CN" sz="24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引脚输出</a:t>
                      </a:r>
                      <a:endParaRPr lang="zh-CN" sz="2400" kern="10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P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为可视化的分组监视程序的</a:t>
                      </a:r>
                      <a:r>
                        <a:rPr lang="zh-CN" sz="24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提供接口</a:t>
                      </a:r>
                      <a:endParaRPr lang="zh-CN" sz="2400" kern="10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A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12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在连接到单个介质的多个节点之间进行仲裁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D</a:t>
                      </a:r>
                      <a:r>
                        <a:rPr lang="zh-CN" altLang="en-US" sz="24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（随机访问介质控制）</a:t>
                      </a:r>
                      <a:endParaRPr lang="zh-CN" altLang="en-US" sz="24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35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zh-CN" sz="24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多跳分隔的两个节点之间</a:t>
                      </a:r>
                      <a:r>
                        <a:rPr lang="zh-CN" sz="2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的寻找最短路径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N</a:t>
                      </a:r>
                      <a:r>
                        <a:rPr lang="zh-CN" altLang="en-US" sz="24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（路由算法）</a:t>
                      </a:r>
                      <a:endParaRPr lang="zh-CN" altLang="en-US" sz="24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</a:t>
                      </a: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WLAN</a:t>
                      </a: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的工作频率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P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</a:t>
                      </a:r>
                      <a:r>
                        <a:rPr 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MTU</a:t>
                      </a:r>
                      <a:r>
                        <a:rPr lang="zh-CN" altLang="en-US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（最大传输单元）</a:t>
                      </a:r>
                      <a:r>
                        <a:rPr lang="zh-CN" sz="2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的大小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D</a:t>
                      </a:r>
                      <a:r>
                        <a:rPr lang="zh-CN" altLang="en-US" sz="24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24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CSMA/CD</a:t>
                      </a:r>
                      <a:r>
                        <a:rPr lang="zh-CN" altLang="en-US" sz="24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24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第三章习题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zh-CN" dirty="0"/>
              <a:t>速率为</a:t>
            </a:r>
            <a:r>
              <a:rPr lang="en-US" altLang="zh-CN" dirty="0"/>
              <a:t>9600bps</a:t>
            </a:r>
            <a:r>
              <a:rPr lang="zh-CN" altLang="zh-CN" dirty="0"/>
              <a:t>的调制解调器，若采用无校验位、一位停止位的异步传输方式，试计算</a:t>
            </a:r>
            <a:r>
              <a:rPr lang="en-US" altLang="zh-CN" dirty="0"/>
              <a:t>2</a:t>
            </a:r>
            <a:r>
              <a:rPr lang="zh-CN" altLang="zh-CN" dirty="0"/>
              <a:t>分钟内最多能传输多少个汉字</a:t>
            </a:r>
            <a:r>
              <a:rPr lang="en-US" altLang="zh-CN" dirty="0"/>
              <a:t>(</a:t>
            </a:r>
            <a:r>
              <a:rPr lang="zh-CN" altLang="zh-CN" dirty="0"/>
              <a:t>双字节</a:t>
            </a:r>
            <a:r>
              <a:rPr lang="en-US" altLang="zh-CN" dirty="0"/>
              <a:t>)?</a:t>
            </a:r>
            <a:endParaRPr lang="zh-CN" altLang="zh-CN" dirty="0"/>
          </a:p>
          <a:p>
            <a:endParaRPr lang="zh-CN" altLang="zh-CN" dirty="0"/>
          </a:p>
          <a:p>
            <a:r>
              <a:rPr lang="zh-CN" altLang="zh-CN" sz="2800" dirty="0">
                <a:solidFill>
                  <a:srgbClr val="FF0000"/>
                </a:solidFill>
              </a:rPr>
              <a:t>采用无校验位、一位停止位的异步传输方式传输一个字节数据，需加</a:t>
            </a:r>
            <a:r>
              <a:rPr lang="zh-CN" altLang="en-US" sz="2800" dirty="0">
                <a:solidFill>
                  <a:srgbClr val="FF0000"/>
                </a:solidFill>
              </a:rPr>
              <a:t>一</a:t>
            </a:r>
            <a:r>
              <a:rPr lang="zh-CN" altLang="zh-CN" sz="2800" dirty="0">
                <a:solidFill>
                  <a:srgbClr val="FF0000"/>
                </a:solidFill>
              </a:rPr>
              <a:t>位起始位，一位停止位，实际需传送</a:t>
            </a:r>
            <a:r>
              <a:rPr lang="en-US" altLang="zh-CN" sz="2800" dirty="0">
                <a:solidFill>
                  <a:srgbClr val="FF0000"/>
                </a:solidFill>
              </a:rPr>
              <a:t>10</a:t>
            </a:r>
            <a:r>
              <a:rPr lang="zh-CN" altLang="zh-CN" sz="2800" dirty="0">
                <a:solidFill>
                  <a:srgbClr val="FF0000"/>
                </a:solidFill>
              </a:rPr>
              <a:t>位。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zh-CN" sz="2800" dirty="0">
                <a:solidFill>
                  <a:srgbClr val="FF0000"/>
                </a:solidFill>
              </a:rPr>
              <a:t>分钟内传输的数据为：</a:t>
            </a:r>
            <a:r>
              <a:rPr lang="en-US" altLang="zh-CN" sz="2800" dirty="0">
                <a:solidFill>
                  <a:srgbClr val="FF0000"/>
                </a:solidFill>
              </a:rPr>
              <a:t> 9600 * 2 * 60 = 1152000 bit</a:t>
            </a:r>
            <a:endParaRPr lang="zh-CN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每个汉字需要传输的位数为 </a:t>
            </a:r>
            <a:r>
              <a:rPr lang="en-US" altLang="zh-CN" sz="2800" dirty="0">
                <a:solidFill>
                  <a:srgbClr val="FF0000"/>
                </a:solidFill>
              </a:rPr>
              <a:t>(8+1+1)</a:t>
            </a:r>
            <a:r>
              <a:rPr lang="zh-CN" altLang="en-US" sz="2800" dirty="0">
                <a:solidFill>
                  <a:srgbClr val="FF0000"/>
                </a:solidFill>
              </a:rPr>
              <a:t> * </a:t>
            </a:r>
            <a:r>
              <a:rPr lang="en-US" altLang="zh-CN" sz="2800" dirty="0">
                <a:solidFill>
                  <a:srgbClr val="FF0000"/>
                </a:solidFill>
              </a:rPr>
              <a:t>2 = 20 bit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zh-CN" sz="2800" dirty="0">
                <a:solidFill>
                  <a:srgbClr val="FF0000"/>
                </a:solidFill>
              </a:rPr>
              <a:t>分钟内传输的汉字数为：</a:t>
            </a:r>
            <a:r>
              <a:rPr lang="en-US" altLang="zh-CN" sz="2800" dirty="0">
                <a:solidFill>
                  <a:srgbClr val="FF0000"/>
                </a:solidFill>
              </a:rPr>
              <a:t>1152000 / 20 = 57600</a:t>
            </a:r>
            <a:endParaRPr lang="zh-CN" altLang="zh-CN" sz="2800" dirty="0">
              <a:solidFill>
                <a:srgbClr val="FF0000"/>
              </a:solidFill>
            </a:endParaRPr>
          </a:p>
          <a:p>
            <a:r>
              <a:rPr lang="zh-CN" altLang="zh-CN" sz="2800" dirty="0">
                <a:solidFill>
                  <a:srgbClr val="FF0000"/>
                </a:solidFill>
              </a:rPr>
              <a:t>即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zh-CN" sz="2800" dirty="0">
                <a:solidFill>
                  <a:srgbClr val="FF0000"/>
                </a:solidFill>
              </a:rPr>
              <a:t>分钟内最多能传输</a:t>
            </a:r>
            <a:r>
              <a:rPr lang="en-US" altLang="zh-CN" sz="2800" dirty="0">
                <a:solidFill>
                  <a:srgbClr val="FF0000"/>
                </a:solidFill>
              </a:rPr>
              <a:t>57600</a:t>
            </a:r>
            <a:r>
              <a:rPr lang="zh-CN" altLang="zh-CN" sz="2800" dirty="0">
                <a:solidFill>
                  <a:srgbClr val="FF0000"/>
                </a:solidFill>
              </a:rPr>
              <a:t>个汉字。</a:t>
            </a:r>
          </a:p>
          <a:p>
            <a:pPr>
              <a:lnSpc>
                <a:spcPct val="110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zh-CN" dirty="0"/>
              <a:t>如下所示协议中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）当发送方在第</a:t>
            </a:r>
            <a:r>
              <a:rPr lang="en-US" altLang="zh-CN" dirty="0"/>
              <a:t>12</a:t>
            </a:r>
            <a:r>
              <a:rPr lang="zh-CN" altLang="zh-CN" dirty="0"/>
              <a:t>行语句中发送的一个数据帧丢失了，接收方执行何种动作？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）当发送方在第</a:t>
            </a:r>
            <a:r>
              <a:rPr lang="en-US" altLang="zh-CN" dirty="0"/>
              <a:t>12</a:t>
            </a:r>
            <a:r>
              <a:rPr lang="zh-CN" altLang="zh-CN" dirty="0"/>
              <a:t>行语句中发送的一个数据帧丢失了，发送方执行何种动作？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）当接收方正确收到发送方在第</a:t>
            </a:r>
            <a:r>
              <a:rPr lang="en-US" altLang="zh-CN" dirty="0"/>
              <a:t>12</a:t>
            </a:r>
            <a:r>
              <a:rPr lang="zh-CN" altLang="zh-CN" dirty="0"/>
              <a:t>行语句中发送的一个数据帧，并发送了该数据帧的确认，但该确认帧丢失了，发送方执行何种动作？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815068" y="774834"/>
            <a:ext cx="6538732" cy="5315502"/>
          </a:xfrm>
        </p:spPr>
        <p:txBody>
          <a:bodyPr/>
          <a:lstStyle/>
          <a:p>
            <a:pPr lvl="0"/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zh-CN" dirty="0">
                <a:solidFill>
                  <a:srgbClr val="FF0000"/>
                </a:solidFill>
              </a:rPr>
              <a:t>接收方不做任何动作，等待事件发生。</a:t>
            </a:r>
            <a:r>
              <a:rPr lang="zh-CN" altLang="zh-CN" b="1" dirty="0">
                <a:solidFill>
                  <a:srgbClr val="FF0000"/>
                </a:solidFill>
              </a:rPr>
              <a:t> 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zh-CN" dirty="0">
                <a:solidFill>
                  <a:srgbClr val="FF0000"/>
                </a:solidFill>
              </a:rPr>
              <a:t>定时器超时，重发该数据帧。</a:t>
            </a:r>
            <a:r>
              <a:rPr lang="zh-CN" altLang="zh-CN" b="1" dirty="0">
                <a:solidFill>
                  <a:srgbClr val="FF0000"/>
                </a:solidFill>
              </a:rPr>
              <a:t> </a:t>
            </a:r>
            <a:endParaRPr lang="zh-CN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zh-CN" dirty="0">
                <a:solidFill>
                  <a:srgbClr val="FF0000"/>
                </a:solidFill>
              </a:rPr>
              <a:t>定时器超时，重发该数据帧。</a:t>
            </a:r>
            <a:r>
              <a:rPr lang="zh-CN" altLang="zh-CN" b="1" dirty="0">
                <a:solidFill>
                  <a:srgbClr val="FF0000"/>
                </a:solidFill>
              </a:rPr>
              <a:t> 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2050" name="Picture 2" descr="횸훀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9" y="490587"/>
            <a:ext cx="4300959" cy="609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3.</a:t>
            </a:r>
            <a:r>
              <a:rPr lang="zh-CN" altLang="zh-CN" dirty="0"/>
              <a:t>在一个负载很重（双向流量）的</a:t>
            </a:r>
            <a:r>
              <a:rPr lang="en-US" altLang="zh-CN" dirty="0"/>
              <a:t>50kbps</a:t>
            </a:r>
            <a:r>
              <a:rPr lang="zh-CN" altLang="zh-CN" dirty="0"/>
              <a:t>的卫星信道上使用</a:t>
            </a:r>
          </a:p>
          <a:p>
            <a:r>
              <a:rPr lang="zh-CN" altLang="zh-CN" dirty="0"/>
              <a:t>协议</a:t>
            </a:r>
            <a:r>
              <a:rPr lang="en-US" altLang="zh-CN" dirty="0"/>
              <a:t>6</a:t>
            </a:r>
            <a:r>
              <a:rPr lang="zh-CN" altLang="zh-CN" dirty="0"/>
              <a:t>，数据帧包含</a:t>
            </a:r>
            <a:r>
              <a:rPr lang="en-US" altLang="zh-CN" dirty="0"/>
              <a:t>40</a:t>
            </a:r>
            <a:r>
              <a:rPr lang="zh-CN" altLang="zh-CN" dirty="0"/>
              <a:t>位的头和</a:t>
            </a:r>
            <a:r>
              <a:rPr lang="en-US" altLang="zh-CN" dirty="0"/>
              <a:t>3960</a:t>
            </a:r>
            <a:r>
              <a:rPr lang="zh-CN" altLang="zh-CN" dirty="0"/>
              <a:t>位的数据，请计算一下</a:t>
            </a:r>
            <a:r>
              <a:rPr lang="zh-CN" altLang="en-US" dirty="0"/>
              <a:t>花</a:t>
            </a:r>
          </a:p>
          <a:p>
            <a:r>
              <a:rPr lang="zh-CN" altLang="zh-CN" dirty="0"/>
              <a:t>费在头部和重传的开销占多少比例。</a:t>
            </a:r>
            <a:endParaRPr lang="en-US" altLang="zh-CN" dirty="0"/>
          </a:p>
          <a:p>
            <a:r>
              <a:rPr lang="zh-CN" altLang="zh-CN" dirty="0"/>
              <a:t>假设从地球到卫星的信号传输时间为</a:t>
            </a:r>
            <a:r>
              <a:rPr lang="en-US" altLang="zh-CN" dirty="0"/>
              <a:t>270ms</a:t>
            </a:r>
            <a:r>
              <a:rPr lang="zh-CN" altLang="zh-CN" dirty="0"/>
              <a:t>。</a:t>
            </a:r>
            <a:r>
              <a:rPr lang="en-US" altLang="zh-CN" dirty="0"/>
              <a:t>ACK</a:t>
            </a:r>
            <a:r>
              <a:rPr lang="zh-CN" altLang="zh-CN" dirty="0"/>
              <a:t>帧永远不</a:t>
            </a:r>
          </a:p>
          <a:p>
            <a:r>
              <a:rPr lang="zh-CN" altLang="zh-CN" dirty="0"/>
              <a:t>会发生（捎带确认总是很及时）。</a:t>
            </a:r>
            <a:r>
              <a:rPr lang="en-US" altLang="zh-CN" dirty="0"/>
              <a:t>NAK</a:t>
            </a:r>
            <a:r>
              <a:rPr lang="zh-CN" altLang="zh-CN" dirty="0"/>
              <a:t>帧为</a:t>
            </a:r>
            <a:r>
              <a:rPr lang="en-US" altLang="zh-CN" dirty="0"/>
              <a:t>40</a:t>
            </a:r>
            <a:r>
              <a:rPr lang="zh-CN" altLang="zh-CN" dirty="0"/>
              <a:t>位。数据帧的</a:t>
            </a:r>
          </a:p>
          <a:p>
            <a:r>
              <a:rPr lang="zh-CN" altLang="zh-CN" dirty="0"/>
              <a:t>错误率为</a:t>
            </a:r>
            <a:r>
              <a:rPr lang="en-US" altLang="zh-CN" dirty="0"/>
              <a:t>1%</a:t>
            </a:r>
            <a:r>
              <a:rPr lang="zh-CN" altLang="zh-CN" dirty="0"/>
              <a:t>，</a:t>
            </a:r>
            <a:r>
              <a:rPr lang="en-US" altLang="zh-CN" dirty="0"/>
              <a:t>NAK</a:t>
            </a:r>
            <a:r>
              <a:rPr lang="zh-CN" altLang="zh-CN" dirty="0"/>
              <a:t>帧的错误率忽略不计。序列号为</a:t>
            </a:r>
            <a:r>
              <a:rPr lang="en-US" altLang="zh-CN" dirty="0"/>
              <a:t>8</a:t>
            </a:r>
            <a:r>
              <a:rPr lang="zh-CN" altLang="zh-CN" dirty="0"/>
              <a:t>位。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1%</a:t>
            </a:r>
            <a:r>
              <a:rPr lang="zh-CN" altLang="zh-CN" dirty="0">
                <a:solidFill>
                  <a:srgbClr val="FF0000"/>
                </a:solidFill>
              </a:rPr>
              <a:t>的帧需要重传造成的开销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1%</a:t>
            </a:r>
            <a:r>
              <a:rPr lang="zh-CN" altLang="zh-CN" dirty="0">
                <a:solidFill>
                  <a:srgbClr val="FF0000"/>
                </a:solidFill>
              </a:rPr>
              <a:t>×</a:t>
            </a:r>
            <a:r>
              <a:rPr lang="en-US" altLang="zh-CN" dirty="0">
                <a:solidFill>
                  <a:srgbClr val="FF0000"/>
                </a:solidFill>
              </a:rPr>
              <a:t>4000 = 40</a:t>
            </a:r>
            <a:r>
              <a:rPr lang="zh-CN" altLang="zh-CN" dirty="0">
                <a:solidFill>
                  <a:srgbClr val="FF0000"/>
                </a:solidFill>
              </a:rPr>
              <a:t>比特，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>
                <a:solidFill>
                  <a:srgbClr val="FF0000"/>
                </a:solidFill>
              </a:rPr>
              <a:t>每个正常的帧</a:t>
            </a:r>
            <a:r>
              <a:rPr lang="zh-CN" altLang="en-US" dirty="0">
                <a:solidFill>
                  <a:srgbClr val="FF0000"/>
                </a:solidFill>
              </a:rPr>
              <a:t>头部开销：</a:t>
            </a:r>
            <a:r>
              <a:rPr lang="en-US" altLang="zh-CN" dirty="0">
                <a:solidFill>
                  <a:srgbClr val="FF0000"/>
                </a:solidFill>
              </a:rPr>
              <a:t>40</a:t>
            </a:r>
            <a:r>
              <a:rPr lang="zh-CN" altLang="zh-CN" dirty="0">
                <a:solidFill>
                  <a:srgbClr val="FF0000"/>
                </a:solidFill>
              </a:rPr>
              <a:t>比特，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NAK</a:t>
            </a:r>
            <a:r>
              <a:rPr lang="zh-CN" altLang="zh-CN" dirty="0">
                <a:solidFill>
                  <a:srgbClr val="FF0000"/>
                </a:solidFill>
              </a:rPr>
              <a:t>的开销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40</a:t>
            </a:r>
            <a:r>
              <a:rPr lang="zh-CN" altLang="zh-CN" dirty="0">
                <a:solidFill>
                  <a:srgbClr val="FF0000"/>
                </a:solidFill>
              </a:rPr>
              <a:t>×</a:t>
            </a:r>
            <a:r>
              <a:rPr lang="en-US" altLang="zh-CN" dirty="0">
                <a:solidFill>
                  <a:srgbClr val="FF0000"/>
                </a:solidFill>
              </a:rPr>
              <a:t>1% = 0.4</a:t>
            </a:r>
            <a:r>
              <a:rPr lang="zh-CN" altLang="en-US" dirty="0">
                <a:solidFill>
                  <a:srgbClr val="FF0000"/>
                </a:solidFill>
              </a:rPr>
              <a:t>比特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>
                <a:solidFill>
                  <a:srgbClr val="FF0000"/>
                </a:solidFill>
              </a:rPr>
              <a:t>总的每帧控制开销为</a:t>
            </a:r>
            <a:r>
              <a:rPr lang="en-US" altLang="zh-CN" dirty="0">
                <a:solidFill>
                  <a:srgbClr val="FF0000"/>
                </a:solidFill>
              </a:rPr>
              <a:t>80.4</a:t>
            </a:r>
            <a:r>
              <a:rPr lang="zh-CN" altLang="zh-CN" dirty="0">
                <a:solidFill>
                  <a:srgbClr val="FF0000"/>
                </a:solidFill>
              </a:rPr>
              <a:t>比特，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>
                <a:solidFill>
                  <a:srgbClr val="FF0000"/>
                </a:solidFill>
              </a:rPr>
              <a:t>开销比例为</a:t>
            </a:r>
            <a:r>
              <a:rPr lang="en-US" altLang="zh-CN" dirty="0">
                <a:solidFill>
                  <a:srgbClr val="FF0000"/>
                </a:solidFill>
              </a:rPr>
              <a:t>80.4/</a:t>
            </a:r>
            <a:r>
              <a:rPr lang="zh-CN" altLang="zh-CN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3960+80.4</a:t>
            </a:r>
            <a:r>
              <a:rPr lang="zh-CN" altLang="zh-CN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=1.99% </a:t>
            </a:r>
            <a:r>
              <a:rPr lang="zh-CN" altLang="zh-CN" dirty="0">
                <a:solidFill>
                  <a:srgbClr val="FF0000"/>
                </a:solidFill>
              </a:rPr>
              <a:t>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上一题中，计算信道利用率为</a:t>
            </a:r>
            <a:r>
              <a:rPr lang="en-US" altLang="zh-CN" dirty="0"/>
              <a:t>100%</a:t>
            </a:r>
            <a:r>
              <a:rPr lang="zh-CN" altLang="en-US" dirty="0"/>
              <a:t>时需要连续发送的帧的个数。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单向传输延迟 </a:t>
            </a:r>
            <a:r>
              <a:rPr lang="en-US" altLang="zh-CN" dirty="0">
                <a:solidFill>
                  <a:srgbClr val="FF0000"/>
                </a:solidFill>
              </a:rPr>
              <a:t>L/B = 4000/50Kbps=80ms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单向传播延迟 </a:t>
            </a:r>
            <a:r>
              <a:rPr lang="en-US" altLang="zh-CN" dirty="0">
                <a:solidFill>
                  <a:srgbClr val="FF0000"/>
                </a:solidFill>
              </a:rPr>
              <a:t>270ms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注意：采用稍待确认，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信道利用率为</a:t>
            </a:r>
            <a:r>
              <a:rPr lang="en-US" altLang="zh-CN" dirty="0">
                <a:solidFill>
                  <a:srgbClr val="FF0000"/>
                </a:solidFill>
              </a:rPr>
              <a:t>100%</a:t>
            </a:r>
            <a:r>
              <a:rPr lang="zh-CN" altLang="en-US" dirty="0">
                <a:solidFill>
                  <a:srgbClr val="FF0000"/>
                </a:solidFill>
              </a:rPr>
              <a:t>时需要连续发送的帧数：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80*N/2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(80+270)=1, N = 700/80 = 8.75</a:t>
            </a:r>
          </a:p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80*N/(2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*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270+80)=1, N = 620/80 = 7.75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2.</a:t>
            </a:r>
            <a:r>
              <a:rPr lang="zh-CN" altLang="zh-CN" dirty="0"/>
              <a:t>在下图中标注出一个连接中的数据包从</a:t>
            </a:r>
            <a:r>
              <a:rPr lang="en-US" altLang="zh-CN" dirty="0"/>
              <a:t>C1</a:t>
            </a:r>
            <a:r>
              <a:rPr lang="zh-CN" altLang="zh-CN" dirty="0"/>
              <a:t>到</a:t>
            </a:r>
            <a:r>
              <a:rPr lang="en-US" altLang="zh-CN" dirty="0"/>
              <a:t>C2</a:t>
            </a:r>
            <a:r>
              <a:rPr lang="zh-CN" altLang="zh-CN" dirty="0"/>
              <a:t>所遍历的正确的层次。</a:t>
            </a:r>
            <a:endParaRPr lang="zh-CN" altLang="en-US" sz="2800" dirty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3441850" y="1798454"/>
            <a:ext cx="4912878" cy="41547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774834"/>
            <a:ext cx="10515600" cy="5315502"/>
          </a:xfrm>
        </p:spPr>
        <p:txBody>
          <a:bodyPr>
            <a:normAutofit/>
          </a:bodyPr>
          <a:lstStyle/>
          <a:p>
            <a:r>
              <a:rPr lang="zh-CN" altLang="zh-CN" sz="2400" dirty="0"/>
              <a:t>要传输一个</a:t>
            </a:r>
            <a:r>
              <a:rPr lang="en-US" altLang="zh-CN" sz="2400" dirty="0"/>
              <a:t>d</a:t>
            </a:r>
            <a:r>
              <a:rPr lang="zh-CN" altLang="zh-CN" sz="2400" dirty="0"/>
              <a:t>字节大小的文件。每个链路的带宽为</a:t>
            </a:r>
            <a:r>
              <a:rPr lang="en-US" altLang="zh-CN" sz="2400" dirty="0"/>
              <a:t>b</a:t>
            </a:r>
            <a:r>
              <a:rPr lang="zh-CN" altLang="zh-CN" sz="2400" dirty="0"/>
              <a:t>位</a:t>
            </a:r>
            <a:r>
              <a:rPr lang="en-US" altLang="zh-CN" sz="2400" dirty="0"/>
              <a:t>/</a:t>
            </a:r>
            <a:r>
              <a:rPr lang="zh-CN" altLang="zh-CN" sz="2400" dirty="0"/>
              <a:t>秒，传播延迟为</a:t>
            </a:r>
            <a:r>
              <a:rPr lang="en-US" altLang="zh-CN" sz="2400" dirty="0"/>
              <a:t>f</a:t>
            </a:r>
            <a:r>
              <a:rPr lang="zh-CN" altLang="zh-CN" sz="2400" dirty="0"/>
              <a:t>秒。路径上的所有路由器均采用存储转发。分组的总大小为</a:t>
            </a:r>
            <a:r>
              <a:rPr lang="en-US" altLang="zh-CN" sz="2400" dirty="0"/>
              <a:t>P</a:t>
            </a:r>
            <a:r>
              <a:rPr lang="zh-CN" altLang="zh-CN" sz="2400" dirty="0"/>
              <a:t>字节，其中</a:t>
            </a:r>
            <a:r>
              <a:rPr lang="en-US" altLang="zh-CN" sz="2400" dirty="0"/>
              <a:t>h</a:t>
            </a:r>
            <a:r>
              <a:rPr lang="zh-CN" altLang="zh-CN" sz="2400" dirty="0"/>
              <a:t>字节为分组的头部。最后一个分组总是被填充满。该传输没有启动时间。分组连续发送，不会丢失。不存在排队延迟或处理开销，并且忽略由接收方发回的确认。</a:t>
            </a:r>
          </a:p>
          <a:p>
            <a:pPr lvl="0"/>
            <a:endParaRPr lang="zh-CN" altLang="zh-CN" sz="2400" dirty="0"/>
          </a:p>
        </p:txBody>
      </p:sp>
      <p:pic>
        <p:nvPicPr>
          <p:cNvPr id="3" name="内容占位符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34745" y="2660015"/>
            <a:ext cx="992251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080" y="774700"/>
            <a:ext cx="7995285" cy="59582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74834"/>
                <a:ext cx="10515600" cy="531550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zh-CN" sz="2400" dirty="0"/>
                  <a:t>要传输一个</a:t>
                </a:r>
                <a:r>
                  <a:rPr lang="en-US" altLang="zh-CN" sz="2400" dirty="0"/>
                  <a:t>d</a:t>
                </a:r>
                <a:r>
                  <a:rPr lang="zh-CN" altLang="zh-CN" sz="2400" dirty="0"/>
                  <a:t>字节大小的文件。每个链路的带宽为</a:t>
                </a:r>
                <a:r>
                  <a:rPr lang="en-US" altLang="zh-CN" sz="2400" dirty="0"/>
                  <a:t>b</a:t>
                </a:r>
                <a:r>
                  <a:rPr lang="zh-CN" altLang="zh-CN" sz="2400" dirty="0"/>
                  <a:t>位</a:t>
                </a:r>
                <a:r>
                  <a:rPr lang="en-US" altLang="zh-CN" sz="2400" dirty="0"/>
                  <a:t>/</a:t>
                </a:r>
                <a:r>
                  <a:rPr lang="zh-CN" altLang="zh-CN" sz="2400" dirty="0"/>
                  <a:t>秒，传播延迟为</a:t>
                </a:r>
                <a:r>
                  <a:rPr lang="en-US" altLang="zh-CN" sz="2400" dirty="0"/>
                  <a:t>f</a:t>
                </a:r>
                <a:r>
                  <a:rPr lang="zh-CN" altLang="zh-CN" sz="2400" dirty="0"/>
                  <a:t>秒。路径上的所有路由器均采用存储转发。分组的总大小为</a:t>
                </a:r>
                <a:r>
                  <a:rPr lang="en-US" altLang="zh-CN" sz="2400" dirty="0"/>
                  <a:t>P</a:t>
                </a:r>
                <a:r>
                  <a:rPr lang="zh-CN" altLang="zh-CN" sz="2400" dirty="0"/>
                  <a:t>字节，其中</a:t>
                </a:r>
                <a:r>
                  <a:rPr lang="en-US" altLang="zh-CN" sz="2400" dirty="0"/>
                  <a:t>h</a:t>
                </a:r>
                <a:r>
                  <a:rPr lang="zh-CN" altLang="zh-CN" sz="2400" dirty="0"/>
                  <a:t>字节为分组的头部。最后一个分组总是被填充满。该传输没有启动时间。分组连续发送，不会丢失。不存在排队延迟或处理开销，并且忽略由接收方发回的确认。</a:t>
                </a:r>
              </a:p>
              <a:p>
                <a:pPr lvl="0"/>
                <a:r>
                  <a:rPr lang="en-US" altLang="zh-CN" sz="2400" dirty="0"/>
                  <a:t>1</a:t>
                </a:r>
                <a:r>
                  <a:rPr lang="zh-CN" altLang="en-US" sz="2400" dirty="0"/>
                  <a:t>）</a:t>
                </a:r>
                <a:r>
                  <a:rPr lang="zh-CN" altLang="zh-CN" sz="2400" dirty="0"/>
                  <a:t>发送了多少个数据包？</a:t>
                </a:r>
                <a:endParaRPr lang="en-US" altLang="zh-CN" sz="2400" dirty="0"/>
              </a:p>
              <a:p>
                <a:pPr algn="ctr"/>
                <a:r>
                  <a:rPr lang="en-US" altLang="zh-CN" sz="2400" dirty="0">
                    <a:solidFill>
                      <a:srgbClr val="FF0000"/>
                    </a:solidFill>
                  </a:rPr>
                  <a:t>N =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⌉</a:t>
                </a:r>
                <a:endParaRPr lang="zh-CN" altLang="zh-CN" sz="2400" dirty="0"/>
              </a:p>
              <a:p>
                <a:r>
                  <a:rPr lang="en-US" altLang="zh-CN" sz="2400" dirty="0"/>
                  <a:t>2</a:t>
                </a:r>
                <a:r>
                  <a:rPr lang="zh-CN" altLang="en-US" sz="2400" dirty="0"/>
                  <a:t>）</a:t>
                </a:r>
                <a:r>
                  <a:rPr lang="zh-CN" altLang="zh-CN" sz="2400" dirty="0"/>
                  <a:t>传输该文件经过一个链路的延迟是多少（从发送方开始传输到接收方接收到所有内容）？</a:t>
                </a:r>
              </a:p>
              <a:p>
                <a:pPr algn="ctr"/>
                <a:r>
                  <a:rPr lang="en-US" altLang="zh-CN" sz="2400" dirty="0">
                    <a:solidFill>
                      <a:srgbClr val="FF0000"/>
                    </a:solidFill>
                  </a:rPr>
                  <a:t>D1 = f + N*P bytes/b bps = f + 8NP/b</a:t>
                </a:r>
                <a:endParaRPr lang="zh-CN" altLang="zh-CN" sz="2400" dirty="0"/>
              </a:p>
              <a:p>
                <a:pPr lvl="0"/>
                <a:r>
                  <a:rPr lang="en-US" altLang="zh-CN" sz="2400" dirty="0"/>
                  <a:t>3</a:t>
                </a:r>
                <a:r>
                  <a:rPr lang="zh-CN" altLang="en-US" sz="2400" dirty="0"/>
                  <a:t>）</a:t>
                </a:r>
                <a:r>
                  <a:rPr lang="zh-CN" altLang="zh-CN" sz="2400" dirty="0"/>
                  <a:t>一个分组经过</a:t>
                </a:r>
                <a:r>
                  <a:rPr lang="en-US" altLang="zh-CN" sz="2400" dirty="0"/>
                  <a:t>n</a:t>
                </a:r>
                <a:r>
                  <a:rPr lang="zh-CN" altLang="zh-CN" sz="2400" dirty="0"/>
                  <a:t>个链路到达目的地的延迟是多少？</a:t>
                </a:r>
              </a:p>
              <a:p>
                <a:pPr algn="ctr"/>
                <a:r>
                  <a:rPr lang="en-US" altLang="zh-CN" sz="2400" dirty="0"/>
                  <a:t> 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D2 = n*(f +8P/b)</a:t>
                </a:r>
                <a:endParaRPr lang="zh-CN" altLang="zh-CN" sz="2400" dirty="0"/>
              </a:p>
              <a:p>
                <a:pPr lvl="0"/>
                <a:r>
                  <a:rPr lang="en-US" altLang="zh-CN" sz="2400" dirty="0"/>
                  <a:t>4</a:t>
                </a:r>
                <a:r>
                  <a:rPr lang="zh-CN" altLang="en-US" sz="2400" dirty="0"/>
                  <a:t>）</a:t>
                </a:r>
                <a:r>
                  <a:rPr lang="zh-CN" altLang="zh-CN" sz="2400" dirty="0"/>
                  <a:t>跨</a:t>
                </a:r>
                <a:r>
                  <a:rPr lang="en-US" altLang="zh-CN" sz="2400" dirty="0"/>
                  <a:t>n</a:t>
                </a:r>
                <a:r>
                  <a:rPr lang="zh-CN" altLang="zh-CN" sz="2400" dirty="0"/>
                  <a:t>个链路传输整个文件的延迟是多少？</a:t>
                </a:r>
                <a:endParaRPr lang="en-US" altLang="zh-CN" sz="2400" dirty="0"/>
              </a:p>
              <a:p>
                <a:pPr algn="ctr"/>
                <a:r>
                  <a:rPr lang="en-US" altLang="zh-CN" sz="2400" dirty="0">
                    <a:solidFill>
                      <a:srgbClr val="FF0000"/>
                    </a:solidFill>
                  </a:rPr>
                  <a:t>D3 = n*(f +8P/b) + (N-1)8P/b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（直接看最后一个分组）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zh-CN" sz="2400" dirty="0">
                    <a:solidFill>
                      <a:srgbClr val="FF0000"/>
                    </a:solidFill>
                  </a:rPr>
                  <a:t>D3 = n*f +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n-1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）*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8P/b + N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*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8P/b</a:t>
                </a:r>
              </a:p>
              <a:p>
                <a:pPr algn="ctr"/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pPr algn="ctr"/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pPr lvl="0"/>
                <a:endParaRPr lang="zh-CN" altLang="zh-CN" sz="2400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74834"/>
                <a:ext cx="10515600" cy="5315502"/>
              </a:xfrm>
              <a:blipFill>
                <a:blip r:embed="rId3"/>
                <a:stretch>
                  <a:fillRect l="-754" t="-2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请给出</a:t>
            </a:r>
            <a:r>
              <a:rPr lang="en-US" altLang="zh-CN" dirty="0"/>
              <a:t>DNS</a:t>
            </a:r>
            <a:r>
              <a:rPr lang="zh-CN" altLang="en-US" dirty="0"/>
              <a:t>域名服务运行在</a:t>
            </a:r>
            <a:r>
              <a:rPr lang="en-US" altLang="zh-CN" dirty="0"/>
              <a:t>UDP</a:t>
            </a:r>
            <a:r>
              <a:rPr lang="zh-CN" altLang="en-US" dirty="0"/>
              <a:t>而不是</a:t>
            </a:r>
            <a:r>
              <a:rPr lang="en-US" altLang="zh-CN" dirty="0"/>
              <a:t>TCP</a:t>
            </a:r>
            <a:r>
              <a:rPr lang="zh-CN" altLang="en-US" dirty="0"/>
              <a:t>之上的一个理由。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连接建立存在开销；短时间交互适合使用</a:t>
            </a:r>
            <a:r>
              <a:rPr lang="en-US" altLang="zh-CN" dirty="0">
                <a:solidFill>
                  <a:srgbClr val="FF0000"/>
                </a:solidFill>
              </a:rPr>
              <a:t>UDP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长度为</a:t>
            </a:r>
            <a:r>
              <a:rPr lang="en-US" altLang="zh-CN" dirty="0"/>
              <a:t>100</a:t>
            </a:r>
            <a:r>
              <a:rPr lang="zh-CN" altLang="zh-CN" dirty="0"/>
              <a:t>字节的应用层</a:t>
            </a:r>
            <a:r>
              <a:rPr lang="zh-CN" altLang="zh-CN"/>
              <a:t>数据交给</a:t>
            </a:r>
            <a:r>
              <a:rPr lang="zh-CN" altLang="en-US"/>
              <a:t>传</a:t>
            </a:r>
            <a:r>
              <a:rPr lang="zh-CN" altLang="zh-CN"/>
              <a:t>输</a:t>
            </a:r>
            <a:r>
              <a:rPr lang="zh-CN" altLang="zh-CN" dirty="0"/>
              <a:t>层传送，需加上</a:t>
            </a:r>
            <a:r>
              <a:rPr lang="en-US" altLang="zh-CN" dirty="0"/>
              <a:t>20</a:t>
            </a:r>
            <a:r>
              <a:rPr lang="zh-CN" altLang="zh-CN" dirty="0"/>
              <a:t>字节的</a:t>
            </a:r>
            <a:r>
              <a:rPr lang="en-US" altLang="zh-CN" dirty="0"/>
              <a:t>TCP</a:t>
            </a:r>
            <a:r>
              <a:rPr lang="zh-CN" altLang="zh-CN" dirty="0"/>
              <a:t>首部。再交给网络层传送，需加上</a:t>
            </a:r>
            <a:r>
              <a:rPr lang="en-US" altLang="zh-CN" dirty="0"/>
              <a:t>20</a:t>
            </a:r>
            <a:r>
              <a:rPr lang="zh-CN" altLang="zh-CN" dirty="0"/>
              <a:t>字节的</a:t>
            </a:r>
            <a:r>
              <a:rPr lang="en-US" altLang="zh-CN" dirty="0"/>
              <a:t>IP</a:t>
            </a:r>
            <a:r>
              <a:rPr lang="zh-CN" altLang="zh-CN" dirty="0"/>
              <a:t>首部。最后交给数据链路层的以太网传送，加上首部和尾部</a:t>
            </a:r>
            <a:r>
              <a:rPr lang="en-US" altLang="zh-CN" dirty="0"/>
              <a:t>18</a:t>
            </a:r>
            <a:r>
              <a:rPr lang="zh-CN" altLang="zh-CN" dirty="0"/>
              <a:t>字节。试求数据的传输效率。</a:t>
            </a:r>
            <a:endParaRPr lang="en-US" altLang="zh-CN" dirty="0"/>
          </a:p>
          <a:p>
            <a:r>
              <a:rPr lang="zh-CN" altLang="zh-CN" dirty="0"/>
              <a:t>若应用层数据长度为</a:t>
            </a:r>
            <a:r>
              <a:rPr lang="en-US" altLang="zh-CN" dirty="0"/>
              <a:t>1000</a:t>
            </a:r>
            <a:r>
              <a:rPr lang="zh-CN" altLang="zh-CN" dirty="0"/>
              <a:t>字节，数据的传输效率是多少？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>
                <a:solidFill>
                  <a:srgbClr val="FF0000"/>
                </a:solidFill>
              </a:rPr>
              <a:t>数据长度为</a:t>
            </a:r>
            <a:r>
              <a:rPr lang="en-US" altLang="zh-CN" dirty="0">
                <a:solidFill>
                  <a:srgbClr val="FF0000"/>
                </a:solidFill>
              </a:rPr>
              <a:t>100</a:t>
            </a:r>
            <a:r>
              <a:rPr lang="zh-CN" altLang="zh-CN" dirty="0">
                <a:solidFill>
                  <a:srgbClr val="FF0000"/>
                </a:solidFill>
              </a:rPr>
              <a:t>字节时，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>
                <a:solidFill>
                  <a:srgbClr val="FF0000"/>
                </a:solidFill>
              </a:rPr>
              <a:t>传输效率</a:t>
            </a:r>
            <a:r>
              <a:rPr lang="en-US" altLang="zh-CN" dirty="0">
                <a:solidFill>
                  <a:srgbClr val="FF0000"/>
                </a:solidFill>
              </a:rPr>
              <a:t>=100/</a:t>
            </a:r>
            <a:r>
              <a:rPr lang="zh-CN" altLang="zh-CN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100+20+20+18</a:t>
            </a:r>
            <a:r>
              <a:rPr lang="zh-CN" altLang="zh-CN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=63.3%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dirty="0">
                <a:solidFill>
                  <a:srgbClr val="FF0000"/>
                </a:solidFill>
              </a:rPr>
              <a:t>数据长度为</a:t>
            </a:r>
            <a:r>
              <a:rPr lang="en-US" altLang="zh-CN" dirty="0">
                <a:solidFill>
                  <a:srgbClr val="FF0000"/>
                </a:solidFill>
              </a:rPr>
              <a:t>1000</a:t>
            </a:r>
            <a:r>
              <a:rPr lang="zh-CN" altLang="zh-CN" dirty="0">
                <a:solidFill>
                  <a:srgbClr val="FF0000"/>
                </a:solidFill>
              </a:rPr>
              <a:t>字节时，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>
                <a:solidFill>
                  <a:srgbClr val="FF0000"/>
                </a:solidFill>
              </a:rPr>
              <a:t>传输效率</a:t>
            </a:r>
            <a:r>
              <a:rPr lang="en-US" altLang="zh-CN" dirty="0">
                <a:solidFill>
                  <a:srgbClr val="FF0000"/>
                </a:solidFill>
              </a:rPr>
              <a:t>=1000/</a:t>
            </a:r>
            <a:r>
              <a:rPr lang="zh-CN" altLang="zh-CN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1000+20+20+18</a:t>
            </a:r>
            <a:r>
              <a:rPr lang="zh-CN" altLang="zh-CN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=94.5%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有两个网络，它们都提供可靠的面向连接的服务。一个提供可靠的字节流，另一个提供可靠的报文流。请问二者是否相同？为什么？</a:t>
            </a:r>
          </a:p>
          <a:p>
            <a:endParaRPr lang="en-US" altLang="zh-CN" dirty="0"/>
          </a:p>
          <a:p>
            <a:r>
              <a:rPr lang="zh-CN" altLang="zh-CN" dirty="0">
                <a:solidFill>
                  <a:srgbClr val="FF0000"/>
                </a:solidFill>
              </a:rPr>
              <a:t>不相同。在报文流中，网络保持对报文边界的跟踪；而在字节流中，网络不做这样的跟踪。例如，一个进程向一条连接写了</a:t>
            </a:r>
            <a:r>
              <a:rPr lang="en-US" altLang="zh-CN" dirty="0">
                <a:solidFill>
                  <a:srgbClr val="FF0000"/>
                </a:solidFill>
              </a:rPr>
              <a:t>1024 </a:t>
            </a:r>
            <a:r>
              <a:rPr lang="zh-CN" altLang="zh-CN" dirty="0">
                <a:solidFill>
                  <a:srgbClr val="FF0000"/>
                </a:solidFill>
              </a:rPr>
              <a:t>字节，稍后又写了另外</a:t>
            </a:r>
            <a:r>
              <a:rPr lang="en-US" altLang="zh-CN" dirty="0">
                <a:solidFill>
                  <a:srgbClr val="FF0000"/>
                </a:solidFill>
              </a:rPr>
              <a:t>1024 </a:t>
            </a:r>
            <a:r>
              <a:rPr lang="zh-CN" altLang="zh-CN" dirty="0">
                <a:solidFill>
                  <a:srgbClr val="FF0000"/>
                </a:solidFill>
              </a:rPr>
              <a:t>字节。那么接收方共读了</a:t>
            </a:r>
            <a:r>
              <a:rPr lang="en-US" altLang="zh-CN" dirty="0">
                <a:solidFill>
                  <a:srgbClr val="FF0000"/>
                </a:solidFill>
              </a:rPr>
              <a:t>2048 </a:t>
            </a:r>
            <a:r>
              <a:rPr lang="zh-CN" altLang="zh-CN" dirty="0">
                <a:solidFill>
                  <a:srgbClr val="FF0000"/>
                </a:solidFill>
              </a:rPr>
              <a:t>字节。对于报文流，接收方将得到两个报文，每个报文</a:t>
            </a:r>
            <a:r>
              <a:rPr lang="en-US" altLang="zh-CN" dirty="0">
                <a:solidFill>
                  <a:srgbClr val="FF0000"/>
                </a:solidFill>
              </a:rPr>
              <a:t>1024 </a:t>
            </a:r>
            <a:r>
              <a:rPr lang="zh-CN" altLang="zh-CN" dirty="0">
                <a:solidFill>
                  <a:srgbClr val="FF0000"/>
                </a:solidFill>
              </a:rPr>
              <a:t>字节。而对于字节流，报文边界不被识别。接收方把全部的</a:t>
            </a:r>
            <a:r>
              <a:rPr lang="en-US" altLang="zh-CN" dirty="0">
                <a:solidFill>
                  <a:srgbClr val="FF0000"/>
                </a:solidFill>
              </a:rPr>
              <a:t>2048 </a:t>
            </a:r>
            <a:r>
              <a:rPr lang="zh-CN" altLang="zh-CN" dirty="0">
                <a:solidFill>
                  <a:srgbClr val="FF0000"/>
                </a:solidFill>
              </a:rPr>
              <a:t>字节当作一个整体，在此已经体现不出原先有两个不同的报文的事实。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13488c4-d89d-4f3d-8198-0ab5459e30d8}"/>
  <p:tag name="TABLE_ENDDRAG_ORIGIN_RECT" val="738*381"/>
  <p:tag name="TABLE_ENDDRAG_RECT" val="138*168*738*3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724,&quot;width&quot;:1472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2344</Words>
  <Application>Microsoft Office PowerPoint</Application>
  <PresentationFormat>宽屏</PresentationFormat>
  <Paragraphs>154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等线 Light</vt:lpstr>
      <vt:lpstr>微软雅黑</vt:lpstr>
      <vt:lpstr>Arial</vt:lpstr>
      <vt:lpstr>Cambria Math</vt:lpstr>
      <vt:lpstr>Lucida Sans Unicode</vt:lpstr>
      <vt:lpstr>Office 主题​​</vt:lpstr>
      <vt:lpstr>第一章习题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第二章习题</vt:lpstr>
      <vt:lpstr>分组交换中的延迟</vt:lpstr>
      <vt:lpstr>PowerPoint 演示文稿</vt:lpstr>
      <vt:lpstr>PowerPoint 演示文稿</vt:lpstr>
      <vt:lpstr>电路交换中的延迟</vt:lpstr>
      <vt:lpstr>PowerPoint 演示文稿</vt:lpstr>
      <vt:lpstr>PowerPoint 演示文稿</vt:lpstr>
      <vt:lpstr>PowerPoint 演示文稿</vt:lpstr>
      <vt:lpstr>第三章习题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Yue</dc:creator>
  <cp:lastModifiedBy>han xiao</cp:lastModifiedBy>
  <cp:revision>23</cp:revision>
  <dcterms:created xsi:type="dcterms:W3CDTF">2020-09-23T14:57:00Z</dcterms:created>
  <dcterms:modified xsi:type="dcterms:W3CDTF">2021-11-02T16:44:26Z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2656E43E5F784FDEA1496D9FBFEC054E</vt:lpwstr>
  </property>
  <property fmtid="{D5CDD505-2E9C-101B-9397-08002B2CF9AE}" pid="3" name="KSOProductBuildVer">
    <vt:lpwstr>2052-11.1.0.10938</vt:lpwstr>
  </property>
</Properties>
</file>