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306" r:id="rId2"/>
    <p:sldId id="270" r:id="rId3"/>
    <p:sldId id="274" r:id="rId4"/>
    <p:sldId id="275" r:id="rId5"/>
    <p:sldId id="276" r:id="rId6"/>
    <p:sldId id="277" r:id="rId7"/>
    <p:sldId id="278" r:id="rId8"/>
    <p:sldId id="279" r:id="rId9"/>
    <p:sldId id="280" r:id="rId10"/>
    <p:sldId id="281" r:id="rId11"/>
    <p:sldId id="282" r:id="rId12"/>
    <p:sldId id="307" r:id="rId13"/>
    <p:sldId id="287" r:id="rId14"/>
    <p:sldId id="288" r:id="rId15"/>
    <p:sldId id="289" r:id="rId16"/>
    <p:sldId id="308" r:id="rId17"/>
    <p:sldId id="257" r:id="rId18"/>
    <p:sldId id="258" r:id="rId19"/>
    <p:sldId id="259" r:id="rId20"/>
    <p:sldId id="268" r:id="rId21"/>
    <p:sldId id="260" r:id="rId22"/>
    <p:sldId id="269" r:id="rId23"/>
    <p:sldId id="261" r:id="rId24"/>
    <p:sldId id="262" r:id="rId25"/>
    <p:sldId id="263" r:id="rId26"/>
    <p:sldId id="264" r:id="rId27"/>
    <p:sldId id="265" r:id="rId28"/>
    <p:sldId id="266" r:id="rId29"/>
    <p:sldId id="267" r:id="rId30"/>
    <p:sldId id="309" r:id="rId31"/>
    <p:sldId id="283" r:id="rId32"/>
    <p:sldId id="284" r:id="rId33"/>
    <p:sldId id="285" r:id="rId34"/>
    <p:sldId id="286" r:id="rId35"/>
    <p:sldId id="272" r:id="rId36"/>
    <p:sldId id="271" r:id="rId37"/>
    <p:sldId id="310" r:id="rId38"/>
    <p:sldId id="290" r:id="rId39"/>
    <p:sldId id="291" r:id="rId40"/>
    <p:sldId id="292" r:id="rId41"/>
    <p:sldId id="293" r:id="rId42"/>
    <p:sldId id="294" r:id="rId43"/>
    <p:sldId id="295" r:id="rId44"/>
    <p:sldId id="296" r:id="rId45"/>
    <p:sldId id="297" r:id="rId46"/>
    <p:sldId id="298" r:id="rId47"/>
    <p:sldId id="299" r:id="rId48"/>
    <p:sldId id="311" r:id="rId49"/>
    <p:sldId id="300" r:id="rId50"/>
    <p:sldId id="301" r:id="rId51"/>
    <p:sldId id="302" r:id="rId52"/>
    <p:sldId id="303" r:id="rId53"/>
    <p:sldId id="305" r:id="rId54"/>
    <p:sldId id="304"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朱信宇" initials="朱信宇" lastIdx="1" clrIdx="0">
    <p:extLst>
      <p:ext uri="{19B8F6BF-5375-455C-9EA6-DF929625EA0E}">
        <p15:presenceInfo xmlns:p15="http://schemas.microsoft.com/office/powerpoint/2012/main" userId="2bd9518e5e8028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94660"/>
  </p:normalViewPr>
  <p:slideViewPr>
    <p:cSldViewPr snapToGrid="0">
      <p:cViewPr varScale="1">
        <p:scale>
          <a:sx n="90" d="100"/>
          <a:sy n="90" d="100"/>
        </p:scale>
        <p:origin x="38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59B7C-6E37-40FB-9C73-6DE8D87D3EC0}" type="datetimeFigureOut">
              <a:rPr lang="zh-CN" altLang="en-US" smtClean="0"/>
              <a:t>2021/12/28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611E52-D817-4199-AE73-B57046DDC0CE}" type="slidenum">
              <a:rPr lang="zh-CN" altLang="en-US" smtClean="0"/>
              <a:t>‹#›</a:t>
            </a:fld>
            <a:endParaRPr lang="zh-CN" altLang="en-US"/>
          </a:p>
        </p:txBody>
      </p:sp>
    </p:spTree>
    <p:extLst>
      <p:ext uri="{BB962C8B-B14F-4D97-AF65-F5344CB8AC3E}">
        <p14:creationId xmlns:p14="http://schemas.microsoft.com/office/powerpoint/2010/main" val="2832960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3ABE51-111B-4ACF-A3D1-EAFF249181B5}" type="slidenum">
              <a:rPr lang="zh-CN" altLang="en-US" smtClean="0"/>
              <a:t>2</a:t>
            </a:fld>
            <a:endParaRPr lang="zh-CN" altLang="en-US"/>
          </a:p>
        </p:txBody>
      </p:sp>
    </p:spTree>
    <p:extLst>
      <p:ext uri="{BB962C8B-B14F-4D97-AF65-F5344CB8AC3E}">
        <p14:creationId xmlns:p14="http://schemas.microsoft.com/office/powerpoint/2010/main" val="1978005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3ABE51-111B-4ACF-A3D1-EAFF249181B5}" type="slidenum">
              <a:rPr lang="zh-CN" altLang="en-US" smtClean="0"/>
              <a:t>11</a:t>
            </a:fld>
            <a:endParaRPr lang="zh-CN" altLang="en-US"/>
          </a:p>
        </p:txBody>
      </p:sp>
    </p:spTree>
    <p:extLst>
      <p:ext uri="{BB962C8B-B14F-4D97-AF65-F5344CB8AC3E}">
        <p14:creationId xmlns:p14="http://schemas.microsoft.com/office/powerpoint/2010/main" val="2232075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3ABE51-111B-4ACF-A3D1-EAFF249181B5}" type="slidenum">
              <a:rPr lang="zh-CN" altLang="en-US" smtClean="0"/>
              <a:t>17</a:t>
            </a:fld>
            <a:endParaRPr lang="zh-CN" altLang="en-US"/>
          </a:p>
        </p:txBody>
      </p:sp>
    </p:spTree>
    <p:extLst>
      <p:ext uri="{BB962C8B-B14F-4D97-AF65-F5344CB8AC3E}">
        <p14:creationId xmlns:p14="http://schemas.microsoft.com/office/powerpoint/2010/main" val="1832826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3ABE51-111B-4ACF-A3D1-EAFF249181B5}" type="slidenum">
              <a:rPr lang="zh-CN" altLang="en-US" smtClean="0"/>
              <a:t>18</a:t>
            </a:fld>
            <a:endParaRPr lang="zh-CN" altLang="en-US"/>
          </a:p>
        </p:txBody>
      </p:sp>
    </p:spTree>
    <p:extLst>
      <p:ext uri="{BB962C8B-B14F-4D97-AF65-F5344CB8AC3E}">
        <p14:creationId xmlns:p14="http://schemas.microsoft.com/office/powerpoint/2010/main" val="4261275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3ABE51-111B-4ACF-A3D1-EAFF249181B5}" type="slidenum">
              <a:rPr lang="zh-CN" altLang="en-US" smtClean="0"/>
              <a:t>19</a:t>
            </a:fld>
            <a:endParaRPr lang="zh-CN" altLang="en-US"/>
          </a:p>
        </p:txBody>
      </p:sp>
    </p:spTree>
    <p:extLst>
      <p:ext uri="{BB962C8B-B14F-4D97-AF65-F5344CB8AC3E}">
        <p14:creationId xmlns:p14="http://schemas.microsoft.com/office/powerpoint/2010/main" val="3958106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3ABE51-111B-4ACF-A3D1-EAFF249181B5}" type="slidenum">
              <a:rPr lang="zh-CN" altLang="en-US" smtClean="0"/>
              <a:t>21</a:t>
            </a:fld>
            <a:endParaRPr lang="zh-CN" altLang="en-US"/>
          </a:p>
        </p:txBody>
      </p:sp>
    </p:spTree>
    <p:extLst>
      <p:ext uri="{BB962C8B-B14F-4D97-AF65-F5344CB8AC3E}">
        <p14:creationId xmlns:p14="http://schemas.microsoft.com/office/powerpoint/2010/main" val="4290875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3ABE51-111B-4ACF-A3D1-EAFF249181B5}" type="slidenum">
              <a:rPr lang="zh-CN" altLang="en-US" smtClean="0"/>
              <a:t>23</a:t>
            </a:fld>
            <a:endParaRPr lang="zh-CN" altLang="en-US"/>
          </a:p>
        </p:txBody>
      </p:sp>
    </p:spTree>
    <p:extLst>
      <p:ext uri="{BB962C8B-B14F-4D97-AF65-F5344CB8AC3E}">
        <p14:creationId xmlns:p14="http://schemas.microsoft.com/office/powerpoint/2010/main" val="3207834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3ABE51-111B-4ACF-A3D1-EAFF249181B5}" type="slidenum">
              <a:rPr lang="zh-CN" altLang="en-US" smtClean="0"/>
              <a:t>24</a:t>
            </a:fld>
            <a:endParaRPr lang="zh-CN" altLang="en-US"/>
          </a:p>
        </p:txBody>
      </p:sp>
    </p:spTree>
    <p:extLst>
      <p:ext uri="{BB962C8B-B14F-4D97-AF65-F5344CB8AC3E}">
        <p14:creationId xmlns:p14="http://schemas.microsoft.com/office/powerpoint/2010/main" val="1703663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3ABE51-111B-4ACF-A3D1-EAFF249181B5}" type="slidenum">
              <a:rPr lang="zh-CN" altLang="en-US" smtClean="0"/>
              <a:t>25</a:t>
            </a:fld>
            <a:endParaRPr lang="zh-CN" altLang="en-US"/>
          </a:p>
        </p:txBody>
      </p:sp>
    </p:spTree>
    <p:extLst>
      <p:ext uri="{BB962C8B-B14F-4D97-AF65-F5344CB8AC3E}">
        <p14:creationId xmlns:p14="http://schemas.microsoft.com/office/powerpoint/2010/main" val="1880442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3ABE51-111B-4ACF-A3D1-EAFF249181B5}" type="slidenum">
              <a:rPr lang="zh-CN" altLang="en-US" smtClean="0"/>
              <a:t>26</a:t>
            </a:fld>
            <a:endParaRPr lang="zh-CN" altLang="en-US"/>
          </a:p>
        </p:txBody>
      </p:sp>
    </p:spTree>
    <p:extLst>
      <p:ext uri="{BB962C8B-B14F-4D97-AF65-F5344CB8AC3E}">
        <p14:creationId xmlns:p14="http://schemas.microsoft.com/office/powerpoint/2010/main" val="30457825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3ABE51-111B-4ACF-A3D1-EAFF249181B5}" type="slidenum">
              <a:rPr lang="zh-CN" altLang="en-US" smtClean="0"/>
              <a:t>27</a:t>
            </a:fld>
            <a:endParaRPr lang="zh-CN" altLang="en-US"/>
          </a:p>
        </p:txBody>
      </p:sp>
    </p:spTree>
    <p:extLst>
      <p:ext uri="{BB962C8B-B14F-4D97-AF65-F5344CB8AC3E}">
        <p14:creationId xmlns:p14="http://schemas.microsoft.com/office/powerpoint/2010/main" val="1070388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3ABE51-111B-4ACF-A3D1-EAFF249181B5}" type="slidenum">
              <a:rPr lang="zh-CN" altLang="en-US" smtClean="0"/>
              <a:t>3</a:t>
            </a:fld>
            <a:endParaRPr lang="zh-CN" altLang="en-US"/>
          </a:p>
        </p:txBody>
      </p:sp>
    </p:spTree>
    <p:extLst>
      <p:ext uri="{BB962C8B-B14F-4D97-AF65-F5344CB8AC3E}">
        <p14:creationId xmlns:p14="http://schemas.microsoft.com/office/powerpoint/2010/main" val="3489303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3ABE51-111B-4ACF-A3D1-EAFF249181B5}" type="slidenum">
              <a:rPr lang="zh-CN" altLang="en-US" smtClean="0"/>
              <a:t>28</a:t>
            </a:fld>
            <a:endParaRPr lang="zh-CN" altLang="en-US"/>
          </a:p>
        </p:txBody>
      </p:sp>
    </p:spTree>
    <p:extLst>
      <p:ext uri="{BB962C8B-B14F-4D97-AF65-F5344CB8AC3E}">
        <p14:creationId xmlns:p14="http://schemas.microsoft.com/office/powerpoint/2010/main" val="22951299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3ABE51-111B-4ACF-A3D1-EAFF249181B5}" type="slidenum">
              <a:rPr lang="zh-CN" altLang="en-US" smtClean="0"/>
              <a:t>38</a:t>
            </a:fld>
            <a:endParaRPr lang="zh-CN" altLang="en-US"/>
          </a:p>
        </p:txBody>
      </p:sp>
    </p:spTree>
    <p:extLst>
      <p:ext uri="{BB962C8B-B14F-4D97-AF65-F5344CB8AC3E}">
        <p14:creationId xmlns:p14="http://schemas.microsoft.com/office/powerpoint/2010/main" val="29274865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3ABE51-111B-4ACF-A3D1-EAFF249181B5}" type="slidenum">
              <a:rPr lang="zh-CN" altLang="en-US" smtClean="0"/>
              <a:t>39</a:t>
            </a:fld>
            <a:endParaRPr lang="zh-CN" altLang="en-US"/>
          </a:p>
        </p:txBody>
      </p:sp>
    </p:spTree>
    <p:extLst>
      <p:ext uri="{BB962C8B-B14F-4D97-AF65-F5344CB8AC3E}">
        <p14:creationId xmlns:p14="http://schemas.microsoft.com/office/powerpoint/2010/main" val="12599428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3ABE51-111B-4ACF-A3D1-EAFF249181B5}" type="slidenum">
              <a:rPr lang="zh-CN" altLang="en-US" smtClean="0"/>
              <a:t>40</a:t>
            </a:fld>
            <a:endParaRPr lang="zh-CN" altLang="en-US"/>
          </a:p>
        </p:txBody>
      </p:sp>
    </p:spTree>
    <p:extLst>
      <p:ext uri="{BB962C8B-B14F-4D97-AF65-F5344CB8AC3E}">
        <p14:creationId xmlns:p14="http://schemas.microsoft.com/office/powerpoint/2010/main" val="17828624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3ABE51-111B-4ACF-A3D1-EAFF249181B5}" type="slidenum">
              <a:rPr lang="zh-CN" altLang="en-US" smtClean="0"/>
              <a:t>41</a:t>
            </a:fld>
            <a:endParaRPr lang="zh-CN" altLang="en-US"/>
          </a:p>
        </p:txBody>
      </p:sp>
    </p:spTree>
    <p:extLst>
      <p:ext uri="{BB962C8B-B14F-4D97-AF65-F5344CB8AC3E}">
        <p14:creationId xmlns:p14="http://schemas.microsoft.com/office/powerpoint/2010/main" val="3089081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3ABE51-111B-4ACF-A3D1-EAFF249181B5}" type="slidenum">
              <a:rPr lang="zh-CN" altLang="en-US" smtClean="0"/>
              <a:t>42</a:t>
            </a:fld>
            <a:endParaRPr lang="zh-CN" altLang="en-US"/>
          </a:p>
        </p:txBody>
      </p:sp>
    </p:spTree>
    <p:extLst>
      <p:ext uri="{BB962C8B-B14F-4D97-AF65-F5344CB8AC3E}">
        <p14:creationId xmlns:p14="http://schemas.microsoft.com/office/powerpoint/2010/main" val="4837761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3ABE51-111B-4ACF-A3D1-EAFF249181B5}" type="slidenum">
              <a:rPr lang="zh-CN" altLang="en-US" smtClean="0"/>
              <a:t>43</a:t>
            </a:fld>
            <a:endParaRPr lang="zh-CN" altLang="en-US"/>
          </a:p>
        </p:txBody>
      </p:sp>
    </p:spTree>
    <p:extLst>
      <p:ext uri="{BB962C8B-B14F-4D97-AF65-F5344CB8AC3E}">
        <p14:creationId xmlns:p14="http://schemas.microsoft.com/office/powerpoint/2010/main" val="23769245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3ABE51-111B-4ACF-A3D1-EAFF249181B5}" type="slidenum">
              <a:rPr lang="zh-CN" altLang="en-US" smtClean="0"/>
              <a:t>44</a:t>
            </a:fld>
            <a:endParaRPr lang="zh-CN" altLang="en-US"/>
          </a:p>
        </p:txBody>
      </p:sp>
    </p:spTree>
    <p:extLst>
      <p:ext uri="{BB962C8B-B14F-4D97-AF65-F5344CB8AC3E}">
        <p14:creationId xmlns:p14="http://schemas.microsoft.com/office/powerpoint/2010/main" val="2879268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3ABE51-111B-4ACF-A3D1-EAFF249181B5}" type="slidenum">
              <a:rPr lang="zh-CN" altLang="en-US" smtClean="0"/>
              <a:t>45</a:t>
            </a:fld>
            <a:endParaRPr lang="zh-CN" altLang="en-US"/>
          </a:p>
        </p:txBody>
      </p:sp>
    </p:spTree>
    <p:extLst>
      <p:ext uri="{BB962C8B-B14F-4D97-AF65-F5344CB8AC3E}">
        <p14:creationId xmlns:p14="http://schemas.microsoft.com/office/powerpoint/2010/main" val="12412983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3ABE51-111B-4ACF-A3D1-EAFF249181B5}" type="slidenum">
              <a:rPr lang="zh-CN" altLang="en-US" smtClean="0"/>
              <a:t>46</a:t>
            </a:fld>
            <a:endParaRPr lang="zh-CN" altLang="en-US"/>
          </a:p>
        </p:txBody>
      </p:sp>
    </p:spTree>
    <p:extLst>
      <p:ext uri="{BB962C8B-B14F-4D97-AF65-F5344CB8AC3E}">
        <p14:creationId xmlns:p14="http://schemas.microsoft.com/office/powerpoint/2010/main" val="3880632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3ABE51-111B-4ACF-A3D1-EAFF249181B5}" type="slidenum">
              <a:rPr lang="zh-CN" altLang="en-US" smtClean="0"/>
              <a:t>4</a:t>
            </a:fld>
            <a:endParaRPr lang="zh-CN" altLang="en-US"/>
          </a:p>
        </p:txBody>
      </p:sp>
    </p:spTree>
    <p:extLst>
      <p:ext uri="{BB962C8B-B14F-4D97-AF65-F5344CB8AC3E}">
        <p14:creationId xmlns:p14="http://schemas.microsoft.com/office/powerpoint/2010/main" val="35494558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3ABE51-111B-4ACF-A3D1-EAFF249181B5}" type="slidenum">
              <a:rPr lang="zh-CN" altLang="en-US" smtClean="0"/>
              <a:t>47</a:t>
            </a:fld>
            <a:endParaRPr lang="zh-CN" altLang="en-US"/>
          </a:p>
        </p:txBody>
      </p:sp>
    </p:spTree>
    <p:extLst>
      <p:ext uri="{BB962C8B-B14F-4D97-AF65-F5344CB8AC3E}">
        <p14:creationId xmlns:p14="http://schemas.microsoft.com/office/powerpoint/2010/main" val="972869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3ABE51-111B-4ACF-A3D1-EAFF249181B5}" type="slidenum">
              <a:rPr lang="zh-CN" altLang="en-US" smtClean="0"/>
              <a:t>5</a:t>
            </a:fld>
            <a:endParaRPr lang="zh-CN" altLang="en-US"/>
          </a:p>
        </p:txBody>
      </p:sp>
    </p:spTree>
    <p:extLst>
      <p:ext uri="{BB962C8B-B14F-4D97-AF65-F5344CB8AC3E}">
        <p14:creationId xmlns:p14="http://schemas.microsoft.com/office/powerpoint/2010/main" val="3357595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3ABE51-111B-4ACF-A3D1-EAFF249181B5}" type="slidenum">
              <a:rPr lang="zh-CN" altLang="en-US" smtClean="0"/>
              <a:t>6</a:t>
            </a:fld>
            <a:endParaRPr lang="zh-CN" altLang="en-US"/>
          </a:p>
        </p:txBody>
      </p:sp>
    </p:spTree>
    <p:extLst>
      <p:ext uri="{BB962C8B-B14F-4D97-AF65-F5344CB8AC3E}">
        <p14:creationId xmlns:p14="http://schemas.microsoft.com/office/powerpoint/2010/main" val="3817589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3ABE51-111B-4ACF-A3D1-EAFF249181B5}" type="slidenum">
              <a:rPr lang="zh-CN" altLang="en-US" smtClean="0"/>
              <a:t>7</a:t>
            </a:fld>
            <a:endParaRPr lang="zh-CN" altLang="en-US"/>
          </a:p>
        </p:txBody>
      </p:sp>
    </p:spTree>
    <p:extLst>
      <p:ext uri="{BB962C8B-B14F-4D97-AF65-F5344CB8AC3E}">
        <p14:creationId xmlns:p14="http://schemas.microsoft.com/office/powerpoint/2010/main" val="2226778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3ABE51-111B-4ACF-A3D1-EAFF249181B5}" type="slidenum">
              <a:rPr lang="zh-CN" altLang="en-US" smtClean="0"/>
              <a:t>8</a:t>
            </a:fld>
            <a:endParaRPr lang="zh-CN" altLang="en-US"/>
          </a:p>
        </p:txBody>
      </p:sp>
    </p:spTree>
    <p:extLst>
      <p:ext uri="{BB962C8B-B14F-4D97-AF65-F5344CB8AC3E}">
        <p14:creationId xmlns:p14="http://schemas.microsoft.com/office/powerpoint/2010/main" val="609219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3ABE51-111B-4ACF-A3D1-EAFF249181B5}" type="slidenum">
              <a:rPr lang="zh-CN" altLang="en-US" smtClean="0"/>
              <a:t>9</a:t>
            </a:fld>
            <a:endParaRPr lang="zh-CN" altLang="en-US"/>
          </a:p>
        </p:txBody>
      </p:sp>
    </p:spTree>
    <p:extLst>
      <p:ext uri="{BB962C8B-B14F-4D97-AF65-F5344CB8AC3E}">
        <p14:creationId xmlns:p14="http://schemas.microsoft.com/office/powerpoint/2010/main" val="978942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3ABE51-111B-4ACF-A3D1-EAFF249181B5}" type="slidenum">
              <a:rPr lang="zh-CN" altLang="en-US" smtClean="0"/>
              <a:t>10</a:t>
            </a:fld>
            <a:endParaRPr lang="zh-CN" altLang="en-US"/>
          </a:p>
        </p:txBody>
      </p:sp>
    </p:spTree>
    <p:extLst>
      <p:ext uri="{BB962C8B-B14F-4D97-AF65-F5344CB8AC3E}">
        <p14:creationId xmlns:p14="http://schemas.microsoft.com/office/powerpoint/2010/main" val="742097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C29A2-3EFD-4122-A611-ECA957443CF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C79C82F-5613-45C7-A562-2CB89D4402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99E82EA-3781-42FA-B836-D7AF28679308}"/>
              </a:ext>
            </a:extLst>
          </p:cNvPr>
          <p:cNvSpPr>
            <a:spLocks noGrp="1"/>
          </p:cNvSpPr>
          <p:nvPr>
            <p:ph type="dt" sz="half" idx="10"/>
          </p:nvPr>
        </p:nvSpPr>
        <p:spPr/>
        <p:txBody>
          <a:bodyPr/>
          <a:lstStyle/>
          <a:p>
            <a:fld id="{6C262723-C758-4B7F-B415-69E322F9AB24}" type="datetimeFigureOut">
              <a:rPr lang="zh-CN" altLang="en-US" smtClean="0"/>
              <a:t>2021/12/28</a:t>
            </a:fld>
            <a:endParaRPr lang="zh-CN" altLang="en-US"/>
          </a:p>
        </p:txBody>
      </p:sp>
      <p:sp>
        <p:nvSpPr>
          <p:cNvPr id="5" name="页脚占位符 4">
            <a:extLst>
              <a:ext uri="{FF2B5EF4-FFF2-40B4-BE49-F238E27FC236}">
                <a16:creationId xmlns:a16="http://schemas.microsoft.com/office/drawing/2014/main" id="{C5D3291A-DB13-4E37-B099-0149A39013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D2EBDA-6FCA-4E2D-9880-E719089A2A35}"/>
              </a:ext>
            </a:extLst>
          </p:cNvPr>
          <p:cNvSpPr>
            <a:spLocks noGrp="1"/>
          </p:cNvSpPr>
          <p:nvPr>
            <p:ph type="sldNum" sz="quarter" idx="12"/>
          </p:nvPr>
        </p:nvSpPr>
        <p:spPr/>
        <p:txBody>
          <a:bodyPr/>
          <a:lstStyle/>
          <a:p>
            <a:fld id="{6D90CEFB-52DF-4ACD-836D-81A559220589}" type="slidenum">
              <a:rPr lang="zh-CN" altLang="en-US" smtClean="0"/>
              <a:t>‹#›</a:t>
            </a:fld>
            <a:endParaRPr lang="zh-CN" altLang="en-US"/>
          </a:p>
        </p:txBody>
      </p:sp>
    </p:spTree>
    <p:extLst>
      <p:ext uri="{BB962C8B-B14F-4D97-AF65-F5344CB8AC3E}">
        <p14:creationId xmlns:p14="http://schemas.microsoft.com/office/powerpoint/2010/main" val="1650846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7D55A5-EDE8-4415-B236-10793F46497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07C9ECA-15D7-4F29-AE59-60A95018ABA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770086A-EF68-4630-81FB-AC3102AEE367}"/>
              </a:ext>
            </a:extLst>
          </p:cNvPr>
          <p:cNvSpPr>
            <a:spLocks noGrp="1"/>
          </p:cNvSpPr>
          <p:nvPr>
            <p:ph type="dt" sz="half" idx="10"/>
          </p:nvPr>
        </p:nvSpPr>
        <p:spPr/>
        <p:txBody>
          <a:bodyPr/>
          <a:lstStyle/>
          <a:p>
            <a:fld id="{6C262723-C758-4B7F-B415-69E322F9AB24}" type="datetimeFigureOut">
              <a:rPr lang="zh-CN" altLang="en-US" smtClean="0"/>
              <a:t>2021/12/28</a:t>
            </a:fld>
            <a:endParaRPr lang="zh-CN" altLang="en-US"/>
          </a:p>
        </p:txBody>
      </p:sp>
      <p:sp>
        <p:nvSpPr>
          <p:cNvPr id="5" name="页脚占位符 4">
            <a:extLst>
              <a:ext uri="{FF2B5EF4-FFF2-40B4-BE49-F238E27FC236}">
                <a16:creationId xmlns:a16="http://schemas.microsoft.com/office/drawing/2014/main" id="{B8275EF3-C8AB-4A44-A148-0A3BFD3808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D493B8-B38C-4EBB-B07E-D3E516BFF852}"/>
              </a:ext>
            </a:extLst>
          </p:cNvPr>
          <p:cNvSpPr>
            <a:spLocks noGrp="1"/>
          </p:cNvSpPr>
          <p:nvPr>
            <p:ph type="sldNum" sz="quarter" idx="12"/>
          </p:nvPr>
        </p:nvSpPr>
        <p:spPr/>
        <p:txBody>
          <a:bodyPr/>
          <a:lstStyle/>
          <a:p>
            <a:fld id="{6D90CEFB-52DF-4ACD-836D-81A559220589}" type="slidenum">
              <a:rPr lang="zh-CN" altLang="en-US" smtClean="0"/>
              <a:t>‹#›</a:t>
            </a:fld>
            <a:endParaRPr lang="zh-CN" altLang="en-US"/>
          </a:p>
        </p:txBody>
      </p:sp>
    </p:spTree>
    <p:extLst>
      <p:ext uri="{BB962C8B-B14F-4D97-AF65-F5344CB8AC3E}">
        <p14:creationId xmlns:p14="http://schemas.microsoft.com/office/powerpoint/2010/main" val="2061903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764BDCC-7111-4D51-A068-9AB40A2FBB5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BB69B0F-1521-4993-97EB-D23174309E4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30612C9-6924-4C6B-8555-89659F193AA8}"/>
              </a:ext>
            </a:extLst>
          </p:cNvPr>
          <p:cNvSpPr>
            <a:spLocks noGrp="1"/>
          </p:cNvSpPr>
          <p:nvPr>
            <p:ph type="dt" sz="half" idx="10"/>
          </p:nvPr>
        </p:nvSpPr>
        <p:spPr/>
        <p:txBody>
          <a:bodyPr/>
          <a:lstStyle/>
          <a:p>
            <a:fld id="{6C262723-C758-4B7F-B415-69E322F9AB24}" type="datetimeFigureOut">
              <a:rPr lang="zh-CN" altLang="en-US" smtClean="0"/>
              <a:t>2021/12/28</a:t>
            </a:fld>
            <a:endParaRPr lang="zh-CN" altLang="en-US"/>
          </a:p>
        </p:txBody>
      </p:sp>
      <p:sp>
        <p:nvSpPr>
          <p:cNvPr id="5" name="页脚占位符 4">
            <a:extLst>
              <a:ext uri="{FF2B5EF4-FFF2-40B4-BE49-F238E27FC236}">
                <a16:creationId xmlns:a16="http://schemas.microsoft.com/office/drawing/2014/main" id="{59F5B1E6-18FC-49F7-ADC6-298592A3DE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92D3B7-2A81-4ACA-B5E2-718BB7E11AA2}"/>
              </a:ext>
            </a:extLst>
          </p:cNvPr>
          <p:cNvSpPr>
            <a:spLocks noGrp="1"/>
          </p:cNvSpPr>
          <p:nvPr>
            <p:ph type="sldNum" sz="quarter" idx="12"/>
          </p:nvPr>
        </p:nvSpPr>
        <p:spPr/>
        <p:txBody>
          <a:bodyPr/>
          <a:lstStyle/>
          <a:p>
            <a:fld id="{6D90CEFB-52DF-4ACD-836D-81A559220589}" type="slidenum">
              <a:rPr lang="zh-CN" altLang="en-US" smtClean="0"/>
              <a:t>‹#›</a:t>
            </a:fld>
            <a:endParaRPr lang="zh-CN" altLang="en-US"/>
          </a:p>
        </p:txBody>
      </p:sp>
    </p:spTree>
    <p:extLst>
      <p:ext uri="{BB962C8B-B14F-4D97-AF65-F5344CB8AC3E}">
        <p14:creationId xmlns:p14="http://schemas.microsoft.com/office/powerpoint/2010/main" val="4289740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B5310EC-AB04-47B4-91FB-9AB13F2D8D7B}"/>
              </a:ext>
            </a:extLst>
          </p:cNvPr>
          <p:cNvSpPr>
            <a:spLocks noGrp="1"/>
          </p:cNvSpPr>
          <p:nvPr>
            <p:ph idx="1"/>
          </p:nvPr>
        </p:nvSpPr>
        <p:spPr>
          <a:xfrm>
            <a:off x="838200" y="774834"/>
            <a:ext cx="10515600" cy="5315502"/>
          </a:xfrm>
        </p:spPr>
        <p:txBody>
          <a:bodyPr>
            <a:normAutofit/>
          </a:bodyPr>
          <a:lstStyle>
            <a:lvl1pPr marL="0" indent="0">
              <a:lnSpc>
                <a:spcPct val="100000"/>
              </a:lnSpc>
              <a:buNone/>
              <a:defRPr sz="3200">
                <a:latin typeface="微软雅黑" panose="020B0503020204020204" pitchFamily="34" charset="-122"/>
                <a:ea typeface="微软雅黑" panose="020B0503020204020204" pitchFamily="34" charset="-122"/>
              </a:defRPr>
            </a:lvl1pPr>
            <a:lvl2pPr marL="457200" indent="0">
              <a:lnSpc>
                <a:spcPct val="100000"/>
              </a:lnSpc>
              <a:buNone/>
              <a:defRPr sz="2800">
                <a:latin typeface="微软雅黑" panose="020B0503020204020204" pitchFamily="34" charset="-122"/>
                <a:ea typeface="微软雅黑" panose="020B0503020204020204" pitchFamily="34" charset="-122"/>
              </a:defRPr>
            </a:lvl2pPr>
            <a:lvl3pPr marL="914400" indent="0">
              <a:lnSpc>
                <a:spcPct val="100000"/>
              </a:lnSpc>
              <a:buNone/>
              <a:defRPr sz="2400">
                <a:latin typeface="微软雅黑" panose="020B0503020204020204" pitchFamily="34" charset="-122"/>
                <a:ea typeface="微软雅黑" panose="020B0503020204020204" pitchFamily="34" charset="-122"/>
              </a:defRPr>
            </a:lvl3pPr>
            <a:lvl4pPr marL="1371600" indent="0">
              <a:lnSpc>
                <a:spcPct val="100000"/>
              </a:lnSpc>
              <a:buNone/>
              <a:defRPr sz="2000">
                <a:latin typeface="微软雅黑" panose="020B0503020204020204" pitchFamily="34" charset="-122"/>
                <a:ea typeface="微软雅黑" panose="020B0503020204020204" pitchFamily="34" charset="-122"/>
              </a:defRPr>
            </a:lvl4pPr>
            <a:lvl5pPr marL="1828800" indent="0">
              <a:lnSpc>
                <a:spcPct val="100000"/>
              </a:lnSpc>
              <a:buNone/>
              <a:defRPr sz="20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4FFC45FC-199D-4293-B8EF-33EEAB0B1B5A}"/>
              </a:ext>
            </a:extLst>
          </p:cNvPr>
          <p:cNvSpPr>
            <a:spLocks noGrp="1"/>
          </p:cNvSpPr>
          <p:nvPr>
            <p:ph type="dt" sz="half" idx="10"/>
          </p:nvPr>
        </p:nvSpPr>
        <p:spPr/>
        <p:txBody>
          <a:bodyPr/>
          <a:lstStyle/>
          <a:p>
            <a:fld id="{0C434236-D3DA-4FF4-AEC4-1CE7E3D4BDE0}" type="datetimeFigureOut">
              <a:rPr lang="zh-CN" altLang="en-US" smtClean="0"/>
              <a:t>2021/12/28</a:t>
            </a:fld>
            <a:endParaRPr lang="zh-CN" altLang="en-US"/>
          </a:p>
        </p:txBody>
      </p:sp>
      <p:sp>
        <p:nvSpPr>
          <p:cNvPr id="5" name="页脚占位符 4">
            <a:extLst>
              <a:ext uri="{FF2B5EF4-FFF2-40B4-BE49-F238E27FC236}">
                <a16:creationId xmlns:a16="http://schemas.microsoft.com/office/drawing/2014/main" id="{01BFC314-5C5F-48E6-B739-97FDCFB93C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A27C09-D0EE-433F-ADEB-89E2AFFE5E22}"/>
              </a:ext>
            </a:extLst>
          </p:cNvPr>
          <p:cNvSpPr>
            <a:spLocks noGrp="1"/>
          </p:cNvSpPr>
          <p:nvPr>
            <p:ph type="sldNum" sz="quarter" idx="12"/>
          </p:nvPr>
        </p:nvSpPr>
        <p:spPr/>
        <p:txBody>
          <a:bodyPr/>
          <a:lstStyle/>
          <a:p>
            <a:fld id="{D8540697-E958-4694-B031-EC3344421865}" type="slidenum">
              <a:rPr lang="zh-CN" altLang="en-US" smtClean="0"/>
              <a:t>‹#›</a:t>
            </a:fld>
            <a:endParaRPr lang="zh-CN" altLang="en-US"/>
          </a:p>
        </p:txBody>
      </p:sp>
    </p:spTree>
    <p:extLst>
      <p:ext uri="{BB962C8B-B14F-4D97-AF65-F5344CB8AC3E}">
        <p14:creationId xmlns:p14="http://schemas.microsoft.com/office/powerpoint/2010/main" val="2878672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548680"/>
            <a:ext cx="10972800" cy="5544617"/>
          </a:xfrm>
        </p:spPr>
        <p:txBody>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6" name="Rectangle 6"/>
          <p:cNvSpPr>
            <a:spLocks noGrp="1" noChangeArrowheads="1"/>
          </p:cNvSpPr>
          <p:nvPr>
            <p:ph type="sldNum" sz="quarter" idx="12"/>
          </p:nvPr>
        </p:nvSpPr>
        <p:spPr>
          <a:ln/>
        </p:spPr>
        <p:txBody>
          <a:bodyPr/>
          <a:lstStyle>
            <a:lvl1pPr>
              <a:defRPr/>
            </a:lvl1pPr>
          </a:lstStyle>
          <a:p>
            <a:pPr>
              <a:defRPr/>
            </a:pPr>
            <a:fld id="{71DAAFF8-EB68-4720-B619-CAE79DC9DF0A}" type="slidenum">
              <a:rPr lang="en-US" altLang="zh-CN"/>
              <a:pPr>
                <a:defRPr/>
              </a:pPr>
              <a:t>‹#›</a:t>
            </a:fld>
            <a:endParaRPr lang="en-US" altLang="zh-CN"/>
          </a:p>
        </p:txBody>
      </p:sp>
    </p:spTree>
    <p:extLst>
      <p:ext uri="{BB962C8B-B14F-4D97-AF65-F5344CB8AC3E}">
        <p14:creationId xmlns:p14="http://schemas.microsoft.com/office/powerpoint/2010/main" val="2182069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548680"/>
            <a:ext cx="10972800" cy="5544617"/>
          </a:xfrm>
        </p:spPr>
        <p:txBody>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6" name="Rectangle 6"/>
          <p:cNvSpPr>
            <a:spLocks noGrp="1" noChangeArrowheads="1"/>
          </p:cNvSpPr>
          <p:nvPr>
            <p:ph type="sldNum" sz="quarter" idx="12"/>
          </p:nvPr>
        </p:nvSpPr>
        <p:spPr>
          <a:ln/>
        </p:spPr>
        <p:txBody>
          <a:bodyPr/>
          <a:lstStyle>
            <a:lvl1pPr>
              <a:defRPr/>
            </a:lvl1pPr>
          </a:lstStyle>
          <a:p>
            <a:pPr>
              <a:defRPr/>
            </a:pPr>
            <a:fld id="{71DAAFF8-EB68-4720-B619-CAE79DC9DF0A}" type="slidenum">
              <a:rPr lang="en-US" altLang="zh-CN"/>
              <a:pPr>
                <a:defRPr/>
              </a:pPr>
              <a:t>‹#›</a:t>
            </a:fld>
            <a:endParaRPr lang="en-US" altLang="zh-CN"/>
          </a:p>
        </p:txBody>
      </p:sp>
    </p:spTree>
    <p:extLst>
      <p:ext uri="{BB962C8B-B14F-4D97-AF65-F5344CB8AC3E}">
        <p14:creationId xmlns:p14="http://schemas.microsoft.com/office/powerpoint/2010/main" val="4167303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548680"/>
            <a:ext cx="10972800" cy="5544617"/>
          </a:xfrm>
        </p:spPr>
        <p:txBody>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6" name="Rectangle 6"/>
          <p:cNvSpPr>
            <a:spLocks noGrp="1" noChangeArrowheads="1"/>
          </p:cNvSpPr>
          <p:nvPr>
            <p:ph type="sldNum" sz="quarter" idx="12"/>
          </p:nvPr>
        </p:nvSpPr>
        <p:spPr>
          <a:ln/>
        </p:spPr>
        <p:txBody>
          <a:bodyPr/>
          <a:lstStyle>
            <a:lvl1pPr>
              <a:defRPr/>
            </a:lvl1pPr>
          </a:lstStyle>
          <a:p>
            <a:pPr>
              <a:defRPr/>
            </a:pPr>
            <a:fld id="{71DAAFF8-EB68-4720-B619-CAE79DC9DF0A}" type="slidenum">
              <a:rPr lang="en-US" altLang="zh-CN"/>
              <a:pPr>
                <a:defRPr/>
              </a:pPr>
              <a:t>‹#›</a:t>
            </a:fld>
            <a:endParaRPr lang="en-US" altLang="zh-CN"/>
          </a:p>
        </p:txBody>
      </p:sp>
    </p:spTree>
    <p:extLst>
      <p:ext uri="{BB962C8B-B14F-4D97-AF65-F5344CB8AC3E}">
        <p14:creationId xmlns:p14="http://schemas.microsoft.com/office/powerpoint/2010/main" val="723750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548680"/>
            <a:ext cx="10972800" cy="5544617"/>
          </a:xfrm>
        </p:spPr>
        <p:txBody>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6" name="Rectangle 6"/>
          <p:cNvSpPr>
            <a:spLocks noGrp="1" noChangeArrowheads="1"/>
          </p:cNvSpPr>
          <p:nvPr>
            <p:ph type="sldNum" sz="quarter" idx="12"/>
          </p:nvPr>
        </p:nvSpPr>
        <p:spPr>
          <a:ln/>
        </p:spPr>
        <p:txBody>
          <a:bodyPr/>
          <a:lstStyle>
            <a:lvl1pPr>
              <a:defRPr/>
            </a:lvl1pPr>
          </a:lstStyle>
          <a:p>
            <a:pPr>
              <a:defRPr/>
            </a:pPr>
            <a:fld id="{71DAAFF8-EB68-4720-B619-CAE79DC9DF0A}" type="slidenum">
              <a:rPr lang="en-US" altLang="zh-CN"/>
              <a:pPr>
                <a:defRPr/>
              </a:pPr>
              <a:t>‹#›</a:t>
            </a:fld>
            <a:endParaRPr lang="en-US" altLang="zh-CN"/>
          </a:p>
        </p:txBody>
      </p:sp>
    </p:spTree>
    <p:extLst>
      <p:ext uri="{BB962C8B-B14F-4D97-AF65-F5344CB8AC3E}">
        <p14:creationId xmlns:p14="http://schemas.microsoft.com/office/powerpoint/2010/main" val="3932833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548680"/>
            <a:ext cx="10972800" cy="5544617"/>
          </a:xfrm>
        </p:spPr>
        <p:txBody>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6" name="Rectangle 6"/>
          <p:cNvSpPr>
            <a:spLocks noGrp="1" noChangeArrowheads="1"/>
          </p:cNvSpPr>
          <p:nvPr>
            <p:ph type="sldNum" sz="quarter" idx="12"/>
          </p:nvPr>
        </p:nvSpPr>
        <p:spPr>
          <a:ln/>
        </p:spPr>
        <p:txBody>
          <a:bodyPr/>
          <a:lstStyle>
            <a:lvl1pPr>
              <a:defRPr/>
            </a:lvl1pPr>
          </a:lstStyle>
          <a:p>
            <a:pPr>
              <a:defRPr/>
            </a:pPr>
            <a:fld id="{71DAAFF8-EB68-4720-B619-CAE79DC9DF0A}" type="slidenum">
              <a:rPr lang="en-US" altLang="zh-CN"/>
              <a:pPr>
                <a:defRPr/>
              </a:pPr>
              <a:t>‹#›</a:t>
            </a:fld>
            <a:endParaRPr lang="en-US" altLang="zh-CN"/>
          </a:p>
        </p:txBody>
      </p:sp>
    </p:spTree>
    <p:extLst>
      <p:ext uri="{BB962C8B-B14F-4D97-AF65-F5344CB8AC3E}">
        <p14:creationId xmlns:p14="http://schemas.microsoft.com/office/powerpoint/2010/main" val="13405918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548680"/>
            <a:ext cx="10972800" cy="5544617"/>
          </a:xfrm>
        </p:spPr>
        <p:txBody>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6" name="Rectangle 6"/>
          <p:cNvSpPr>
            <a:spLocks noGrp="1" noChangeArrowheads="1"/>
          </p:cNvSpPr>
          <p:nvPr>
            <p:ph type="sldNum" sz="quarter" idx="12"/>
          </p:nvPr>
        </p:nvSpPr>
        <p:spPr>
          <a:ln/>
        </p:spPr>
        <p:txBody>
          <a:bodyPr/>
          <a:lstStyle>
            <a:lvl1pPr>
              <a:defRPr/>
            </a:lvl1pPr>
          </a:lstStyle>
          <a:p>
            <a:pPr>
              <a:defRPr/>
            </a:pPr>
            <a:fld id="{71DAAFF8-EB68-4720-B619-CAE79DC9DF0A}" type="slidenum">
              <a:rPr lang="en-US" altLang="zh-CN"/>
              <a:pPr>
                <a:defRPr/>
              </a:pPr>
              <a:t>‹#›</a:t>
            </a:fld>
            <a:endParaRPr lang="en-US" altLang="zh-CN"/>
          </a:p>
        </p:txBody>
      </p:sp>
    </p:spTree>
    <p:extLst>
      <p:ext uri="{BB962C8B-B14F-4D97-AF65-F5344CB8AC3E}">
        <p14:creationId xmlns:p14="http://schemas.microsoft.com/office/powerpoint/2010/main" val="1209528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ABD3FB-E6BA-4BA4-B3B2-70389CD5F8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2908B78-2801-4B6E-8C60-4023824C6D9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4247DC3-A701-4D99-8E56-53FDD062BCAF}"/>
              </a:ext>
            </a:extLst>
          </p:cNvPr>
          <p:cNvSpPr>
            <a:spLocks noGrp="1"/>
          </p:cNvSpPr>
          <p:nvPr>
            <p:ph type="dt" sz="half" idx="10"/>
          </p:nvPr>
        </p:nvSpPr>
        <p:spPr/>
        <p:txBody>
          <a:bodyPr/>
          <a:lstStyle/>
          <a:p>
            <a:fld id="{6C262723-C758-4B7F-B415-69E322F9AB24}" type="datetimeFigureOut">
              <a:rPr lang="zh-CN" altLang="en-US" smtClean="0"/>
              <a:t>2021/12/28</a:t>
            </a:fld>
            <a:endParaRPr lang="zh-CN" altLang="en-US"/>
          </a:p>
        </p:txBody>
      </p:sp>
      <p:sp>
        <p:nvSpPr>
          <p:cNvPr id="5" name="页脚占位符 4">
            <a:extLst>
              <a:ext uri="{FF2B5EF4-FFF2-40B4-BE49-F238E27FC236}">
                <a16:creationId xmlns:a16="http://schemas.microsoft.com/office/drawing/2014/main" id="{5419374D-F4FF-4125-AB5E-D15BF41A3D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158EF3-1918-49A6-A166-D4055655B76B}"/>
              </a:ext>
            </a:extLst>
          </p:cNvPr>
          <p:cNvSpPr>
            <a:spLocks noGrp="1"/>
          </p:cNvSpPr>
          <p:nvPr>
            <p:ph type="sldNum" sz="quarter" idx="12"/>
          </p:nvPr>
        </p:nvSpPr>
        <p:spPr/>
        <p:txBody>
          <a:bodyPr/>
          <a:lstStyle/>
          <a:p>
            <a:fld id="{6D90CEFB-52DF-4ACD-836D-81A559220589}" type="slidenum">
              <a:rPr lang="zh-CN" altLang="en-US" smtClean="0"/>
              <a:t>‹#›</a:t>
            </a:fld>
            <a:endParaRPr lang="zh-CN" altLang="en-US"/>
          </a:p>
        </p:txBody>
      </p:sp>
    </p:spTree>
    <p:extLst>
      <p:ext uri="{BB962C8B-B14F-4D97-AF65-F5344CB8AC3E}">
        <p14:creationId xmlns:p14="http://schemas.microsoft.com/office/powerpoint/2010/main" val="4012611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766044-C5E2-4C23-A368-F5EDFC9C4EF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6C3ABA4-083B-49A0-B643-C3B946391C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8086735-60CF-476F-A6D3-3A0CDA17A638}"/>
              </a:ext>
            </a:extLst>
          </p:cNvPr>
          <p:cNvSpPr>
            <a:spLocks noGrp="1"/>
          </p:cNvSpPr>
          <p:nvPr>
            <p:ph type="dt" sz="half" idx="10"/>
          </p:nvPr>
        </p:nvSpPr>
        <p:spPr/>
        <p:txBody>
          <a:bodyPr/>
          <a:lstStyle/>
          <a:p>
            <a:fld id="{6C262723-C758-4B7F-B415-69E322F9AB24}" type="datetimeFigureOut">
              <a:rPr lang="zh-CN" altLang="en-US" smtClean="0"/>
              <a:t>2021/12/28</a:t>
            </a:fld>
            <a:endParaRPr lang="zh-CN" altLang="en-US"/>
          </a:p>
        </p:txBody>
      </p:sp>
      <p:sp>
        <p:nvSpPr>
          <p:cNvPr id="5" name="页脚占位符 4">
            <a:extLst>
              <a:ext uri="{FF2B5EF4-FFF2-40B4-BE49-F238E27FC236}">
                <a16:creationId xmlns:a16="http://schemas.microsoft.com/office/drawing/2014/main" id="{3B6D0BE1-564A-4486-9585-5373E3D05D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ED9FF3-6853-4F02-8B34-950B1CB22A1E}"/>
              </a:ext>
            </a:extLst>
          </p:cNvPr>
          <p:cNvSpPr>
            <a:spLocks noGrp="1"/>
          </p:cNvSpPr>
          <p:nvPr>
            <p:ph type="sldNum" sz="quarter" idx="12"/>
          </p:nvPr>
        </p:nvSpPr>
        <p:spPr/>
        <p:txBody>
          <a:bodyPr/>
          <a:lstStyle/>
          <a:p>
            <a:fld id="{6D90CEFB-52DF-4ACD-836D-81A559220589}" type="slidenum">
              <a:rPr lang="zh-CN" altLang="en-US" smtClean="0"/>
              <a:t>‹#›</a:t>
            </a:fld>
            <a:endParaRPr lang="zh-CN" altLang="en-US"/>
          </a:p>
        </p:txBody>
      </p:sp>
    </p:spTree>
    <p:extLst>
      <p:ext uri="{BB962C8B-B14F-4D97-AF65-F5344CB8AC3E}">
        <p14:creationId xmlns:p14="http://schemas.microsoft.com/office/powerpoint/2010/main" val="4169717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A941B4-486E-476B-BE7D-73DD362C00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9EBA30B-5FDD-4EEE-8EE7-CFED2622C26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C118A58-794C-428C-BD3F-605E528A328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ECEC121-470E-41DD-9FFB-F0B183F8EAB9}"/>
              </a:ext>
            </a:extLst>
          </p:cNvPr>
          <p:cNvSpPr>
            <a:spLocks noGrp="1"/>
          </p:cNvSpPr>
          <p:nvPr>
            <p:ph type="dt" sz="half" idx="10"/>
          </p:nvPr>
        </p:nvSpPr>
        <p:spPr/>
        <p:txBody>
          <a:bodyPr/>
          <a:lstStyle/>
          <a:p>
            <a:fld id="{6C262723-C758-4B7F-B415-69E322F9AB24}" type="datetimeFigureOut">
              <a:rPr lang="zh-CN" altLang="en-US" smtClean="0"/>
              <a:t>2021/12/28</a:t>
            </a:fld>
            <a:endParaRPr lang="zh-CN" altLang="en-US"/>
          </a:p>
        </p:txBody>
      </p:sp>
      <p:sp>
        <p:nvSpPr>
          <p:cNvPr id="6" name="页脚占位符 5">
            <a:extLst>
              <a:ext uri="{FF2B5EF4-FFF2-40B4-BE49-F238E27FC236}">
                <a16:creationId xmlns:a16="http://schemas.microsoft.com/office/drawing/2014/main" id="{CE33F606-B8F0-452D-8318-179090BCC46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A2F9298-FA90-4A1A-A266-701CCD5CCAF0}"/>
              </a:ext>
            </a:extLst>
          </p:cNvPr>
          <p:cNvSpPr>
            <a:spLocks noGrp="1"/>
          </p:cNvSpPr>
          <p:nvPr>
            <p:ph type="sldNum" sz="quarter" idx="12"/>
          </p:nvPr>
        </p:nvSpPr>
        <p:spPr/>
        <p:txBody>
          <a:bodyPr/>
          <a:lstStyle/>
          <a:p>
            <a:fld id="{6D90CEFB-52DF-4ACD-836D-81A559220589}" type="slidenum">
              <a:rPr lang="zh-CN" altLang="en-US" smtClean="0"/>
              <a:t>‹#›</a:t>
            </a:fld>
            <a:endParaRPr lang="zh-CN" altLang="en-US"/>
          </a:p>
        </p:txBody>
      </p:sp>
    </p:spTree>
    <p:extLst>
      <p:ext uri="{BB962C8B-B14F-4D97-AF65-F5344CB8AC3E}">
        <p14:creationId xmlns:p14="http://schemas.microsoft.com/office/powerpoint/2010/main" val="3127727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EA9E4B-5D17-4ABF-929A-DCF9AAD8FDB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A138DD6-31E3-4C58-A74D-98AB4E3898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6BC0B04-A55A-43C2-B802-43C8F3F7706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8DC66CA-533B-4824-ADEE-25E9BD653B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5AA6423-D630-4396-B57D-76A47BB828D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54D908E-1423-4F00-A265-FB9FE91ACB28}"/>
              </a:ext>
            </a:extLst>
          </p:cNvPr>
          <p:cNvSpPr>
            <a:spLocks noGrp="1"/>
          </p:cNvSpPr>
          <p:nvPr>
            <p:ph type="dt" sz="half" idx="10"/>
          </p:nvPr>
        </p:nvSpPr>
        <p:spPr/>
        <p:txBody>
          <a:bodyPr/>
          <a:lstStyle/>
          <a:p>
            <a:fld id="{6C262723-C758-4B7F-B415-69E322F9AB24}" type="datetimeFigureOut">
              <a:rPr lang="zh-CN" altLang="en-US" smtClean="0"/>
              <a:t>2021/12/28</a:t>
            </a:fld>
            <a:endParaRPr lang="zh-CN" altLang="en-US"/>
          </a:p>
        </p:txBody>
      </p:sp>
      <p:sp>
        <p:nvSpPr>
          <p:cNvPr id="8" name="页脚占位符 7">
            <a:extLst>
              <a:ext uri="{FF2B5EF4-FFF2-40B4-BE49-F238E27FC236}">
                <a16:creationId xmlns:a16="http://schemas.microsoft.com/office/drawing/2014/main" id="{EB33368E-D344-4A91-A6F1-4C16AE52C38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FF93F34-CD2A-467D-82E0-4E2C10235032}"/>
              </a:ext>
            </a:extLst>
          </p:cNvPr>
          <p:cNvSpPr>
            <a:spLocks noGrp="1"/>
          </p:cNvSpPr>
          <p:nvPr>
            <p:ph type="sldNum" sz="quarter" idx="12"/>
          </p:nvPr>
        </p:nvSpPr>
        <p:spPr/>
        <p:txBody>
          <a:bodyPr/>
          <a:lstStyle/>
          <a:p>
            <a:fld id="{6D90CEFB-52DF-4ACD-836D-81A559220589}" type="slidenum">
              <a:rPr lang="zh-CN" altLang="en-US" smtClean="0"/>
              <a:t>‹#›</a:t>
            </a:fld>
            <a:endParaRPr lang="zh-CN" altLang="en-US"/>
          </a:p>
        </p:txBody>
      </p:sp>
    </p:spTree>
    <p:extLst>
      <p:ext uri="{BB962C8B-B14F-4D97-AF65-F5344CB8AC3E}">
        <p14:creationId xmlns:p14="http://schemas.microsoft.com/office/powerpoint/2010/main" val="1961943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D859F3-81C1-4115-8E32-3258265CE31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5E2E8FA-E69B-464F-BA04-6FDCDA51CFC0}"/>
              </a:ext>
            </a:extLst>
          </p:cNvPr>
          <p:cNvSpPr>
            <a:spLocks noGrp="1"/>
          </p:cNvSpPr>
          <p:nvPr>
            <p:ph type="dt" sz="half" idx="10"/>
          </p:nvPr>
        </p:nvSpPr>
        <p:spPr/>
        <p:txBody>
          <a:bodyPr/>
          <a:lstStyle/>
          <a:p>
            <a:fld id="{6C262723-C758-4B7F-B415-69E322F9AB24}" type="datetimeFigureOut">
              <a:rPr lang="zh-CN" altLang="en-US" smtClean="0"/>
              <a:t>2021/12/28</a:t>
            </a:fld>
            <a:endParaRPr lang="zh-CN" altLang="en-US"/>
          </a:p>
        </p:txBody>
      </p:sp>
      <p:sp>
        <p:nvSpPr>
          <p:cNvPr id="4" name="页脚占位符 3">
            <a:extLst>
              <a:ext uri="{FF2B5EF4-FFF2-40B4-BE49-F238E27FC236}">
                <a16:creationId xmlns:a16="http://schemas.microsoft.com/office/drawing/2014/main" id="{78B65A86-A928-4930-957C-81D320EF924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7B1CD72-BFE2-46B4-B26F-9453D6C5760D}"/>
              </a:ext>
            </a:extLst>
          </p:cNvPr>
          <p:cNvSpPr>
            <a:spLocks noGrp="1"/>
          </p:cNvSpPr>
          <p:nvPr>
            <p:ph type="sldNum" sz="quarter" idx="12"/>
          </p:nvPr>
        </p:nvSpPr>
        <p:spPr/>
        <p:txBody>
          <a:bodyPr/>
          <a:lstStyle/>
          <a:p>
            <a:fld id="{6D90CEFB-52DF-4ACD-836D-81A559220589}" type="slidenum">
              <a:rPr lang="zh-CN" altLang="en-US" smtClean="0"/>
              <a:t>‹#›</a:t>
            </a:fld>
            <a:endParaRPr lang="zh-CN" altLang="en-US"/>
          </a:p>
        </p:txBody>
      </p:sp>
    </p:spTree>
    <p:extLst>
      <p:ext uri="{BB962C8B-B14F-4D97-AF65-F5344CB8AC3E}">
        <p14:creationId xmlns:p14="http://schemas.microsoft.com/office/powerpoint/2010/main" val="4105778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3227D40-1606-4646-9878-D532DAA73EA2}"/>
              </a:ext>
            </a:extLst>
          </p:cNvPr>
          <p:cNvSpPr>
            <a:spLocks noGrp="1"/>
          </p:cNvSpPr>
          <p:nvPr>
            <p:ph type="dt" sz="half" idx="10"/>
          </p:nvPr>
        </p:nvSpPr>
        <p:spPr/>
        <p:txBody>
          <a:bodyPr/>
          <a:lstStyle/>
          <a:p>
            <a:fld id="{6C262723-C758-4B7F-B415-69E322F9AB24}" type="datetimeFigureOut">
              <a:rPr lang="zh-CN" altLang="en-US" smtClean="0"/>
              <a:t>2021/12/28</a:t>
            </a:fld>
            <a:endParaRPr lang="zh-CN" altLang="en-US"/>
          </a:p>
        </p:txBody>
      </p:sp>
      <p:sp>
        <p:nvSpPr>
          <p:cNvPr id="3" name="页脚占位符 2">
            <a:extLst>
              <a:ext uri="{FF2B5EF4-FFF2-40B4-BE49-F238E27FC236}">
                <a16:creationId xmlns:a16="http://schemas.microsoft.com/office/drawing/2014/main" id="{E9948CF8-E22E-445B-9611-1E69999B6F2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E2C0D67-227A-4E66-965F-F5C06F7A0257}"/>
              </a:ext>
            </a:extLst>
          </p:cNvPr>
          <p:cNvSpPr>
            <a:spLocks noGrp="1"/>
          </p:cNvSpPr>
          <p:nvPr>
            <p:ph type="sldNum" sz="quarter" idx="12"/>
          </p:nvPr>
        </p:nvSpPr>
        <p:spPr/>
        <p:txBody>
          <a:bodyPr/>
          <a:lstStyle/>
          <a:p>
            <a:fld id="{6D90CEFB-52DF-4ACD-836D-81A559220589}" type="slidenum">
              <a:rPr lang="zh-CN" altLang="en-US" smtClean="0"/>
              <a:t>‹#›</a:t>
            </a:fld>
            <a:endParaRPr lang="zh-CN" altLang="en-US"/>
          </a:p>
        </p:txBody>
      </p:sp>
    </p:spTree>
    <p:extLst>
      <p:ext uri="{BB962C8B-B14F-4D97-AF65-F5344CB8AC3E}">
        <p14:creationId xmlns:p14="http://schemas.microsoft.com/office/powerpoint/2010/main" val="835902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8FB3C2-0B8A-4632-A05A-DE7F2EF0932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70E078F-D108-49AB-BB75-1A122ECADB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4C8F41B-F76B-4433-A042-43382A4AA3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49BFC94-2281-43F8-95EE-EDCA56581DD3}"/>
              </a:ext>
            </a:extLst>
          </p:cNvPr>
          <p:cNvSpPr>
            <a:spLocks noGrp="1"/>
          </p:cNvSpPr>
          <p:nvPr>
            <p:ph type="dt" sz="half" idx="10"/>
          </p:nvPr>
        </p:nvSpPr>
        <p:spPr/>
        <p:txBody>
          <a:bodyPr/>
          <a:lstStyle/>
          <a:p>
            <a:fld id="{6C262723-C758-4B7F-B415-69E322F9AB24}" type="datetimeFigureOut">
              <a:rPr lang="zh-CN" altLang="en-US" smtClean="0"/>
              <a:t>2021/12/28</a:t>
            </a:fld>
            <a:endParaRPr lang="zh-CN" altLang="en-US"/>
          </a:p>
        </p:txBody>
      </p:sp>
      <p:sp>
        <p:nvSpPr>
          <p:cNvPr id="6" name="页脚占位符 5">
            <a:extLst>
              <a:ext uri="{FF2B5EF4-FFF2-40B4-BE49-F238E27FC236}">
                <a16:creationId xmlns:a16="http://schemas.microsoft.com/office/drawing/2014/main" id="{6CB38F96-32F9-42FF-81D6-FD6B56AFC71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8C34A49-2CF5-4AE2-A0C1-02B4445E37B5}"/>
              </a:ext>
            </a:extLst>
          </p:cNvPr>
          <p:cNvSpPr>
            <a:spLocks noGrp="1"/>
          </p:cNvSpPr>
          <p:nvPr>
            <p:ph type="sldNum" sz="quarter" idx="12"/>
          </p:nvPr>
        </p:nvSpPr>
        <p:spPr/>
        <p:txBody>
          <a:bodyPr/>
          <a:lstStyle/>
          <a:p>
            <a:fld id="{6D90CEFB-52DF-4ACD-836D-81A559220589}" type="slidenum">
              <a:rPr lang="zh-CN" altLang="en-US" smtClean="0"/>
              <a:t>‹#›</a:t>
            </a:fld>
            <a:endParaRPr lang="zh-CN" altLang="en-US"/>
          </a:p>
        </p:txBody>
      </p:sp>
    </p:spTree>
    <p:extLst>
      <p:ext uri="{BB962C8B-B14F-4D97-AF65-F5344CB8AC3E}">
        <p14:creationId xmlns:p14="http://schemas.microsoft.com/office/powerpoint/2010/main" val="2863643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6AD0CB-5592-4A0C-B41B-19C043E146F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B795F98-99E7-4531-8D3E-A1325FAA84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AD17202-A9C6-4FD5-81E2-55F7887F95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F755F73-8BF6-4F95-A1BA-427A4C865218}"/>
              </a:ext>
            </a:extLst>
          </p:cNvPr>
          <p:cNvSpPr>
            <a:spLocks noGrp="1"/>
          </p:cNvSpPr>
          <p:nvPr>
            <p:ph type="dt" sz="half" idx="10"/>
          </p:nvPr>
        </p:nvSpPr>
        <p:spPr/>
        <p:txBody>
          <a:bodyPr/>
          <a:lstStyle/>
          <a:p>
            <a:fld id="{6C262723-C758-4B7F-B415-69E322F9AB24}" type="datetimeFigureOut">
              <a:rPr lang="zh-CN" altLang="en-US" smtClean="0"/>
              <a:t>2021/12/28</a:t>
            </a:fld>
            <a:endParaRPr lang="zh-CN" altLang="en-US"/>
          </a:p>
        </p:txBody>
      </p:sp>
      <p:sp>
        <p:nvSpPr>
          <p:cNvPr id="6" name="页脚占位符 5">
            <a:extLst>
              <a:ext uri="{FF2B5EF4-FFF2-40B4-BE49-F238E27FC236}">
                <a16:creationId xmlns:a16="http://schemas.microsoft.com/office/drawing/2014/main" id="{D8F44672-69E7-4EA2-882F-C1393BC3C40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ADD3606-1EF1-4F32-8CA4-3AFBC064B597}"/>
              </a:ext>
            </a:extLst>
          </p:cNvPr>
          <p:cNvSpPr>
            <a:spLocks noGrp="1"/>
          </p:cNvSpPr>
          <p:nvPr>
            <p:ph type="sldNum" sz="quarter" idx="12"/>
          </p:nvPr>
        </p:nvSpPr>
        <p:spPr/>
        <p:txBody>
          <a:bodyPr/>
          <a:lstStyle/>
          <a:p>
            <a:fld id="{6D90CEFB-52DF-4ACD-836D-81A559220589}" type="slidenum">
              <a:rPr lang="zh-CN" altLang="en-US" smtClean="0"/>
              <a:t>‹#›</a:t>
            </a:fld>
            <a:endParaRPr lang="zh-CN" altLang="en-US"/>
          </a:p>
        </p:txBody>
      </p:sp>
    </p:spTree>
    <p:extLst>
      <p:ext uri="{BB962C8B-B14F-4D97-AF65-F5344CB8AC3E}">
        <p14:creationId xmlns:p14="http://schemas.microsoft.com/office/powerpoint/2010/main" val="3067648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C004A60-8947-4079-A349-F0252C8ECC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90B7C3F-6B39-413B-BB28-EC22D65556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6323874-3EE3-4D40-8AFE-F4F2664BB8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262723-C758-4B7F-B415-69E322F9AB24}" type="datetimeFigureOut">
              <a:rPr lang="zh-CN" altLang="en-US" smtClean="0"/>
              <a:t>2021/12/28</a:t>
            </a:fld>
            <a:endParaRPr lang="zh-CN" altLang="en-US"/>
          </a:p>
        </p:txBody>
      </p:sp>
      <p:sp>
        <p:nvSpPr>
          <p:cNvPr id="5" name="页脚占位符 4">
            <a:extLst>
              <a:ext uri="{FF2B5EF4-FFF2-40B4-BE49-F238E27FC236}">
                <a16:creationId xmlns:a16="http://schemas.microsoft.com/office/drawing/2014/main" id="{95A29DDF-57D0-4753-86EA-1B7142B88F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E027EFF-A82C-474C-9AD3-F1E3FAB616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90CEFB-52DF-4ACD-836D-81A559220589}" type="slidenum">
              <a:rPr lang="zh-CN" altLang="en-US" smtClean="0"/>
              <a:t>‹#›</a:t>
            </a:fld>
            <a:endParaRPr lang="zh-CN" altLang="en-US"/>
          </a:p>
        </p:txBody>
      </p:sp>
    </p:spTree>
    <p:extLst>
      <p:ext uri="{BB962C8B-B14F-4D97-AF65-F5344CB8AC3E}">
        <p14:creationId xmlns:p14="http://schemas.microsoft.com/office/powerpoint/2010/main" val="823420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EDF369-C2D4-4E00-8FCF-432483763C22}"/>
              </a:ext>
            </a:extLst>
          </p:cNvPr>
          <p:cNvSpPr>
            <a:spLocks noGrp="1"/>
          </p:cNvSpPr>
          <p:nvPr>
            <p:ph type="ctrTitle"/>
          </p:nvPr>
        </p:nvSpPr>
        <p:spPr>
          <a:xfrm>
            <a:off x="1524000" y="2381249"/>
            <a:ext cx="9144000" cy="1657351"/>
          </a:xfrm>
        </p:spPr>
        <p:txBody>
          <a:bodyPr>
            <a:normAutofit fontScale="90000"/>
          </a:bodyPr>
          <a:lstStyle/>
          <a:p>
            <a:r>
              <a:rPr lang="en-US" altLang="zh-CN" b="1" dirty="0"/>
              <a:t>Chapter 4</a:t>
            </a:r>
            <a:br>
              <a:rPr lang="en-US" altLang="zh-CN" b="1" dirty="0"/>
            </a:br>
            <a:r>
              <a:rPr lang="en-US" altLang="zh-CN" b="1" dirty="0"/>
              <a:t>Homework</a:t>
            </a:r>
            <a:endParaRPr lang="zh-CN" altLang="en-US" b="1" dirty="0"/>
          </a:p>
        </p:txBody>
      </p:sp>
    </p:spTree>
    <p:extLst>
      <p:ext uri="{BB962C8B-B14F-4D97-AF65-F5344CB8AC3E}">
        <p14:creationId xmlns:p14="http://schemas.microsoft.com/office/powerpoint/2010/main" val="2541967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C37B0F21-7960-42DF-AB2B-8A465D0D4B16}"/>
              </a:ext>
            </a:extLst>
          </p:cNvPr>
          <p:cNvCxnSpPr>
            <a:cxnSpLocks/>
          </p:cNvCxnSpPr>
          <p:nvPr/>
        </p:nvCxnSpPr>
        <p:spPr>
          <a:xfrm>
            <a:off x="112542" y="876621"/>
            <a:ext cx="598345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2A4A2BE-F0F0-42D6-BCDA-8081ADC9D21D}"/>
              </a:ext>
            </a:extLst>
          </p:cNvPr>
          <p:cNvSpPr txBox="1"/>
          <p:nvPr/>
        </p:nvSpPr>
        <p:spPr>
          <a:xfrm>
            <a:off x="807609" y="1142517"/>
            <a:ext cx="11141734" cy="954107"/>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Q4-9: </a:t>
            </a:r>
            <a:r>
              <a:rPr lang="en-US" altLang="zh-CN" sz="2400" dirty="0">
                <a:latin typeface="Times New Roman" panose="02020603050405020304" pitchFamily="18" charset="0"/>
                <a:cs typeface="Times New Roman" panose="02020603050405020304" pitchFamily="18" charset="0"/>
              </a:rPr>
              <a:t>A switch designed for use with fast Ethernet has a backplane that can move 10 Gbps. How many frames/sec can it handle in the worst case?</a:t>
            </a:r>
            <a:endParaRPr lang="zh-CN" altLang="en-US" sz="2400"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A26C67C1-A803-474A-A845-275683A0AB6E}"/>
              </a:ext>
            </a:extLst>
          </p:cNvPr>
          <p:cNvSpPr/>
          <p:nvPr/>
        </p:nvSpPr>
        <p:spPr>
          <a:xfrm>
            <a:off x="807609" y="2518886"/>
            <a:ext cx="10315575" cy="2554545"/>
          </a:xfrm>
          <a:prstGeom prst="rect">
            <a:avLst/>
          </a:prstGeom>
        </p:spPr>
        <p:txBody>
          <a:bodyPr wrap="square">
            <a:spAutoFit/>
          </a:bodyPr>
          <a:lstStyle/>
          <a:p>
            <a:r>
              <a:rPr lang="en-US" altLang="zh-CN" sz="3200" dirty="0">
                <a:solidFill>
                  <a:srgbClr val="0000FF"/>
                </a:solidFill>
                <a:latin typeface="Times New Roman" panose="02020603050405020304" pitchFamily="18" charset="0"/>
                <a:cs typeface="Times New Roman" panose="02020603050405020304" pitchFamily="18" charset="0"/>
              </a:rPr>
              <a:t>The worst case (most demanding workload for the switch) is an endless stream of </a:t>
            </a:r>
            <a:r>
              <a:rPr lang="en-US" altLang="zh-CN" sz="3200" dirty="0">
                <a:solidFill>
                  <a:srgbClr val="FF0000"/>
                </a:solidFill>
                <a:latin typeface="Times New Roman" panose="02020603050405020304" pitchFamily="18" charset="0"/>
                <a:cs typeface="Times New Roman" panose="02020603050405020304" pitchFamily="18" charset="0"/>
              </a:rPr>
              <a:t>64-byte (512-bit) </a:t>
            </a:r>
            <a:r>
              <a:rPr lang="en-US" altLang="zh-CN" sz="3200" dirty="0">
                <a:solidFill>
                  <a:srgbClr val="0000FF"/>
                </a:solidFill>
                <a:latin typeface="Times New Roman" panose="02020603050405020304" pitchFamily="18" charset="0"/>
                <a:cs typeface="Times New Roman" panose="02020603050405020304" pitchFamily="18" charset="0"/>
              </a:rPr>
              <a:t>frames. </a:t>
            </a:r>
          </a:p>
          <a:p>
            <a:r>
              <a:rPr lang="en-US" altLang="zh-CN" sz="3200" dirty="0">
                <a:solidFill>
                  <a:srgbClr val="0000FF"/>
                </a:solidFill>
                <a:latin typeface="Times New Roman" panose="02020603050405020304" pitchFamily="18" charset="0"/>
                <a:cs typeface="Times New Roman" panose="02020603050405020304" pitchFamily="18" charset="0"/>
              </a:rPr>
              <a:t>If the backplane can handle </a:t>
            </a:r>
            <a:r>
              <a:rPr lang="en-US" altLang="zh-CN" sz="3200" dirty="0">
                <a:solidFill>
                  <a:srgbClr val="FF0000"/>
                </a:solidFill>
                <a:latin typeface="Times New Roman" panose="02020603050405020304" pitchFamily="18" charset="0"/>
                <a:cs typeface="Times New Roman" panose="02020603050405020304" pitchFamily="18" charset="0"/>
              </a:rPr>
              <a:t>10 * 10</a:t>
            </a:r>
            <a:r>
              <a:rPr lang="en-US" altLang="zh-CN" sz="3200" baseline="30000" dirty="0">
                <a:solidFill>
                  <a:srgbClr val="FF0000"/>
                </a:solidFill>
                <a:latin typeface="Times New Roman" panose="02020603050405020304" pitchFamily="18" charset="0"/>
                <a:cs typeface="Times New Roman" panose="02020603050405020304" pitchFamily="18" charset="0"/>
              </a:rPr>
              <a:t>9</a:t>
            </a:r>
            <a:r>
              <a:rPr lang="en-US" altLang="zh-CN" sz="3200" dirty="0">
                <a:solidFill>
                  <a:srgbClr val="FF0000"/>
                </a:solidFill>
                <a:latin typeface="Times New Roman" panose="02020603050405020304" pitchFamily="18" charset="0"/>
                <a:cs typeface="Times New Roman" panose="02020603050405020304" pitchFamily="18" charset="0"/>
              </a:rPr>
              <a:t>  = 10</a:t>
            </a:r>
            <a:r>
              <a:rPr lang="en-US" altLang="zh-CN" sz="3200" baseline="30000" dirty="0">
                <a:solidFill>
                  <a:srgbClr val="FF0000"/>
                </a:solidFill>
                <a:latin typeface="Times New Roman" panose="02020603050405020304" pitchFamily="18" charset="0"/>
                <a:cs typeface="Times New Roman" panose="02020603050405020304" pitchFamily="18" charset="0"/>
              </a:rPr>
              <a:t>10</a:t>
            </a:r>
            <a:r>
              <a:rPr lang="en-US" altLang="zh-CN" sz="3200" dirty="0">
                <a:solidFill>
                  <a:srgbClr val="FF0000"/>
                </a:solidFill>
                <a:latin typeface="Times New Roman" panose="02020603050405020304" pitchFamily="18" charset="0"/>
                <a:cs typeface="Times New Roman" panose="02020603050405020304" pitchFamily="18" charset="0"/>
              </a:rPr>
              <a:t>bps</a:t>
            </a:r>
            <a:r>
              <a:rPr lang="en-US" altLang="zh-CN" sz="3200" dirty="0">
                <a:solidFill>
                  <a:srgbClr val="0000FF"/>
                </a:solidFill>
                <a:latin typeface="Times New Roman" panose="02020603050405020304" pitchFamily="18" charset="0"/>
                <a:cs typeface="Times New Roman" panose="02020603050405020304" pitchFamily="18" charset="0"/>
              </a:rPr>
              <a:t>,</a:t>
            </a:r>
          </a:p>
          <a:p>
            <a:r>
              <a:rPr lang="en-US" altLang="zh-CN" sz="3200" dirty="0">
                <a:solidFill>
                  <a:srgbClr val="0000FF"/>
                </a:solidFill>
                <a:latin typeface="Times New Roman" panose="02020603050405020304" pitchFamily="18" charset="0"/>
                <a:cs typeface="Times New Roman" panose="02020603050405020304" pitchFamily="18" charset="0"/>
              </a:rPr>
              <a:t>the number of frames it can handle is </a:t>
            </a:r>
          </a:p>
          <a:p>
            <a:pPr algn="ctr"/>
            <a:r>
              <a:rPr lang="en-US" altLang="zh-CN" sz="3200" dirty="0">
                <a:solidFill>
                  <a:srgbClr val="FF0000"/>
                </a:solidFill>
                <a:latin typeface="Times New Roman" panose="02020603050405020304" pitchFamily="18" charset="0"/>
                <a:cs typeface="Times New Roman" panose="02020603050405020304" pitchFamily="18" charset="0"/>
              </a:rPr>
              <a:t>10</a:t>
            </a:r>
            <a:r>
              <a:rPr lang="en-US" altLang="zh-CN" sz="3200" baseline="30000" dirty="0">
                <a:solidFill>
                  <a:srgbClr val="FF0000"/>
                </a:solidFill>
                <a:latin typeface="Times New Roman" panose="02020603050405020304" pitchFamily="18" charset="0"/>
                <a:cs typeface="Times New Roman" panose="02020603050405020304" pitchFamily="18" charset="0"/>
              </a:rPr>
              <a:t>10</a:t>
            </a:r>
            <a:r>
              <a:rPr lang="en-US" altLang="zh-CN" sz="3200" dirty="0">
                <a:solidFill>
                  <a:srgbClr val="FF0000"/>
                </a:solidFill>
                <a:latin typeface="Times New Roman" panose="02020603050405020304" pitchFamily="18" charset="0"/>
                <a:cs typeface="Times New Roman" panose="02020603050405020304" pitchFamily="18" charset="0"/>
              </a:rPr>
              <a:t> /512 = 19,531,250 </a:t>
            </a:r>
            <a:r>
              <a:rPr lang="en-US" altLang="zh-CN" sz="3200" dirty="0">
                <a:solidFill>
                  <a:srgbClr val="0000FF"/>
                </a:solidFill>
                <a:latin typeface="Times New Roman" panose="02020603050405020304" pitchFamily="18" charset="0"/>
                <a:cs typeface="Times New Roman" panose="02020603050405020304" pitchFamily="18" charset="0"/>
              </a:rPr>
              <a:t>frames/sec. </a:t>
            </a:r>
            <a:endParaRPr lang="zh-CN" altLang="en-US" sz="32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0684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C37B0F21-7960-42DF-AB2B-8A465D0D4B16}"/>
              </a:ext>
            </a:extLst>
          </p:cNvPr>
          <p:cNvCxnSpPr>
            <a:cxnSpLocks/>
          </p:cNvCxnSpPr>
          <p:nvPr/>
        </p:nvCxnSpPr>
        <p:spPr>
          <a:xfrm>
            <a:off x="112542" y="876621"/>
            <a:ext cx="598345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2A4A2BE-F0F0-42D6-BCDA-8081ADC9D21D}"/>
              </a:ext>
            </a:extLst>
          </p:cNvPr>
          <p:cNvSpPr txBox="1"/>
          <p:nvPr/>
        </p:nvSpPr>
        <p:spPr>
          <a:xfrm>
            <a:off x="807609" y="1142517"/>
            <a:ext cx="11141734" cy="954107"/>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Q4-10: </a:t>
            </a:r>
            <a:r>
              <a:rPr lang="en-US" altLang="zh-CN" sz="2400" dirty="0">
                <a:latin typeface="Times New Roman" panose="02020603050405020304" pitchFamily="18" charset="0"/>
                <a:cs typeface="Times New Roman" panose="02020603050405020304" pitchFamily="18" charset="0"/>
              </a:rPr>
              <a:t>Store-and-forward switches have an advantage over cut-through switches with respect to damaged frames. Explain what it is.</a:t>
            </a:r>
            <a:endParaRPr lang="zh-CN" altLang="en-US" sz="2400"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0B58B5CD-87DC-4A2B-918D-08CEC95FEA7B}"/>
              </a:ext>
            </a:extLst>
          </p:cNvPr>
          <p:cNvSpPr/>
          <p:nvPr/>
        </p:nvSpPr>
        <p:spPr>
          <a:xfrm>
            <a:off x="1038010" y="2441385"/>
            <a:ext cx="10490431" cy="3416320"/>
          </a:xfrm>
          <a:prstGeom prst="rect">
            <a:avLst/>
          </a:prstGeom>
        </p:spPr>
        <p:txBody>
          <a:bodyPr wrap="square">
            <a:spAutoFit/>
          </a:bodyPr>
          <a:lstStyle/>
          <a:p>
            <a:r>
              <a:rPr lang="en-US" altLang="zh-CN" sz="3600" dirty="0">
                <a:solidFill>
                  <a:srgbClr val="0000FF"/>
                </a:solidFill>
                <a:latin typeface="Times New Roman" panose="02020603050405020304" pitchFamily="18" charset="0"/>
                <a:cs typeface="Times New Roman" panose="02020603050405020304" pitchFamily="18" charset="0"/>
              </a:rPr>
              <a:t>A </a:t>
            </a:r>
            <a:r>
              <a:rPr lang="en-US" altLang="zh-CN" sz="3600" dirty="0">
                <a:solidFill>
                  <a:srgbClr val="FF0000"/>
                </a:solidFill>
                <a:latin typeface="Times New Roman" panose="02020603050405020304" pitchFamily="18" charset="0"/>
                <a:cs typeface="Times New Roman" panose="02020603050405020304" pitchFamily="18" charset="0"/>
              </a:rPr>
              <a:t>store-and-forward</a:t>
            </a:r>
            <a:r>
              <a:rPr lang="en-US" altLang="zh-CN" sz="3600" dirty="0">
                <a:solidFill>
                  <a:srgbClr val="0000FF"/>
                </a:solidFill>
                <a:latin typeface="Times New Roman" panose="02020603050405020304" pitchFamily="18" charset="0"/>
                <a:cs typeface="Times New Roman" panose="02020603050405020304" pitchFamily="18" charset="0"/>
              </a:rPr>
              <a:t> switch stores each incoming frame in its entirety, then examines it and forwards it. </a:t>
            </a:r>
          </a:p>
          <a:p>
            <a:endParaRPr lang="en-US" altLang="zh-CN" sz="3600" dirty="0">
              <a:solidFill>
                <a:srgbClr val="0000FF"/>
              </a:solidFill>
              <a:latin typeface="Times New Roman" panose="02020603050405020304" pitchFamily="18" charset="0"/>
              <a:cs typeface="Times New Roman" panose="02020603050405020304" pitchFamily="18" charset="0"/>
            </a:endParaRPr>
          </a:p>
          <a:p>
            <a:r>
              <a:rPr lang="en-US" altLang="zh-CN" sz="3600" dirty="0">
                <a:solidFill>
                  <a:srgbClr val="0000FF"/>
                </a:solidFill>
                <a:latin typeface="Times New Roman" panose="02020603050405020304" pitchFamily="18" charset="0"/>
                <a:cs typeface="Times New Roman" panose="02020603050405020304" pitchFamily="18" charset="0"/>
              </a:rPr>
              <a:t>A </a:t>
            </a:r>
            <a:r>
              <a:rPr lang="en-US" altLang="zh-CN" sz="3600" dirty="0">
                <a:solidFill>
                  <a:srgbClr val="FF0000"/>
                </a:solidFill>
                <a:latin typeface="Times New Roman" panose="02020603050405020304" pitchFamily="18" charset="0"/>
                <a:cs typeface="Times New Roman" panose="02020603050405020304" pitchFamily="18" charset="0"/>
              </a:rPr>
              <a:t>cut-through</a:t>
            </a:r>
            <a:r>
              <a:rPr lang="en-US" altLang="zh-CN" sz="3600" dirty="0">
                <a:solidFill>
                  <a:srgbClr val="0000FF"/>
                </a:solidFill>
                <a:latin typeface="Times New Roman" panose="02020603050405020304" pitchFamily="18" charset="0"/>
                <a:cs typeface="Times New Roman" panose="02020603050405020304" pitchFamily="18" charset="0"/>
              </a:rPr>
              <a:t> switch starts to forward incoming frames before they have arrived completely. As soon as the destination address is in, the forwarding can begin.</a:t>
            </a:r>
            <a:endParaRPr lang="zh-CN" altLang="en-US" sz="36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5933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EDF369-C2D4-4E00-8FCF-432483763C22}"/>
              </a:ext>
            </a:extLst>
          </p:cNvPr>
          <p:cNvSpPr>
            <a:spLocks noGrp="1"/>
          </p:cNvSpPr>
          <p:nvPr>
            <p:ph type="ctrTitle"/>
          </p:nvPr>
        </p:nvSpPr>
        <p:spPr>
          <a:xfrm>
            <a:off x="1524000" y="2381249"/>
            <a:ext cx="9144000" cy="1657351"/>
          </a:xfrm>
        </p:spPr>
        <p:txBody>
          <a:bodyPr>
            <a:normAutofit fontScale="90000"/>
          </a:bodyPr>
          <a:lstStyle/>
          <a:p>
            <a:r>
              <a:rPr lang="en-US" altLang="zh-CN" b="1" dirty="0"/>
              <a:t>Chapter 4</a:t>
            </a:r>
            <a:br>
              <a:rPr lang="en-US" altLang="zh-CN" b="1" dirty="0"/>
            </a:br>
            <a:r>
              <a:rPr lang="en-US" altLang="zh-CN" b="1" dirty="0"/>
              <a:t>Exercise</a:t>
            </a:r>
            <a:endParaRPr lang="zh-CN" altLang="en-US" b="1" dirty="0"/>
          </a:p>
        </p:txBody>
      </p:sp>
    </p:spTree>
    <p:extLst>
      <p:ext uri="{BB962C8B-B14F-4D97-AF65-F5344CB8AC3E}">
        <p14:creationId xmlns:p14="http://schemas.microsoft.com/office/powerpoint/2010/main" val="54019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C3CA86A-9BEB-4D66-AA02-F5912A37DB63}"/>
              </a:ext>
            </a:extLst>
          </p:cNvPr>
          <p:cNvSpPr>
            <a:spLocks noGrp="1"/>
          </p:cNvSpPr>
          <p:nvPr>
            <p:ph idx="1"/>
          </p:nvPr>
        </p:nvSpPr>
        <p:spPr>
          <a:xfrm>
            <a:off x="838200" y="774834"/>
            <a:ext cx="10515600" cy="2806074"/>
          </a:xfrm>
        </p:spPr>
        <p:txBody>
          <a:bodyPr>
            <a:normAutofit fontScale="70000" lnSpcReduction="20000"/>
          </a:bodyPr>
          <a:lstStyle/>
          <a:p>
            <a:pPr>
              <a:lnSpc>
                <a:spcPct val="120000"/>
              </a:lnSpc>
            </a:pPr>
            <a:r>
              <a:rPr lang="en-US" altLang="zh-CN" dirty="0"/>
              <a:t>1.</a:t>
            </a:r>
            <a:r>
              <a:rPr lang="zh-CN" altLang="zh-CN" dirty="0"/>
              <a:t>考虑以下无线通信场景，</a:t>
            </a:r>
            <a:r>
              <a:rPr lang="en-US" altLang="zh-CN" dirty="0"/>
              <a:t>B</a:t>
            </a:r>
            <a:r>
              <a:rPr lang="zh-CN" altLang="zh-CN" dirty="0"/>
              <a:t>和</a:t>
            </a:r>
            <a:r>
              <a:rPr lang="en-US" altLang="zh-CN" dirty="0"/>
              <a:t> C </a:t>
            </a:r>
            <a:r>
              <a:rPr lang="zh-CN" altLang="zh-CN" dirty="0"/>
              <a:t>可以听到</a:t>
            </a:r>
            <a:r>
              <a:rPr lang="en-US" altLang="zh-CN" dirty="0"/>
              <a:t> A</a:t>
            </a:r>
            <a:r>
              <a:rPr lang="zh-CN" altLang="zh-CN" dirty="0"/>
              <a:t>，但</a:t>
            </a:r>
            <a:r>
              <a:rPr lang="en-US" altLang="zh-CN" dirty="0"/>
              <a:t> D </a:t>
            </a:r>
            <a:r>
              <a:rPr lang="zh-CN" altLang="zh-CN" dirty="0"/>
              <a:t>听不到；</a:t>
            </a:r>
            <a:r>
              <a:rPr lang="en-US" altLang="zh-CN" dirty="0"/>
              <a:t>B </a:t>
            </a:r>
            <a:r>
              <a:rPr lang="zh-CN" altLang="zh-CN" dirty="0"/>
              <a:t>和</a:t>
            </a:r>
            <a:r>
              <a:rPr lang="en-US" altLang="zh-CN" dirty="0"/>
              <a:t> C </a:t>
            </a:r>
            <a:r>
              <a:rPr lang="zh-CN" altLang="zh-CN" dirty="0"/>
              <a:t>可以听到</a:t>
            </a:r>
            <a:r>
              <a:rPr lang="en-US" altLang="zh-CN" dirty="0"/>
              <a:t> D</a:t>
            </a:r>
            <a:r>
              <a:rPr lang="zh-CN" altLang="zh-CN" dirty="0"/>
              <a:t>，但</a:t>
            </a:r>
            <a:r>
              <a:rPr lang="en-US" altLang="zh-CN" dirty="0"/>
              <a:t> A </a:t>
            </a:r>
            <a:r>
              <a:rPr lang="zh-CN" altLang="zh-CN" dirty="0"/>
              <a:t>听不到；每个节点都能听到</a:t>
            </a:r>
            <a:r>
              <a:rPr lang="en-US" altLang="zh-CN" dirty="0"/>
              <a:t> B </a:t>
            </a:r>
            <a:r>
              <a:rPr lang="zh-CN" altLang="zh-CN" dirty="0"/>
              <a:t>和</a:t>
            </a:r>
            <a:r>
              <a:rPr lang="en-US" altLang="zh-CN" dirty="0"/>
              <a:t> C </a:t>
            </a:r>
            <a:r>
              <a:rPr lang="zh-CN" altLang="zh-CN" dirty="0"/>
              <a:t>的声音。水平条表示这些范围。</a:t>
            </a:r>
            <a:endParaRPr lang="en-US" altLang="zh-CN" dirty="0"/>
          </a:p>
          <a:p>
            <a:pPr>
              <a:lnSpc>
                <a:spcPct val="120000"/>
              </a:lnSpc>
            </a:pPr>
            <a:r>
              <a:rPr lang="zh-CN" altLang="zh-CN" dirty="0"/>
              <a:t>假设</a:t>
            </a:r>
            <a:r>
              <a:rPr lang="en-US" altLang="zh-CN" dirty="0"/>
              <a:t> A </a:t>
            </a:r>
            <a:r>
              <a:rPr lang="zh-CN" altLang="zh-CN" dirty="0"/>
              <a:t>和</a:t>
            </a:r>
            <a:r>
              <a:rPr lang="en-US" altLang="zh-CN" dirty="0"/>
              <a:t> B </a:t>
            </a:r>
            <a:r>
              <a:rPr lang="zh-CN" altLang="zh-CN" dirty="0"/>
              <a:t>正在使用</a:t>
            </a:r>
            <a:r>
              <a:rPr lang="en-US" altLang="zh-CN" dirty="0"/>
              <a:t> MACA (Multiple Access with Collision Avoidance)</a:t>
            </a:r>
            <a:r>
              <a:rPr lang="zh-CN" altLang="zh-CN" dirty="0"/>
              <a:t>，且</a:t>
            </a:r>
            <a:r>
              <a:rPr lang="en-US" altLang="zh-CN" dirty="0"/>
              <a:t> A </a:t>
            </a:r>
            <a:r>
              <a:rPr lang="zh-CN" altLang="zh-CN" dirty="0"/>
              <a:t>正在向</a:t>
            </a:r>
            <a:r>
              <a:rPr lang="en-US" altLang="zh-CN" dirty="0"/>
              <a:t> B </a:t>
            </a:r>
            <a:r>
              <a:rPr lang="zh-CN" altLang="zh-CN" dirty="0"/>
              <a:t>发送多个数据包（但</a:t>
            </a:r>
            <a:r>
              <a:rPr lang="en-US" altLang="zh-CN" dirty="0"/>
              <a:t> B </a:t>
            </a:r>
            <a:r>
              <a:rPr lang="zh-CN" altLang="zh-CN" dirty="0"/>
              <a:t>不需要发送回确认）。</a:t>
            </a:r>
            <a:r>
              <a:rPr lang="en-US" altLang="zh-CN" dirty="0"/>
              <a:t>C</a:t>
            </a:r>
            <a:r>
              <a:rPr lang="zh-CN" altLang="zh-CN" dirty="0"/>
              <a:t>希望将数据传输给</a:t>
            </a:r>
            <a:r>
              <a:rPr lang="en-US" altLang="zh-CN" dirty="0"/>
              <a:t> D</a:t>
            </a:r>
            <a:r>
              <a:rPr lang="zh-CN" altLang="zh-CN" dirty="0"/>
              <a:t>（同样，</a:t>
            </a:r>
            <a:r>
              <a:rPr lang="en-US" altLang="zh-CN" dirty="0"/>
              <a:t>D </a:t>
            </a:r>
            <a:r>
              <a:rPr lang="zh-CN" altLang="zh-CN" dirty="0"/>
              <a:t>不需要发送回确认）。</a:t>
            </a:r>
          </a:p>
          <a:p>
            <a:pPr>
              <a:lnSpc>
                <a:spcPct val="120000"/>
              </a:lnSpc>
            </a:pPr>
            <a:r>
              <a:rPr lang="en-US" altLang="zh-CN" dirty="0"/>
              <a:t>a</a:t>
            </a:r>
            <a:r>
              <a:rPr lang="zh-CN" altLang="zh-CN" dirty="0"/>
              <a:t>）</a:t>
            </a:r>
            <a:r>
              <a:rPr lang="en-US" altLang="zh-CN" dirty="0"/>
              <a:t>C </a:t>
            </a:r>
            <a:r>
              <a:rPr lang="zh-CN" altLang="zh-CN" dirty="0"/>
              <a:t>可以通过忽略</a:t>
            </a:r>
            <a:r>
              <a:rPr lang="en-US" altLang="zh-CN" dirty="0"/>
              <a:t> A </a:t>
            </a:r>
            <a:r>
              <a:rPr lang="zh-CN" altLang="zh-CN" dirty="0"/>
              <a:t>和</a:t>
            </a:r>
            <a:r>
              <a:rPr lang="en-US" altLang="zh-CN" dirty="0"/>
              <a:t> B </a:t>
            </a:r>
            <a:r>
              <a:rPr lang="zh-CN" altLang="zh-CN" dirty="0"/>
              <a:t>之间交换的</a:t>
            </a:r>
            <a:r>
              <a:rPr lang="en-US" altLang="zh-CN" dirty="0"/>
              <a:t> CTS </a:t>
            </a:r>
            <a:r>
              <a:rPr lang="zh-CN" altLang="zh-CN" dirty="0"/>
              <a:t>消息提高其性能吗？请解释原因（此处</a:t>
            </a:r>
            <a:r>
              <a:rPr lang="en-US" altLang="zh-CN" dirty="0"/>
              <a:t>"</a:t>
            </a:r>
            <a:r>
              <a:rPr lang="zh-CN" altLang="zh-CN" dirty="0"/>
              <a:t>忽略</a:t>
            </a:r>
            <a:r>
              <a:rPr lang="en-US" altLang="zh-CN" dirty="0"/>
              <a:t>"</a:t>
            </a:r>
            <a:r>
              <a:rPr lang="zh-CN" altLang="zh-CN" dirty="0"/>
              <a:t>意味着当</a:t>
            </a:r>
            <a:r>
              <a:rPr lang="en-US" altLang="zh-CN" dirty="0"/>
              <a:t>C</a:t>
            </a:r>
            <a:r>
              <a:rPr lang="zh-CN" altLang="zh-CN" dirty="0"/>
              <a:t>听到</a:t>
            </a:r>
            <a:r>
              <a:rPr lang="en-US" altLang="zh-CN" dirty="0"/>
              <a:t> CTS </a:t>
            </a:r>
            <a:r>
              <a:rPr lang="zh-CN" altLang="zh-CN" dirty="0"/>
              <a:t>消息时，不采取应该采取的操作）。</a:t>
            </a:r>
          </a:p>
          <a:p>
            <a:pPr>
              <a:lnSpc>
                <a:spcPct val="120000"/>
              </a:lnSpc>
            </a:pPr>
            <a:endParaRPr lang="zh-CN" altLang="zh-CN" dirty="0"/>
          </a:p>
          <a:p>
            <a:pPr>
              <a:lnSpc>
                <a:spcPct val="120000"/>
              </a:lnSpc>
            </a:pPr>
            <a:endParaRPr lang="zh-CN" altLang="en-US" sz="2000" dirty="0"/>
          </a:p>
        </p:txBody>
      </p:sp>
      <p:pic>
        <p:nvPicPr>
          <p:cNvPr id="3" name="图片 2">
            <a:extLst>
              <a:ext uri="{FF2B5EF4-FFF2-40B4-BE49-F238E27FC236}">
                <a16:creationId xmlns:a16="http://schemas.microsoft.com/office/drawing/2014/main" id="{7FBA8C76-F0AF-4BCD-A822-FBBAA81479CB}"/>
              </a:ext>
            </a:extLst>
          </p:cNvPr>
          <p:cNvPicPr/>
          <p:nvPr/>
        </p:nvPicPr>
        <p:blipFill>
          <a:blip r:embed="rId2"/>
          <a:stretch>
            <a:fillRect/>
          </a:stretch>
        </p:blipFill>
        <p:spPr>
          <a:xfrm>
            <a:off x="7362396" y="3979473"/>
            <a:ext cx="4558818" cy="2539314"/>
          </a:xfrm>
          <a:prstGeom prst="rect">
            <a:avLst/>
          </a:prstGeom>
        </p:spPr>
      </p:pic>
      <p:sp>
        <p:nvSpPr>
          <p:cNvPr id="4" name="矩形 3">
            <a:extLst>
              <a:ext uri="{FF2B5EF4-FFF2-40B4-BE49-F238E27FC236}">
                <a16:creationId xmlns:a16="http://schemas.microsoft.com/office/drawing/2014/main" id="{64CC6C3C-E408-49EA-B733-EA63A4A95AA6}"/>
              </a:ext>
            </a:extLst>
          </p:cNvPr>
          <p:cNvSpPr/>
          <p:nvPr/>
        </p:nvSpPr>
        <p:spPr>
          <a:xfrm>
            <a:off x="782647" y="3869937"/>
            <a:ext cx="6396867" cy="1938992"/>
          </a:xfrm>
          <a:prstGeom prst="rect">
            <a:avLst/>
          </a:prstGeom>
        </p:spPr>
        <p:txBody>
          <a:bodyPr wrap="square">
            <a:spAutoFit/>
          </a:bodyPr>
          <a:lstStyle/>
          <a:p>
            <a:pPr algn="just">
              <a:spcAft>
                <a:spcPts val="0"/>
              </a:spcAft>
            </a:pPr>
            <a:r>
              <a:rPr lang="en-US" altLang="zh-CN"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D </a:t>
            </a:r>
            <a:r>
              <a:rPr lang="zh-CN" altLang="zh-CN"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听不到</a:t>
            </a:r>
            <a:r>
              <a:rPr lang="en-US" altLang="zh-CN"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A </a:t>
            </a:r>
            <a:r>
              <a:rPr lang="zh-CN" altLang="zh-CN"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发送的消息，因此</a:t>
            </a:r>
            <a:r>
              <a:rPr lang="en-US" altLang="zh-CN"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C </a:t>
            </a:r>
            <a:r>
              <a:rPr lang="zh-CN" altLang="zh-CN"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可以自由发送给</a:t>
            </a:r>
            <a:r>
              <a:rPr lang="en-US" altLang="zh-CN"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D</a:t>
            </a:r>
            <a:r>
              <a:rPr lang="zh-CN" altLang="zh-CN"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zh-CN" altLang="zh-CN"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即使</a:t>
            </a:r>
            <a:r>
              <a:rPr lang="en-US" altLang="zh-CN"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C </a:t>
            </a:r>
            <a:r>
              <a:rPr lang="zh-CN" altLang="zh-CN"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本地将发生与</a:t>
            </a:r>
            <a:r>
              <a:rPr lang="en-US" altLang="zh-CN"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A </a:t>
            </a:r>
            <a:r>
              <a:rPr lang="zh-CN" altLang="zh-CN"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发送的消息冲突，</a:t>
            </a:r>
            <a:r>
              <a:rPr lang="en-US" altLang="zh-CN"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D </a:t>
            </a:r>
            <a:r>
              <a:rPr lang="zh-CN" altLang="zh-CN"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仍将成功接收</a:t>
            </a:r>
            <a:r>
              <a:rPr lang="en-US" altLang="zh-CN"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C </a:t>
            </a:r>
            <a:r>
              <a:rPr lang="zh-CN" altLang="zh-CN"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的消息。</a:t>
            </a:r>
            <a:endParaRPr lang="en-US" altLang="zh-CN"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zh-CN" altLang="zh-CN"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因此，</a:t>
            </a:r>
            <a:r>
              <a:rPr lang="en-US" altLang="zh-CN"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C </a:t>
            </a:r>
            <a:r>
              <a:rPr lang="zh-CN" altLang="zh-CN"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可以通过一直传输来显著提高其性能。</a:t>
            </a:r>
            <a:endPar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859329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1A79B43-4B53-47BF-AFDF-F061B282CC76}"/>
              </a:ext>
            </a:extLst>
          </p:cNvPr>
          <p:cNvSpPr>
            <a:spLocks noGrp="1"/>
          </p:cNvSpPr>
          <p:nvPr>
            <p:ph idx="1"/>
          </p:nvPr>
        </p:nvSpPr>
        <p:spPr/>
        <p:txBody>
          <a:bodyPr/>
          <a:lstStyle/>
          <a:p>
            <a:r>
              <a:rPr lang="en-US" altLang="zh-CN" dirty="0"/>
              <a:t>b</a:t>
            </a:r>
            <a:r>
              <a:rPr lang="zh-CN" altLang="zh-CN" dirty="0"/>
              <a:t>） 现在考虑</a:t>
            </a:r>
            <a:r>
              <a:rPr lang="en-US" altLang="zh-CN" dirty="0"/>
              <a:t>B</a:t>
            </a:r>
            <a:r>
              <a:rPr lang="zh-CN" altLang="zh-CN" dirty="0"/>
              <a:t>将数据发送给</a:t>
            </a:r>
            <a:r>
              <a:rPr lang="en-US" altLang="zh-CN" dirty="0"/>
              <a:t> A</a:t>
            </a:r>
            <a:r>
              <a:rPr lang="zh-CN" altLang="zh-CN" dirty="0"/>
              <a:t>。</a:t>
            </a:r>
            <a:r>
              <a:rPr lang="en-US" altLang="zh-CN" dirty="0"/>
              <a:t>D</a:t>
            </a:r>
            <a:r>
              <a:rPr lang="zh-CN" altLang="zh-CN" dirty="0"/>
              <a:t>可以通过忽略</a:t>
            </a:r>
            <a:r>
              <a:rPr lang="en-US" altLang="zh-CN" dirty="0"/>
              <a:t> A </a:t>
            </a:r>
            <a:r>
              <a:rPr lang="zh-CN" altLang="zh-CN" dirty="0"/>
              <a:t>和</a:t>
            </a:r>
            <a:r>
              <a:rPr lang="en-US" altLang="zh-CN" dirty="0"/>
              <a:t> B </a:t>
            </a:r>
            <a:r>
              <a:rPr lang="zh-CN" altLang="zh-CN" dirty="0"/>
              <a:t>之间交换的</a:t>
            </a:r>
            <a:r>
              <a:rPr lang="en-US" altLang="zh-CN" dirty="0"/>
              <a:t> CTS </a:t>
            </a:r>
            <a:r>
              <a:rPr lang="zh-CN" altLang="zh-CN" dirty="0"/>
              <a:t>消息提高其性能吗？请解释原因。</a:t>
            </a:r>
          </a:p>
          <a:p>
            <a:r>
              <a:rPr lang="zh-CN" altLang="zh-CN" sz="2800" dirty="0">
                <a:solidFill>
                  <a:srgbClr val="FF0000"/>
                </a:solidFill>
              </a:rPr>
              <a:t>每当</a:t>
            </a:r>
            <a:r>
              <a:rPr lang="en-US" altLang="zh-CN" sz="2800" dirty="0">
                <a:solidFill>
                  <a:srgbClr val="FF0000"/>
                </a:solidFill>
              </a:rPr>
              <a:t> B </a:t>
            </a:r>
            <a:r>
              <a:rPr lang="zh-CN" altLang="zh-CN" sz="2800" dirty="0">
                <a:solidFill>
                  <a:srgbClr val="FF0000"/>
                </a:solidFill>
              </a:rPr>
              <a:t>发送到</a:t>
            </a:r>
            <a:r>
              <a:rPr lang="en-US" altLang="zh-CN" sz="2800" dirty="0">
                <a:solidFill>
                  <a:srgbClr val="FF0000"/>
                </a:solidFill>
              </a:rPr>
              <a:t> A </a:t>
            </a:r>
            <a:r>
              <a:rPr lang="zh-CN" altLang="zh-CN" sz="2800" dirty="0">
                <a:solidFill>
                  <a:srgbClr val="FF0000"/>
                </a:solidFill>
              </a:rPr>
              <a:t>时，</a:t>
            </a:r>
            <a:r>
              <a:rPr lang="en-US" altLang="zh-CN" sz="2800" dirty="0">
                <a:solidFill>
                  <a:srgbClr val="FF0000"/>
                </a:solidFill>
              </a:rPr>
              <a:t>C </a:t>
            </a:r>
            <a:r>
              <a:rPr lang="zh-CN" altLang="zh-CN" sz="2800" dirty="0">
                <a:solidFill>
                  <a:srgbClr val="FF0000"/>
                </a:solidFill>
              </a:rPr>
              <a:t>都会听到它，在这些时候由于冲突</a:t>
            </a:r>
            <a:r>
              <a:rPr lang="en-US" altLang="zh-CN" sz="2800" dirty="0">
                <a:solidFill>
                  <a:srgbClr val="FF0000"/>
                </a:solidFill>
              </a:rPr>
              <a:t>D</a:t>
            </a:r>
            <a:r>
              <a:rPr lang="zh-CN" altLang="zh-CN" sz="2800" dirty="0">
                <a:solidFill>
                  <a:srgbClr val="FF0000"/>
                </a:solidFill>
              </a:rPr>
              <a:t>都无法将数据有效地传输到</a:t>
            </a:r>
            <a:r>
              <a:rPr lang="en-US" altLang="zh-CN" sz="2800" dirty="0">
                <a:solidFill>
                  <a:srgbClr val="FF0000"/>
                </a:solidFill>
              </a:rPr>
              <a:t> C</a:t>
            </a:r>
            <a:r>
              <a:rPr lang="zh-CN" altLang="zh-CN" sz="2800" dirty="0">
                <a:solidFill>
                  <a:srgbClr val="FF0000"/>
                </a:solidFill>
              </a:rPr>
              <a:t>。因此</a:t>
            </a:r>
            <a:r>
              <a:rPr lang="en-US" altLang="zh-CN" sz="2800" dirty="0">
                <a:solidFill>
                  <a:srgbClr val="FF0000"/>
                </a:solidFill>
              </a:rPr>
              <a:t>D </a:t>
            </a:r>
            <a:r>
              <a:rPr lang="zh-CN" altLang="zh-CN" sz="2800" dirty="0">
                <a:solidFill>
                  <a:srgbClr val="FF0000"/>
                </a:solidFill>
              </a:rPr>
              <a:t>无法提高其性能。</a:t>
            </a:r>
          </a:p>
          <a:p>
            <a:endParaRPr lang="zh-CN" altLang="en-US" dirty="0"/>
          </a:p>
        </p:txBody>
      </p:sp>
      <p:pic>
        <p:nvPicPr>
          <p:cNvPr id="3" name="图片 2">
            <a:extLst>
              <a:ext uri="{FF2B5EF4-FFF2-40B4-BE49-F238E27FC236}">
                <a16:creationId xmlns:a16="http://schemas.microsoft.com/office/drawing/2014/main" id="{125B1C1A-ECBE-41D7-9C51-B39FAF2E5146}"/>
              </a:ext>
            </a:extLst>
          </p:cNvPr>
          <p:cNvPicPr/>
          <p:nvPr/>
        </p:nvPicPr>
        <p:blipFill>
          <a:blip r:embed="rId2"/>
          <a:stretch>
            <a:fillRect/>
          </a:stretch>
        </p:blipFill>
        <p:spPr>
          <a:xfrm>
            <a:off x="3816591" y="3354142"/>
            <a:ext cx="4558818" cy="2539314"/>
          </a:xfrm>
          <a:prstGeom prst="rect">
            <a:avLst/>
          </a:prstGeom>
        </p:spPr>
      </p:pic>
    </p:spTree>
    <p:extLst>
      <p:ext uri="{BB962C8B-B14F-4D97-AF65-F5344CB8AC3E}">
        <p14:creationId xmlns:p14="http://schemas.microsoft.com/office/powerpoint/2010/main" val="2664905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581BDDF-6BF8-4645-AB7E-23A0958046D2}"/>
              </a:ext>
            </a:extLst>
          </p:cNvPr>
          <p:cNvSpPr>
            <a:spLocks noGrp="1"/>
          </p:cNvSpPr>
          <p:nvPr>
            <p:ph idx="1"/>
          </p:nvPr>
        </p:nvSpPr>
        <p:spPr/>
        <p:txBody>
          <a:bodyPr/>
          <a:lstStyle/>
          <a:p>
            <a:r>
              <a:rPr lang="en-US" altLang="zh-CN" dirty="0"/>
              <a:t>2.</a:t>
            </a:r>
            <a:r>
              <a:rPr lang="zh-CN" altLang="zh-CN" dirty="0"/>
              <a:t>考虑以下场景，</a:t>
            </a:r>
            <a:r>
              <a:rPr lang="en-US" altLang="zh-CN" dirty="0"/>
              <a:t>A </a:t>
            </a:r>
            <a:r>
              <a:rPr lang="zh-CN" altLang="zh-CN" dirty="0"/>
              <a:t>想要发送到</a:t>
            </a:r>
            <a:r>
              <a:rPr lang="en-US" altLang="zh-CN" dirty="0"/>
              <a:t> B </a:t>
            </a:r>
            <a:r>
              <a:rPr lang="zh-CN" altLang="zh-CN" dirty="0"/>
              <a:t>，</a:t>
            </a:r>
            <a:r>
              <a:rPr lang="en-US" altLang="zh-CN" dirty="0"/>
              <a:t>D </a:t>
            </a:r>
            <a:r>
              <a:rPr lang="zh-CN" altLang="zh-CN" dirty="0"/>
              <a:t>想要发送到</a:t>
            </a:r>
            <a:r>
              <a:rPr lang="en-US" altLang="zh-CN" dirty="0"/>
              <a:t> C</a:t>
            </a:r>
            <a:r>
              <a:rPr lang="zh-CN" altLang="zh-CN" dirty="0"/>
              <a:t>。如果</a:t>
            </a:r>
            <a:r>
              <a:rPr lang="en-US" altLang="zh-CN" dirty="0"/>
              <a:t> A </a:t>
            </a:r>
            <a:r>
              <a:rPr lang="zh-CN" altLang="zh-CN" dirty="0"/>
              <a:t>和</a:t>
            </a:r>
            <a:r>
              <a:rPr lang="en-US" altLang="zh-CN" dirty="0"/>
              <a:t> B </a:t>
            </a:r>
            <a:r>
              <a:rPr lang="zh-CN" altLang="zh-CN" dirty="0"/>
              <a:t>成功进行了</a:t>
            </a:r>
            <a:r>
              <a:rPr lang="en-US" altLang="zh-CN" dirty="0"/>
              <a:t> RTS/CTS </a:t>
            </a:r>
            <a:r>
              <a:rPr lang="zh-CN" altLang="zh-CN" dirty="0"/>
              <a:t>交换，</a:t>
            </a:r>
            <a:r>
              <a:rPr lang="en-US" altLang="zh-CN" dirty="0"/>
              <a:t>D </a:t>
            </a:r>
            <a:r>
              <a:rPr lang="zh-CN" altLang="zh-CN" dirty="0"/>
              <a:t>能否发送到</a:t>
            </a:r>
            <a:r>
              <a:rPr lang="en-US" altLang="zh-CN" dirty="0"/>
              <a:t> C</a:t>
            </a:r>
            <a:r>
              <a:rPr lang="zh-CN" altLang="zh-CN" dirty="0"/>
              <a:t>？画出</a:t>
            </a:r>
            <a:r>
              <a:rPr lang="en-US" altLang="zh-CN" dirty="0"/>
              <a:t> RTS/CTS </a:t>
            </a:r>
            <a:r>
              <a:rPr lang="zh-CN" altLang="zh-CN" dirty="0"/>
              <a:t>数据包的顺序。</a:t>
            </a:r>
          </a:p>
          <a:p>
            <a:r>
              <a:rPr lang="zh-CN" altLang="zh-CN" sz="2800" dirty="0">
                <a:solidFill>
                  <a:srgbClr val="FF0000"/>
                </a:solidFill>
              </a:rPr>
              <a:t>不能</a:t>
            </a:r>
            <a:r>
              <a:rPr lang="zh-CN" altLang="en-US" sz="2800" dirty="0">
                <a:solidFill>
                  <a:srgbClr val="FF0000"/>
                </a:solidFill>
              </a:rPr>
              <a:t>。</a:t>
            </a:r>
            <a:r>
              <a:rPr lang="en-US" altLang="zh-CN" sz="2800" dirty="0">
                <a:solidFill>
                  <a:srgbClr val="FF0000"/>
                </a:solidFill>
              </a:rPr>
              <a:t>A </a:t>
            </a:r>
            <a:r>
              <a:rPr lang="zh-CN" altLang="zh-CN" sz="2800" dirty="0">
                <a:solidFill>
                  <a:srgbClr val="FF0000"/>
                </a:solidFill>
              </a:rPr>
              <a:t>将</a:t>
            </a:r>
            <a:r>
              <a:rPr lang="en-US" altLang="zh-CN" sz="2800" dirty="0">
                <a:solidFill>
                  <a:srgbClr val="FF0000"/>
                </a:solidFill>
              </a:rPr>
              <a:t> RTS </a:t>
            </a:r>
            <a:r>
              <a:rPr lang="zh-CN" altLang="zh-CN" sz="2800" dirty="0">
                <a:solidFill>
                  <a:srgbClr val="FF0000"/>
                </a:solidFill>
              </a:rPr>
              <a:t>发送到</a:t>
            </a:r>
            <a:r>
              <a:rPr lang="en-US" altLang="zh-CN" sz="2800" dirty="0">
                <a:solidFill>
                  <a:srgbClr val="FF0000"/>
                </a:solidFill>
              </a:rPr>
              <a:t> B</a:t>
            </a:r>
            <a:r>
              <a:rPr lang="zh-CN" altLang="zh-CN" sz="2800" dirty="0">
                <a:solidFill>
                  <a:srgbClr val="FF0000"/>
                </a:solidFill>
              </a:rPr>
              <a:t>，</a:t>
            </a:r>
            <a:r>
              <a:rPr lang="en-US" altLang="zh-CN" sz="2800" dirty="0">
                <a:solidFill>
                  <a:srgbClr val="FF0000"/>
                </a:solidFill>
              </a:rPr>
              <a:t>B </a:t>
            </a:r>
            <a:r>
              <a:rPr lang="zh-CN" altLang="zh-CN" sz="2800" dirty="0">
                <a:solidFill>
                  <a:srgbClr val="FF0000"/>
                </a:solidFill>
              </a:rPr>
              <a:t>将</a:t>
            </a:r>
            <a:r>
              <a:rPr lang="en-US" altLang="zh-CN" sz="2800" dirty="0">
                <a:solidFill>
                  <a:srgbClr val="FF0000"/>
                </a:solidFill>
              </a:rPr>
              <a:t> CTS </a:t>
            </a:r>
            <a:r>
              <a:rPr lang="zh-CN" altLang="zh-CN" sz="2800" dirty="0">
                <a:solidFill>
                  <a:srgbClr val="FF0000"/>
                </a:solidFill>
              </a:rPr>
              <a:t>发送到</a:t>
            </a:r>
            <a:r>
              <a:rPr lang="en-US" altLang="zh-CN" sz="2800" dirty="0">
                <a:solidFill>
                  <a:srgbClr val="FF0000"/>
                </a:solidFill>
              </a:rPr>
              <a:t> A </a:t>
            </a:r>
            <a:r>
              <a:rPr lang="zh-CN" altLang="zh-CN" sz="2800" dirty="0">
                <a:solidFill>
                  <a:srgbClr val="FF0000"/>
                </a:solidFill>
              </a:rPr>
              <a:t>和</a:t>
            </a:r>
            <a:r>
              <a:rPr lang="en-US" altLang="zh-CN" sz="2800" dirty="0">
                <a:solidFill>
                  <a:srgbClr val="FF0000"/>
                </a:solidFill>
              </a:rPr>
              <a:t> C</a:t>
            </a:r>
            <a:r>
              <a:rPr lang="zh-CN" altLang="zh-CN" sz="2800" dirty="0">
                <a:solidFill>
                  <a:srgbClr val="FF0000"/>
                </a:solidFill>
              </a:rPr>
              <a:t>。</a:t>
            </a:r>
            <a:r>
              <a:rPr lang="en-US" altLang="zh-CN" sz="2800" dirty="0">
                <a:solidFill>
                  <a:srgbClr val="FF0000"/>
                </a:solidFill>
              </a:rPr>
              <a:t>C</a:t>
            </a:r>
            <a:r>
              <a:rPr lang="zh-CN" altLang="zh-CN" sz="2800" dirty="0">
                <a:solidFill>
                  <a:srgbClr val="FF0000"/>
                </a:solidFill>
              </a:rPr>
              <a:t>侦听到该消息，当</a:t>
            </a:r>
            <a:r>
              <a:rPr lang="en-US" altLang="zh-CN" sz="2800" dirty="0">
                <a:solidFill>
                  <a:srgbClr val="FF0000"/>
                </a:solidFill>
              </a:rPr>
              <a:t> D </a:t>
            </a:r>
            <a:r>
              <a:rPr lang="zh-CN" altLang="zh-CN" sz="2800" dirty="0">
                <a:solidFill>
                  <a:srgbClr val="FF0000"/>
                </a:solidFill>
              </a:rPr>
              <a:t>的</a:t>
            </a:r>
            <a:r>
              <a:rPr lang="en-US" altLang="zh-CN" sz="2800" dirty="0">
                <a:solidFill>
                  <a:srgbClr val="FF0000"/>
                </a:solidFill>
              </a:rPr>
              <a:t> RTS </a:t>
            </a:r>
            <a:r>
              <a:rPr lang="zh-CN" altLang="zh-CN" sz="2800" dirty="0">
                <a:solidFill>
                  <a:srgbClr val="FF0000"/>
                </a:solidFill>
              </a:rPr>
              <a:t>出现时，它不会发送</a:t>
            </a:r>
            <a:r>
              <a:rPr lang="en-US" altLang="zh-CN" sz="2800" dirty="0">
                <a:solidFill>
                  <a:srgbClr val="FF0000"/>
                </a:solidFill>
              </a:rPr>
              <a:t> CTS</a:t>
            </a:r>
            <a:r>
              <a:rPr lang="zh-CN" altLang="zh-CN" sz="2800" dirty="0">
                <a:solidFill>
                  <a:srgbClr val="FF0000"/>
                </a:solidFill>
              </a:rPr>
              <a:t>回来，传输无法完成。请注意，此传输是安全的，但</a:t>
            </a:r>
            <a:r>
              <a:rPr lang="en-US" altLang="zh-CN" sz="2800" dirty="0">
                <a:solidFill>
                  <a:srgbClr val="FF0000"/>
                </a:solidFill>
              </a:rPr>
              <a:t> RTS/CTS </a:t>
            </a:r>
            <a:r>
              <a:rPr lang="zh-CN" altLang="zh-CN" sz="2800" dirty="0">
                <a:solidFill>
                  <a:srgbClr val="FF0000"/>
                </a:solidFill>
              </a:rPr>
              <a:t>排除了它。</a:t>
            </a:r>
          </a:p>
          <a:p>
            <a:endParaRPr lang="zh-CN" altLang="en-US" dirty="0"/>
          </a:p>
        </p:txBody>
      </p:sp>
      <p:pic>
        <p:nvPicPr>
          <p:cNvPr id="3" name="图片 2">
            <a:extLst>
              <a:ext uri="{FF2B5EF4-FFF2-40B4-BE49-F238E27FC236}">
                <a16:creationId xmlns:a16="http://schemas.microsoft.com/office/drawing/2014/main" id="{5A01ADAF-6947-47BC-A08B-9B7F152924D0}"/>
              </a:ext>
            </a:extLst>
          </p:cNvPr>
          <p:cNvPicPr/>
          <p:nvPr/>
        </p:nvPicPr>
        <p:blipFill>
          <a:blip r:embed="rId2"/>
          <a:stretch>
            <a:fillRect/>
          </a:stretch>
        </p:blipFill>
        <p:spPr>
          <a:xfrm>
            <a:off x="2216693" y="3847084"/>
            <a:ext cx="6691333" cy="2317741"/>
          </a:xfrm>
          <a:prstGeom prst="rect">
            <a:avLst/>
          </a:prstGeom>
        </p:spPr>
      </p:pic>
    </p:spTree>
    <p:extLst>
      <p:ext uri="{BB962C8B-B14F-4D97-AF65-F5344CB8AC3E}">
        <p14:creationId xmlns:p14="http://schemas.microsoft.com/office/powerpoint/2010/main" val="3392252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EDF369-C2D4-4E00-8FCF-432483763C22}"/>
              </a:ext>
            </a:extLst>
          </p:cNvPr>
          <p:cNvSpPr>
            <a:spLocks noGrp="1"/>
          </p:cNvSpPr>
          <p:nvPr>
            <p:ph type="ctrTitle"/>
          </p:nvPr>
        </p:nvSpPr>
        <p:spPr>
          <a:xfrm>
            <a:off x="1524000" y="2381249"/>
            <a:ext cx="9144000" cy="1657351"/>
          </a:xfrm>
        </p:spPr>
        <p:txBody>
          <a:bodyPr>
            <a:normAutofit fontScale="90000"/>
          </a:bodyPr>
          <a:lstStyle/>
          <a:p>
            <a:r>
              <a:rPr lang="en-US" altLang="zh-CN" b="1" dirty="0"/>
              <a:t>Chapter 5</a:t>
            </a:r>
            <a:br>
              <a:rPr lang="en-US" altLang="zh-CN" b="1" dirty="0"/>
            </a:br>
            <a:r>
              <a:rPr lang="en-US" altLang="zh-CN" b="1" dirty="0"/>
              <a:t>Homework</a:t>
            </a:r>
            <a:endParaRPr lang="zh-CN" altLang="en-US" b="1" dirty="0"/>
          </a:p>
        </p:txBody>
      </p:sp>
    </p:spTree>
    <p:extLst>
      <p:ext uri="{BB962C8B-B14F-4D97-AF65-F5344CB8AC3E}">
        <p14:creationId xmlns:p14="http://schemas.microsoft.com/office/powerpoint/2010/main" val="1749257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C37B0F21-7960-42DF-AB2B-8A465D0D4B16}"/>
              </a:ext>
            </a:extLst>
          </p:cNvPr>
          <p:cNvCxnSpPr>
            <a:cxnSpLocks/>
          </p:cNvCxnSpPr>
          <p:nvPr/>
        </p:nvCxnSpPr>
        <p:spPr>
          <a:xfrm>
            <a:off x="112542" y="876621"/>
            <a:ext cx="598345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2A4A2BE-F0F0-42D6-BCDA-8081ADC9D21D}"/>
              </a:ext>
            </a:extLst>
          </p:cNvPr>
          <p:cNvSpPr txBox="1"/>
          <p:nvPr/>
        </p:nvSpPr>
        <p:spPr>
          <a:xfrm>
            <a:off x="807609" y="1142517"/>
            <a:ext cx="11141734" cy="1692771"/>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Q5-1: </a:t>
            </a:r>
            <a:r>
              <a:rPr lang="en-US" altLang="zh-CN" sz="2400" dirty="0">
                <a:latin typeface="Times New Roman" panose="02020603050405020304" pitchFamily="18" charset="0"/>
                <a:cs typeface="Times New Roman" panose="02020603050405020304" pitchFamily="18" charset="0"/>
              </a:rPr>
              <a:t>Consider the network of Fig.5-7, but ignore the weights on the lines. Suppose that it uses flooding as the routing algorithm. If a packet sent by A to D has a maximum hop count of 3, list all the routes it will take. Also tell how many hops worth of bandwidth it consumes.</a:t>
            </a:r>
            <a:endParaRPr lang="zh-CN" altLang="en-US" sz="2400" dirty="0">
              <a:latin typeface="Times New Roman" panose="02020603050405020304" pitchFamily="18" charset="0"/>
              <a:cs typeface="Times New Roman" panose="02020603050405020304" pitchFamily="18" charset="0"/>
            </a:endParaRPr>
          </a:p>
        </p:txBody>
      </p:sp>
      <p:cxnSp>
        <p:nvCxnSpPr>
          <p:cNvPr id="18" name="直接连接符 17">
            <a:extLst>
              <a:ext uri="{FF2B5EF4-FFF2-40B4-BE49-F238E27FC236}">
                <a16:creationId xmlns:a16="http://schemas.microsoft.com/office/drawing/2014/main" id="{5233F70C-FC1E-4E90-A2CC-8F00BA0F143F}"/>
              </a:ext>
            </a:extLst>
          </p:cNvPr>
          <p:cNvCxnSpPr>
            <a:cxnSpLocks/>
          </p:cNvCxnSpPr>
          <p:nvPr/>
        </p:nvCxnSpPr>
        <p:spPr>
          <a:xfrm>
            <a:off x="2076639" y="3505442"/>
            <a:ext cx="189288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445418F5-DC69-4E6D-A2F2-61768E6D5322}"/>
              </a:ext>
            </a:extLst>
          </p:cNvPr>
          <p:cNvSpPr txBox="1"/>
          <p:nvPr/>
        </p:nvSpPr>
        <p:spPr>
          <a:xfrm>
            <a:off x="1094020" y="3988725"/>
            <a:ext cx="346229" cy="307777"/>
          </a:xfrm>
          <a:prstGeom prst="rect">
            <a:avLst/>
          </a:prstGeom>
          <a:noFill/>
        </p:spPr>
        <p:txBody>
          <a:bodyPr wrap="square" rtlCol="0">
            <a:spAutoFit/>
          </a:bodyPr>
          <a:lstStyle/>
          <a:p>
            <a:pPr algn="ctr"/>
            <a:r>
              <a:rPr lang="en-US" altLang="zh-CN" sz="1400" dirty="0"/>
              <a:t>A</a:t>
            </a:r>
            <a:endParaRPr lang="zh-CN" altLang="en-US" sz="1400" dirty="0"/>
          </a:p>
        </p:txBody>
      </p:sp>
      <p:sp>
        <p:nvSpPr>
          <p:cNvPr id="53" name="文本框 52">
            <a:extLst>
              <a:ext uri="{FF2B5EF4-FFF2-40B4-BE49-F238E27FC236}">
                <a16:creationId xmlns:a16="http://schemas.microsoft.com/office/drawing/2014/main" id="{C3461CC1-08D4-4A7F-9D32-3F38C3E0910C}"/>
              </a:ext>
            </a:extLst>
          </p:cNvPr>
          <p:cNvSpPr txBox="1"/>
          <p:nvPr/>
        </p:nvSpPr>
        <p:spPr>
          <a:xfrm>
            <a:off x="4605918" y="3988724"/>
            <a:ext cx="346229" cy="307777"/>
          </a:xfrm>
          <a:prstGeom prst="rect">
            <a:avLst/>
          </a:prstGeom>
          <a:noFill/>
        </p:spPr>
        <p:txBody>
          <a:bodyPr wrap="square" rtlCol="0">
            <a:spAutoFit/>
          </a:bodyPr>
          <a:lstStyle/>
          <a:p>
            <a:pPr algn="ctr"/>
            <a:r>
              <a:rPr lang="en-US" altLang="zh-CN" sz="1400" dirty="0"/>
              <a:t>D</a:t>
            </a:r>
            <a:endParaRPr lang="zh-CN" altLang="en-US" sz="1400" dirty="0"/>
          </a:p>
        </p:txBody>
      </p:sp>
      <p:sp>
        <p:nvSpPr>
          <p:cNvPr id="54" name="文本框 53">
            <a:extLst>
              <a:ext uri="{FF2B5EF4-FFF2-40B4-BE49-F238E27FC236}">
                <a16:creationId xmlns:a16="http://schemas.microsoft.com/office/drawing/2014/main" id="{0A758649-D666-4246-9732-0783A726576D}"/>
              </a:ext>
            </a:extLst>
          </p:cNvPr>
          <p:cNvSpPr txBox="1"/>
          <p:nvPr/>
        </p:nvSpPr>
        <p:spPr>
          <a:xfrm>
            <a:off x="1879614" y="4788982"/>
            <a:ext cx="346229" cy="307777"/>
          </a:xfrm>
          <a:prstGeom prst="rect">
            <a:avLst/>
          </a:prstGeom>
          <a:noFill/>
        </p:spPr>
        <p:txBody>
          <a:bodyPr wrap="square" rtlCol="0">
            <a:spAutoFit/>
          </a:bodyPr>
          <a:lstStyle/>
          <a:p>
            <a:pPr algn="ctr"/>
            <a:r>
              <a:rPr lang="en-US" altLang="zh-CN" sz="1400" dirty="0"/>
              <a:t>G</a:t>
            </a:r>
            <a:endParaRPr lang="zh-CN" altLang="en-US" sz="1400" dirty="0"/>
          </a:p>
        </p:txBody>
      </p:sp>
      <p:sp>
        <p:nvSpPr>
          <p:cNvPr id="55" name="文本框 54">
            <a:extLst>
              <a:ext uri="{FF2B5EF4-FFF2-40B4-BE49-F238E27FC236}">
                <a16:creationId xmlns:a16="http://schemas.microsoft.com/office/drawing/2014/main" id="{C786E1DE-6B43-4872-802E-76B1E95ECF7D}"/>
              </a:ext>
            </a:extLst>
          </p:cNvPr>
          <p:cNvSpPr txBox="1"/>
          <p:nvPr/>
        </p:nvSpPr>
        <p:spPr>
          <a:xfrm>
            <a:off x="3796413" y="4788981"/>
            <a:ext cx="346229" cy="307777"/>
          </a:xfrm>
          <a:prstGeom prst="rect">
            <a:avLst/>
          </a:prstGeom>
          <a:noFill/>
        </p:spPr>
        <p:txBody>
          <a:bodyPr wrap="square" rtlCol="0">
            <a:spAutoFit/>
          </a:bodyPr>
          <a:lstStyle/>
          <a:p>
            <a:pPr algn="ctr"/>
            <a:r>
              <a:rPr lang="en-US" altLang="zh-CN" sz="1400" dirty="0"/>
              <a:t>H</a:t>
            </a:r>
            <a:endParaRPr lang="zh-CN" altLang="en-US" sz="1400" dirty="0"/>
          </a:p>
        </p:txBody>
      </p:sp>
      <p:sp>
        <p:nvSpPr>
          <p:cNvPr id="56" name="文本框 55">
            <a:extLst>
              <a:ext uri="{FF2B5EF4-FFF2-40B4-BE49-F238E27FC236}">
                <a16:creationId xmlns:a16="http://schemas.microsoft.com/office/drawing/2014/main" id="{0E06D15C-0A65-4E55-9E14-872C509BBF4D}"/>
              </a:ext>
            </a:extLst>
          </p:cNvPr>
          <p:cNvSpPr txBox="1"/>
          <p:nvPr/>
        </p:nvSpPr>
        <p:spPr>
          <a:xfrm>
            <a:off x="1948952" y="3156081"/>
            <a:ext cx="346229" cy="307777"/>
          </a:xfrm>
          <a:prstGeom prst="rect">
            <a:avLst/>
          </a:prstGeom>
          <a:noFill/>
        </p:spPr>
        <p:txBody>
          <a:bodyPr wrap="square" rtlCol="0">
            <a:spAutoFit/>
          </a:bodyPr>
          <a:lstStyle/>
          <a:p>
            <a:pPr algn="ctr"/>
            <a:r>
              <a:rPr lang="en-US" altLang="zh-CN" sz="1400" dirty="0"/>
              <a:t>B</a:t>
            </a:r>
            <a:endParaRPr lang="zh-CN" altLang="en-US" sz="1400" dirty="0"/>
          </a:p>
        </p:txBody>
      </p:sp>
      <p:sp>
        <p:nvSpPr>
          <p:cNvPr id="57" name="文本框 56">
            <a:extLst>
              <a:ext uri="{FF2B5EF4-FFF2-40B4-BE49-F238E27FC236}">
                <a16:creationId xmlns:a16="http://schemas.microsoft.com/office/drawing/2014/main" id="{77513E24-3C6D-494E-8B6D-873B0838335B}"/>
              </a:ext>
            </a:extLst>
          </p:cNvPr>
          <p:cNvSpPr txBox="1"/>
          <p:nvPr/>
        </p:nvSpPr>
        <p:spPr>
          <a:xfrm>
            <a:off x="3759555" y="3151249"/>
            <a:ext cx="346229" cy="307777"/>
          </a:xfrm>
          <a:prstGeom prst="rect">
            <a:avLst/>
          </a:prstGeom>
          <a:noFill/>
        </p:spPr>
        <p:txBody>
          <a:bodyPr wrap="square" rtlCol="0">
            <a:spAutoFit/>
          </a:bodyPr>
          <a:lstStyle/>
          <a:p>
            <a:pPr algn="ctr"/>
            <a:r>
              <a:rPr lang="en-US" altLang="zh-CN" sz="1400" dirty="0"/>
              <a:t>C</a:t>
            </a:r>
            <a:endParaRPr lang="zh-CN" altLang="en-US" sz="1400" dirty="0"/>
          </a:p>
        </p:txBody>
      </p:sp>
      <p:sp>
        <p:nvSpPr>
          <p:cNvPr id="58" name="文本框 57">
            <a:extLst>
              <a:ext uri="{FF2B5EF4-FFF2-40B4-BE49-F238E27FC236}">
                <a16:creationId xmlns:a16="http://schemas.microsoft.com/office/drawing/2014/main" id="{A98317AD-273B-4D41-8510-E4696A00F8CE}"/>
              </a:ext>
            </a:extLst>
          </p:cNvPr>
          <p:cNvSpPr txBox="1"/>
          <p:nvPr/>
        </p:nvSpPr>
        <p:spPr>
          <a:xfrm>
            <a:off x="2233780" y="3987199"/>
            <a:ext cx="346229" cy="307777"/>
          </a:xfrm>
          <a:prstGeom prst="rect">
            <a:avLst/>
          </a:prstGeom>
          <a:noFill/>
        </p:spPr>
        <p:txBody>
          <a:bodyPr wrap="square" rtlCol="0">
            <a:spAutoFit/>
          </a:bodyPr>
          <a:lstStyle/>
          <a:p>
            <a:pPr algn="ctr"/>
            <a:r>
              <a:rPr lang="en-US" altLang="zh-CN" sz="1400" dirty="0"/>
              <a:t>E</a:t>
            </a:r>
            <a:endParaRPr lang="zh-CN" altLang="en-US" sz="1400" dirty="0"/>
          </a:p>
        </p:txBody>
      </p:sp>
      <p:sp>
        <p:nvSpPr>
          <p:cNvPr id="59" name="文本框 58">
            <a:extLst>
              <a:ext uri="{FF2B5EF4-FFF2-40B4-BE49-F238E27FC236}">
                <a16:creationId xmlns:a16="http://schemas.microsoft.com/office/drawing/2014/main" id="{84C326C7-9C58-4097-A398-0CCF5DB202C2}"/>
              </a:ext>
            </a:extLst>
          </p:cNvPr>
          <p:cNvSpPr txBox="1"/>
          <p:nvPr/>
        </p:nvSpPr>
        <p:spPr>
          <a:xfrm>
            <a:off x="3413326" y="3987200"/>
            <a:ext cx="346229" cy="307777"/>
          </a:xfrm>
          <a:prstGeom prst="rect">
            <a:avLst/>
          </a:prstGeom>
          <a:noFill/>
        </p:spPr>
        <p:txBody>
          <a:bodyPr wrap="square" rtlCol="0">
            <a:spAutoFit/>
          </a:bodyPr>
          <a:lstStyle/>
          <a:p>
            <a:pPr algn="ctr"/>
            <a:r>
              <a:rPr lang="en-US" altLang="zh-CN" sz="1400" dirty="0"/>
              <a:t>F</a:t>
            </a:r>
            <a:endParaRPr lang="zh-CN" altLang="en-US" sz="1400" dirty="0"/>
          </a:p>
        </p:txBody>
      </p:sp>
      <p:sp>
        <p:nvSpPr>
          <p:cNvPr id="60" name="文本框 59">
            <a:extLst>
              <a:ext uri="{FF2B5EF4-FFF2-40B4-BE49-F238E27FC236}">
                <a16:creationId xmlns:a16="http://schemas.microsoft.com/office/drawing/2014/main" id="{DEF22C7D-56F3-443C-9428-783022F5E8B3}"/>
              </a:ext>
            </a:extLst>
          </p:cNvPr>
          <p:cNvSpPr txBox="1"/>
          <p:nvPr/>
        </p:nvSpPr>
        <p:spPr>
          <a:xfrm>
            <a:off x="6150302" y="3506225"/>
            <a:ext cx="4601449" cy="1200329"/>
          </a:xfrm>
          <a:prstGeom prst="rect">
            <a:avLst/>
          </a:prstGeom>
          <a:noFill/>
        </p:spPr>
        <p:txBody>
          <a:bodyPr wrap="square" rtlCol="0">
            <a:spAutoFit/>
          </a:bodyPr>
          <a:lstStyle/>
          <a:p>
            <a:r>
              <a:rPr lang="en-US" altLang="zh-CN" sz="2400" dirty="0">
                <a:solidFill>
                  <a:srgbClr val="0000FF"/>
                </a:solidFill>
                <a:latin typeface="Times New Roman" panose="02020603050405020304" pitchFamily="18" charset="0"/>
                <a:cs typeface="Times New Roman" panose="02020603050405020304" pitchFamily="18" charset="0"/>
              </a:rPr>
              <a:t>ABCD, ABCF, ABEF, ABEG, AGHD, AGHF, AGEB, AGEF,</a:t>
            </a:r>
          </a:p>
          <a:p>
            <a:r>
              <a:rPr lang="zh-CN" altLang="en-US" sz="2400" dirty="0">
                <a:solidFill>
                  <a:srgbClr val="0000FF"/>
                </a:solidFill>
                <a:latin typeface="Times New Roman" panose="02020603050405020304" pitchFamily="18" charset="0"/>
                <a:cs typeface="Times New Roman" panose="02020603050405020304" pitchFamily="18" charset="0"/>
              </a:rPr>
              <a:t>所以总跳数为 </a:t>
            </a:r>
            <a:r>
              <a:rPr lang="en-US" altLang="zh-CN" sz="2400" dirty="0">
                <a:solidFill>
                  <a:srgbClr val="0000FF"/>
                </a:solidFill>
                <a:latin typeface="Times New Roman" panose="02020603050405020304" pitchFamily="18" charset="0"/>
                <a:cs typeface="Times New Roman" panose="02020603050405020304" pitchFamily="18" charset="0"/>
              </a:rPr>
              <a:t>14.</a:t>
            </a:r>
            <a:endParaRPr lang="zh-CN" altLang="en-US" sz="2400" dirty="0">
              <a:solidFill>
                <a:srgbClr val="0000FF"/>
              </a:solidFill>
              <a:latin typeface="Times New Roman" panose="02020603050405020304" pitchFamily="18" charset="0"/>
              <a:cs typeface="Times New Roman" panose="02020603050405020304" pitchFamily="18" charset="0"/>
            </a:endParaRPr>
          </a:p>
        </p:txBody>
      </p:sp>
      <p:sp>
        <p:nvSpPr>
          <p:cNvPr id="61" name="矩形 60">
            <a:extLst>
              <a:ext uri="{FF2B5EF4-FFF2-40B4-BE49-F238E27FC236}">
                <a16:creationId xmlns:a16="http://schemas.microsoft.com/office/drawing/2014/main" id="{8B08E4CC-A0AC-4180-B494-745EFE565004}"/>
              </a:ext>
            </a:extLst>
          </p:cNvPr>
          <p:cNvSpPr/>
          <p:nvPr/>
        </p:nvSpPr>
        <p:spPr>
          <a:xfrm rot="18915452">
            <a:off x="1626639" y="3692614"/>
            <a:ext cx="900000" cy="900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id="{9E83A6AB-E215-4943-ADDD-41459CDB6E26}"/>
              </a:ext>
            </a:extLst>
          </p:cNvPr>
          <p:cNvSpPr/>
          <p:nvPr/>
        </p:nvSpPr>
        <p:spPr>
          <a:xfrm rot="18915452">
            <a:off x="3519528" y="3692614"/>
            <a:ext cx="900000" cy="900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6" name="直接连接符 65">
            <a:extLst>
              <a:ext uri="{FF2B5EF4-FFF2-40B4-BE49-F238E27FC236}">
                <a16:creationId xmlns:a16="http://schemas.microsoft.com/office/drawing/2014/main" id="{F2B9CCF7-1589-4B85-B393-EF74B089A560}"/>
              </a:ext>
            </a:extLst>
          </p:cNvPr>
          <p:cNvCxnSpPr>
            <a:cxnSpLocks/>
          </p:cNvCxnSpPr>
          <p:nvPr/>
        </p:nvCxnSpPr>
        <p:spPr>
          <a:xfrm>
            <a:off x="2076639" y="4779004"/>
            <a:ext cx="189288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BA5F8348-3D0C-4D54-8C3A-4D838ADBDE5F}"/>
              </a:ext>
            </a:extLst>
          </p:cNvPr>
          <p:cNvCxnSpPr>
            <a:cxnSpLocks/>
          </p:cNvCxnSpPr>
          <p:nvPr/>
        </p:nvCxnSpPr>
        <p:spPr>
          <a:xfrm>
            <a:off x="2713029" y="4142614"/>
            <a:ext cx="6201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4018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C37B0F21-7960-42DF-AB2B-8A465D0D4B16}"/>
              </a:ext>
            </a:extLst>
          </p:cNvPr>
          <p:cNvCxnSpPr>
            <a:cxnSpLocks/>
          </p:cNvCxnSpPr>
          <p:nvPr/>
        </p:nvCxnSpPr>
        <p:spPr>
          <a:xfrm>
            <a:off x="112542" y="876621"/>
            <a:ext cx="598345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2A4A2BE-F0F0-42D6-BCDA-8081ADC9D21D}"/>
              </a:ext>
            </a:extLst>
          </p:cNvPr>
          <p:cNvSpPr txBox="1"/>
          <p:nvPr/>
        </p:nvSpPr>
        <p:spPr>
          <a:xfrm>
            <a:off x="807609" y="1142517"/>
            <a:ext cx="11141734" cy="2062103"/>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Q5-2: </a:t>
            </a:r>
            <a:r>
              <a:rPr lang="en-US" altLang="zh-CN" sz="2400" dirty="0">
                <a:latin typeface="Times New Roman" panose="02020603050405020304" pitchFamily="18" charset="0"/>
                <a:cs typeface="Times New Roman" panose="02020603050405020304" pitchFamily="18" charset="0"/>
              </a:rPr>
              <a:t>Consider the network of Fig. 5-12(a). Distance vector routing is used, and the following vectors have just come in to router C: from </a:t>
            </a:r>
            <a:r>
              <a:rPr lang="en-US" altLang="zh-CN" sz="2400" dirty="0">
                <a:solidFill>
                  <a:srgbClr val="FF0000"/>
                </a:solidFill>
                <a:latin typeface="Times New Roman" panose="02020603050405020304" pitchFamily="18" charset="0"/>
                <a:cs typeface="Times New Roman" panose="02020603050405020304" pitchFamily="18" charset="0"/>
              </a:rPr>
              <a:t>B: (5, 0, 8, 12, 6, 2); </a:t>
            </a:r>
            <a:r>
              <a:rPr lang="en-US" altLang="zh-CN" sz="2400" dirty="0">
                <a:latin typeface="Times New Roman" panose="02020603050405020304" pitchFamily="18" charset="0"/>
                <a:cs typeface="Times New Roman" panose="02020603050405020304" pitchFamily="18" charset="0"/>
              </a:rPr>
              <a:t>from </a:t>
            </a:r>
            <a:r>
              <a:rPr lang="en-US" altLang="zh-CN" sz="2400" dirty="0">
                <a:solidFill>
                  <a:srgbClr val="FF0000"/>
                </a:solidFill>
                <a:latin typeface="Times New Roman" panose="02020603050405020304" pitchFamily="18" charset="0"/>
                <a:cs typeface="Times New Roman" panose="02020603050405020304" pitchFamily="18" charset="0"/>
              </a:rPr>
              <a:t>D: (16, 12, 6, 0, 9, 10);</a:t>
            </a:r>
            <a:r>
              <a:rPr lang="en-US" altLang="zh-CN" sz="2400" dirty="0">
                <a:latin typeface="Times New Roman" panose="02020603050405020304" pitchFamily="18" charset="0"/>
                <a:cs typeface="Times New Roman" panose="02020603050405020304" pitchFamily="18" charset="0"/>
              </a:rPr>
              <a:t> and from </a:t>
            </a:r>
            <a:r>
              <a:rPr lang="en-US" altLang="zh-CN" sz="2400" dirty="0">
                <a:solidFill>
                  <a:srgbClr val="FF0000"/>
                </a:solidFill>
                <a:latin typeface="Times New Roman" panose="02020603050405020304" pitchFamily="18" charset="0"/>
                <a:cs typeface="Times New Roman" panose="02020603050405020304" pitchFamily="18" charset="0"/>
              </a:rPr>
              <a:t>E: (7, 6, 3, 9, 0, 4). </a:t>
            </a:r>
            <a:r>
              <a:rPr lang="en-US" altLang="zh-CN" sz="2400" dirty="0">
                <a:latin typeface="Times New Roman" panose="02020603050405020304" pitchFamily="18" charset="0"/>
                <a:cs typeface="Times New Roman" panose="02020603050405020304" pitchFamily="18" charset="0"/>
              </a:rPr>
              <a:t>The cost of the links from C to B, D, and E, are </a:t>
            </a:r>
            <a:r>
              <a:rPr lang="en-US" altLang="zh-CN" sz="2400" dirty="0">
                <a:solidFill>
                  <a:srgbClr val="FF0000"/>
                </a:solidFill>
                <a:latin typeface="Times New Roman" panose="02020603050405020304" pitchFamily="18" charset="0"/>
                <a:cs typeface="Times New Roman" panose="02020603050405020304" pitchFamily="18" charset="0"/>
              </a:rPr>
              <a:t>6, 3, and 5</a:t>
            </a:r>
            <a:r>
              <a:rPr lang="en-US" altLang="zh-CN" sz="2400" dirty="0">
                <a:latin typeface="Times New Roman" panose="02020603050405020304" pitchFamily="18" charset="0"/>
                <a:cs typeface="Times New Roman" panose="02020603050405020304" pitchFamily="18" charset="0"/>
              </a:rPr>
              <a:t>, respectively. What is C’s new routing table? Give both the outgoing line to use and the cost.</a:t>
            </a:r>
            <a:endParaRPr lang="zh-CN" altLang="en-US" sz="24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B0E45F5A-0E10-4B04-99E0-5D5C590E76A4}"/>
              </a:ext>
            </a:extLst>
          </p:cNvPr>
          <p:cNvPicPr>
            <a:picLocks noChangeAspect="1"/>
          </p:cNvPicPr>
          <p:nvPr/>
        </p:nvPicPr>
        <p:blipFill>
          <a:blip r:embed="rId3"/>
          <a:stretch>
            <a:fillRect/>
          </a:stretch>
        </p:blipFill>
        <p:spPr>
          <a:xfrm>
            <a:off x="807609" y="3470515"/>
            <a:ext cx="4171950" cy="3095625"/>
          </a:xfrm>
          <a:prstGeom prst="rect">
            <a:avLst/>
          </a:prstGeom>
        </p:spPr>
      </p:pic>
      <p:sp>
        <p:nvSpPr>
          <p:cNvPr id="3" name="文本框 2">
            <a:extLst>
              <a:ext uri="{FF2B5EF4-FFF2-40B4-BE49-F238E27FC236}">
                <a16:creationId xmlns:a16="http://schemas.microsoft.com/office/drawing/2014/main" id="{F93D1E17-3F61-4D0E-81E6-8D2506BDA0DB}"/>
              </a:ext>
            </a:extLst>
          </p:cNvPr>
          <p:cNvSpPr txBox="1"/>
          <p:nvPr/>
        </p:nvSpPr>
        <p:spPr>
          <a:xfrm>
            <a:off x="5290278" y="3653381"/>
            <a:ext cx="6517024" cy="2585323"/>
          </a:xfrm>
          <a:prstGeom prst="rect">
            <a:avLst/>
          </a:prstGeom>
          <a:noFill/>
        </p:spPr>
        <p:txBody>
          <a:bodyPr wrap="square" rtlCol="0">
            <a:spAutoFit/>
          </a:bodyPr>
          <a:lstStyle/>
          <a:p>
            <a:r>
              <a:rPr lang="en-US" altLang="zh-CN" sz="2400" dirty="0">
                <a:solidFill>
                  <a:srgbClr val="0000FF"/>
                </a:solidFill>
                <a:latin typeface="Times New Roman" panose="02020603050405020304" pitchFamily="18" charset="0"/>
                <a:cs typeface="Times New Roman" panose="02020603050405020304" pitchFamily="18" charset="0"/>
              </a:rPr>
              <a:t>Going via B gives(</a:t>
            </a:r>
            <a:r>
              <a:rPr lang="en-US" altLang="zh-CN" sz="2400" dirty="0">
                <a:solidFill>
                  <a:schemeClr val="accent2">
                    <a:lumMod val="75000"/>
                  </a:schemeClr>
                </a:solidFill>
                <a:latin typeface="Times New Roman" panose="02020603050405020304" pitchFamily="18" charset="0"/>
                <a:cs typeface="Times New Roman" panose="02020603050405020304" pitchFamily="18" charset="0"/>
              </a:rPr>
              <a:t>1</a:t>
            </a:r>
            <a:r>
              <a:rPr lang="en-US" altLang="zh-CN" sz="2400" dirty="0">
                <a:solidFill>
                  <a:srgbClr val="C00000"/>
                </a:solidFill>
                <a:latin typeface="Times New Roman" panose="02020603050405020304" pitchFamily="18" charset="0"/>
                <a:cs typeface="Times New Roman" panose="02020603050405020304" pitchFamily="18" charset="0"/>
              </a:rPr>
              <a:t>1</a:t>
            </a:r>
            <a:r>
              <a:rPr lang="en-US" altLang="zh-CN" sz="2400" dirty="0">
                <a:solidFill>
                  <a:srgbClr val="0000FF"/>
                </a:solidFill>
                <a:latin typeface="Times New Roman" panose="02020603050405020304" pitchFamily="18" charset="0"/>
                <a:cs typeface="Times New Roman" panose="02020603050405020304" pitchFamily="18" charset="0"/>
              </a:rPr>
              <a:t>, </a:t>
            </a:r>
            <a:r>
              <a:rPr lang="en-US" altLang="zh-CN" sz="2400" dirty="0">
                <a:solidFill>
                  <a:srgbClr val="C00000"/>
                </a:solidFill>
                <a:latin typeface="Times New Roman" panose="02020603050405020304" pitchFamily="18" charset="0"/>
                <a:cs typeface="Times New Roman" panose="02020603050405020304" pitchFamily="18" charset="0"/>
              </a:rPr>
              <a:t>6</a:t>
            </a:r>
            <a:r>
              <a:rPr lang="en-US" altLang="zh-CN" sz="2400" dirty="0">
                <a:solidFill>
                  <a:srgbClr val="0000FF"/>
                </a:solidFill>
                <a:latin typeface="Times New Roman" panose="02020603050405020304" pitchFamily="18" charset="0"/>
                <a:cs typeface="Times New Roman" panose="02020603050405020304" pitchFamily="18" charset="0"/>
              </a:rPr>
              <a:t>, 14, 18, 12, </a:t>
            </a:r>
            <a:r>
              <a:rPr lang="en-US" altLang="zh-CN" sz="2400" dirty="0">
                <a:solidFill>
                  <a:srgbClr val="C00000"/>
                </a:solidFill>
                <a:latin typeface="Times New Roman" panose="02020603050405020304" pitchFamily="18" charset="0"/>
                <a:cs typeface="Times New Roman" panose="02020603050405020304" pitchFamily="18" charset="0"/>
              </a:rPr>
              <a:t>8</a:t>
            </a:r>
            <a:r>
              <a:rPr lang="en-US" altLang="zh-CN" sz="2400" dirty="0">
                <a:solidFill>
                  <a:srgbClr val="0000FF"/>
                </a:solidFill>
                <a:latin typeface="Times New Roman" panose="02020603050405020304" pitchFamily="18" charset="0"/>
                <a:cs typeface="Times New Roman" panose="02020603050405020304" pitchFamily="18" charset="0"/>
              </a:rPr>
              <a:t>). </a:t>
            </a:r>
          </a:p>
          <a:p>
            <a:r>
              <a:rPr lang="en-US" altLang="zh-CN" sz="2400" dirty="0">
                <a:solidFill>
                  <a:srgbClr val="0000FF"/>
                </a:solidFill>
                <a:latin typeface="Times New Roman" panose="02020603050405020304" pitchFamily="18" charset="0"/>
                <a:cs typeface="Times New Roman" panose="02020603050405020304" pitchFamily="18" charset="0"/>
              </a:rPr>
              <a:t>Going via D gives(19, 15, 9, </a:t>
            </a:r>
            <a:r>
              <a:rPr lang="en-US" altLang="zh-CN" sz="2400" dirty="0">
                <a:solidFill>
                  <a:srgbClr val="C00000"/>
                </a:solidFill>
                <a:latin typeface="Times New Roman" panose="02020603050405020304" pitchFamily="18" charset="0"/>
                <a:cs typeface="Times New Roman" panose="02020603050405020304" pitchFamily="18" charset="0"/>
              </a:rPr>
              <a:t>3</a:t>
            </a:r>
            <a:r>
              <a:rPr lang="en-US" altLang="zh-CN" sz="2400" dirty="0">
                <a:solidFill>
                  <a:srgbClr val="0000FF"/>
                </a:solidFill>
                <a:latin typeface="Times New Roman" panose="02020603050405020304" pitchFamily="18" charset="0"/>
                <a:cs typeface="Times New Roman" panose="02020603050405020304" pitchFamily="18" charset="0"/>
              </a:rPr>
              <a:t>, 12, 13). </a:t>
            </a:r>
          </a:p>
          <a:p>
            <a:r>
              <a:rPr lang="en-US" altLang="zh-CN" sz="2400" dirty="0">
                <a:solidFill>
                  <a:srgbClr val="0000FF"/>
                </a:solidFill>
                <a:latin typeface="Times New Roman" panose="02020603050405020304" pitchFamily="18" charset="0"/>
                <a:cs typeface="Times New Roman" panose="02020603050405020304" pitchFamily="18" charset="0"/>
              </a:rPr>
              <a:t>Going via E gives(12, 11, 8, 14, </a:t>
            </a:r>
            <a:r>
              <a:rPr lang="en-US" altLang="zh-CN" sz="2400" dirty="0">
                <a:solidFill>
                  <a:srgbClr val="C00000"/>
                </a:solidFill>
                <a:latin typeface="Times New Roman" panose="02020603050405020304" pitchFamily="18" charset="0"/>
                <a:cs typeface="Times New Roman" panose="02020603050405020304" pitchFamily="18" charset="0"/>
              </a:rPr>
              <a:t>5</a:t>
            </a:r>
            <a:r>
              <a:rPr lang="en-US" altLang="zh-CN" sz="2400" dirty="0">
                <a:solidFill>
                  <a:srgbClr val="0000FF"/>
                </a:solidFill>
                <a:latin typeface="Times New Roman" panose="02020603050405020304" pitchFamily="18" charset="0"/>
                <a:cs typeface="Times New Roman" panose="02020603050405020304" pitchFamily="18" charset="0"/>
              </a:rPr>
              <a:t>, 9).</a:t>
            </a:r>
          </a:p>
          <a:p>
            <a:r>
              <a:rPr lang="en-US" altLang="zh-CN" sz="2400" dirty="0">
                <a:solidFill>
                  <a:srgbClr val="0000FF"/>
                </a:solidFill>
                <a:latin typeface="Times New Roman" panose="02020603050405020304" pitchFamily="18" charset="0"/>
                <a:cs typeface="Times New Roman" panose="02020603050405020304" pitchFamily="18" charset="0"/>
              </a:rPr>
              <a:t>Taking the minimum for each destination except C gives</a:t>
            </a:r>
            <a:r>
              <a:rPr lang="en-US" altLang="zh-CN" sz="2400" dirty="0">
                <a:solidFill>
                  <a:srgbClr val="C00000"/>
                </a:solidFill>
                <a:latin typeface="Times New Roman" panose="02020603050405020304" pitchFamily="18" charset="0"/>
                <a:cs typeface="Times New Roman" panose="02020603050405020304" pitchFamily="18" charset="0"/>
              </a:rPr>
              <a:t>(11, 6, 0, 3, 5, 8). </a:t>
            </a:r>
          </a:p>
          <a:p>
            <a:r>
              <a:rPr lang="en-US" altLang="zh-CN" sz="2400" dirty="0">
                <a:solidFill>
                  <a:srgbClr val="0000FF"/>
                </a:solidFill>
                <a:latin typeface="Times New Roman" panose="02020603050405020304" pitchFamily="18" charset="0"/>
                <a:cs typeface="Times New Roman" panose="02020603050405020304" pitchFamily="18" charset="0"/>
              </a:rPr>
              <a:t>The outgoing lines are </a:t>
            </a:r>
            <a:r>
              <a:rPr lang="en-US" altLang="zh-CN" sz="2400" dirty="0">
                <a:solidFill>
                  <a:srgbClr val="C00000"/>
                </a:solidFill>
                <a:latin typeface="Times New Roman" panose="02020603050405020304" pitchFamily="18" charset="0"/>
                <a:cs typeface="Times New Roman" panose="02020603050405020304" pitchFamily="18" charset="0"/>
              </a:rPr>
              <a:t>(B, B,– , D, E, B).</a:t>
            </a:r>
          </a:p>
          <a:p>
            <a:endParaRPr lang="zh-CN" altLang="en-US" dirty="0"/>
          </a:p>
        </p:txBody>
      </p:sp>
    </p:spTree>
    <p:extLst>
      <p:ext uri="{BB962C8B-B14F-4D97-AF65-F5344CB8AC3E}">
        <p14:creationId xmlns:p14="http://schemas.microsoft.com/office/powerpoint/2010/main" val="4096563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C37B0F21-7960-42DF-AB2B-8A465D0D4B16}"/>
              </a:ext>
            </a:extLst>
          </p:cNvPr>
          <p:cNvCxnSpPr>
            <a:cxnSpLocks/>
          </p:cNvCxnSpPr>
          <p:nvPr/>
        </p:nvCxnSpPr>
        <p:spPr>
          <a:xfrm>
            <a:off x="112542" y="876621"/>
            <a:ext cx="598345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2A4A2BE-F0F0-42D6-BCDA-8081ADC9D21D}"/>
              </a:ext>
            </a:extLst>
          </p:cNvPr>
          <p:cNvSpPr txBox="1"/>
          <p:nvPr/>
        </p:nvSpPr>
        <p:spPr>
          <a:xfrm>
            <a:off x="807609" y="1142517"/>
            <a:ext cx="11141734" cy="2800767"/>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Q5-3: </a:t>
            </a:r>
            <a:r>
              <a:rPr lang="en-US" altLang="zh-CN" sz="2400" dirty="0">
                <a:latin typeface="Times New Roman" panose="02020603050405020304" pitchFamily="18" charset="0"/>
                <a:cs typeface="Times New Roman" panose="02020603050405020304" pitchFamily="18" charset="0"/>
              </a:rPr>
              <a:t> Looking at the network of Fig. 5-6, how many packets are generated by a broadcast from B, using </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 Reverse path forwarding?</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(b) The sink tree?</a:t>
            </a:r>
          </a:p>
          <a:p>
            <a:endParaRPr lang="en-US" altLang="zh-CN" sz="24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F7433971-5A3D-4402-ADB8-D88EEE0C9FF3}"/>
              </a:ext>
            </a:extLst>
          </p:cNvPr>
          <p:cNvPicPr>
            <a:picLocks noChangeAspect="1"/>
          </p:cNvPicPr>
          <p:nvPr/>
        </p:nvPicPr>
        <p:blipFill>
          <a:blip r:embed="rId3"/>
          <a:stretch>
            <a:fillRect/>
          </a:stretch>
        </p:blipFill>
        <p:spPr>
          <a:xfrm>
            <a:off x="2786062" y="3532203"/>
            <a:ext cx="6619875" cy="2752725"/>
          </a:xfrm>
          <a:prstGeom prst="rect">
            <a:avLst/>
          </a:prstGeom>
        </p:spPr>
      </p:pic>
    </p:spTree>
    <p:extLst>
      <p:ext uri="{BB962C8B-B14F-4D97-AF65-F5344CB8AC3E}">
        <p14:creationId xmlns:p14="http://schemas.microsoft.com/office/powerpoint/2010/main" val="2034594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C37B0F21-7960-42DF-AB2B-8A465D0D4B16}"/>
              </a:ext>
            </a:extLst>
          </p:cNvPr>
          <p:cNvCxnSpPr>
            <a:cxnSpLocks/>
          </p:cNvCxnSpPr>
          <p:nvPr/>
        </p:nvCxnSpPr>
        <p:spPr>
          <a:xfrm>
            <a:off x="112542" y="876621"/>
            <a:ext cx="598345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2A4A2BE-F0F0-42D6-BCDA-8081ADC9D21D}"/>
              </a:ext>
            </a:extLst>
          </p:cNvPr>
          <p:cNvSpPr txBox="1"/>
          <p:nvPr/>
        </p:nvSpPr>
        <p:spPr>
          <a:xfrm>
            <a:off x="807609" y="1142517"/>
            <a:ext cx="10546931" cy="1692771"/>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Q4-1: </a:t>
            </a:r>
            <a:r>
              <a:rPr lang="en-US" altLang="zh-CN" sz="2400" dirty="0">
                <a:latin typeface="Times New Roman" panose="02020603050405020304" pitchFamily="18" charset="0"/>
                <a:cs typeface="Times New Roman" panose="02020603050405020304" pitchFamily="18" charset="0"/>
              </a:rPr>
              <a:t>A group of N stations share a 56-kbps pure ALOHA channel. Each station outputs a 1000-bit frame on average once every 100 sec, even if the previous one has not yet been sent (e.g., the stations can buffer outgoing frames). What is the maximum value of N?</a:t>
            </a:r>
            <a:endParaRPr lang="zh-CN" altLang="en-US" sz="2400"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FF8A4FBC-397C-469D-92BF-70F2ACF96F3A}"/>
              </a:ext>
            </a:extLst>
          </p:cNvPr>
          <p:cNvSpPr/>
          <p:nvPr/>
        </p:nvSpPr>
        <p:spPr>
          <a:xfrm>
            <a:off x="2057119" y="3429000"/>
            <a:ext cx="8077761" cy="2062103"/>
          </a:xfrm>
          <a:prstGeom prst="rect">
            <a:avLst/>
          </a:prstGeom>
        </p:spPr>
        <p:txBody>
          <a:bodyPr wrap="square">
            <a:spAutoFit/>
          </a:bodyPr>
          <a:lstStyle/>
          <a:p>
            <a:r>
              <a:rPr lang="en-US" altLang="zh-CN" sz="3200" dirty="0">
                <a:solidFill>
                  <a:srgbClr val="0000FF"/>
                </a:solidFill>
                <a:latin typeface="Times New Roman" panose="02020603050405020304" pitchFamily="18" charset="0"/>
                <a:cs typeface="Times New Roman" panose="02020603050405020304" pitchFamily="18" charset="0"/>
              </a:rPr>
              <a:t>With pure ALOHA, the usable bandwidth is </a:t>
            </a:r>
          </a:p>
          <a:p>
            <a:pPr algn="ctr"/>
            <a:r>
              <a:rPr lang="en-US" altLang="zh-CN" sz="3200" dirty="0">
                <a:solidFill>
                  <a:srgbClr val="FF0000"/>
                </a:solidFill>
                <a:latin typeface="Times New Roman" panose="02020603050405020304" pitchFamily="18" charset="0"/>
                <a:cs typeface="Times New Roman" panose="02020603050405020304" pitchFamily="18" charset="0"/>
              </a:rPr>
              <a:t>0.184</a:t>
            </a:r>
            <a:r>
              <a:rPr lang="zh-CN" altLang="zh-CN" sz="3200" dirty="0">
                <a:solidFill>
                  <a:srgbClr val="FF0000"/>
                </a:solidFill>
                <a:latin typeface="Times New Roman" panose="02020603050405020304" pitchFamily="18" charset="0"/>
                <a:cs typeface="Times New Roman" panose="02020603050405020304" pitchFamily="18" charset="0"/>
              </a:rPr>
              <a:t>×</a:t>
            </a:r>
            <a:r>
              <a:rPr lang="en-US" altLang="zh-CN" sz="3200" dirty="0">
                <a:solidFill>
                  <a:srgbClr val="FF0000"/>
                </a:solidFill>
                <a:latin typeface="Times New Roman" panose="02020603050405020304" pitchFamily="18" charset="0"/>
                <a:cs typeface="Times New Roman" panose="02020603050405020304" pitchFamily="18" charset="0"/>
              </a:rPr>
              <a:t>56 kbps = 10.3 </a:t>
            </a:r>
            <a:r>
              <a:rPr lang="en-US" altLang="zh-CN" sz="3200" dirty="0">
                <a:solidFill>
                  <a:srgbClr val="0000FF"/>
                </a:solidFill>
                <a:latin typeface="Times New Roman" panose="02020603050405020304" pitchFamily="18" charset="0"/>
                <a:cs typeface="Times New Roman" panose="02020603050405020304" pitchFamily="18" charset="0"/>
              </a:rPr>
              <a:t>kbps.</a:t>
            </a:r>
          </a:p>
          <a:p>
            <a:r>
              <a:rPr lang="en-US" altLang="zh-CN" sz="3200" dirty="0">
                <a:solidFill>
                  <a:srgbClr val="0000FF"/>
                </a:solidFill>
                <a:latin typeface="Times New Roman" panose="02020603050405020304" pitchFamily="18" charset="0"/>
                <a:cs typeface="Times New Roman" panose="02020603050405020304" pitchFamily="18" charset="0"/>
              </a:rPr>
              <a:t>Each station requires 10 bps, so </a:t>
            </a:r>
          </a:p>
          <a:p>
            <a:pPr algn="ctr"/>
            <a:r>
              <a:rPr lang="en-US" altLang="zh-CN" sz="3200" i="1" dirty="0">
                <a:solidFill>
                  <a:srgbClr val="FF0000"/>
                </a:solidFill>
                <a:latin typeface="Times New Roman" panose="02020603050405020304" pitchFamily="18" charset="0"/>
                <a:cs typeface="Times New Roman" panose="02020603050405020304" pitchFamily="18" charset="0"/>
              </a:rPr>
              <a:t>N </a:t>
            </a:r>
            <a:r>
              <a:rPr lang="en-US" altLang="zh-CN" sz="3200" dirty="0">
                <a:solidFill>
                  <a:srgbClr val="FF0000"/>
                </a:solidFill>
                <a:latin typeface="Times New Roman" panose="02020603050405020304" pitchFamily="18" charset="0"/>
                <a:cs typeface="Times New Roman" panose="02020603050405020304" pitchFamily="18" charset="0"/>
              </a:rPr>
              <a:t>= 10300/10 = 1030</a:t>
            </a:r>
            <a:r>
              <a:rPr lang="en-US" altLang="zh-CN" sz="3200" dirty="0">
                <a:solidFill>
                  <a:srgbClr val="0000FF"/>
                </a:solidFill>
                <a:latin typeface="Times New Roman" panose="02020603050405020304" pitchFamily="18" charset="0"/>
                <a:cs typeface="Times New Roman" panose="02020603050405020304" pitchFamily="18" charset="0"/>
              </a:rPr>
              <a:t> stations.</a:t>
            </a:r>
            <a:endParaRPr lang="zh-CN" altLang="zh-CN" sz="32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2837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601727F-653E-4AE1-A7C4-F4DB92B1A04A}"/>
              </a:ext>
            </a:extLst>
          </p:cNvPr>
          <p:cNvSpPr/>
          <p:nvPr/>
        </p:nvSpPr>
        <p:spPr>
          <a:xfrm>
            <a:off x="621436" y="1117586"/>
            <a:ext cx="10626573" cy="3416320"/>
          </a:xfrm>
          <a:prstGeom prst="rect">
            <a:avLst/>
          </a:prstGeom>
        </p:spPr>
        <p:txBody>
          <a:bodyPr wrap="square">
            <a:spAutoFit/>
          </a:bodyPr>
          <a:lstStyle/>
          <a:p>
            <a:r>
              <a:rPr lang="en-US" altLang="zh-CN" sz="2400" dirty="0">
                <a:solidFill>
                  <a:srgbClr val="0000FF"/>
                </a:solidFill>
                <a:latin typeface="Times-Roman"/>
              </a:rPr>
              <a:t>(a) The reverse path forwarding algorithm takes five rounds to finish. The packets sent on these rounds, where * denotes a recipient that received the broadcast along the sink tree and will broadcast in the next round, are: </a:t>
            </a:r>
            <a:endParaRPr lang="en-US" altLang="zh-CN" sz="2400" dirty="0">
              <a:solidFill>
                <a:srgbClr val="0000FF"/>
              </a:solidFill>
            </a:endParaRPr>
          </a:p>
          <a:p>
            <a:pPr lvl="1"/>
            <a:r>
              <a:rPr lang="en-US" altLang="zh-CN" sz="2400" dirty="0">
                <a:solidFill>
                  <a:srgbClr val="0000FF"/>
                </a:solidFill>
                <a:latin typeface="Times-Roman"/>
              </a:rPr>
              <a:t>Round 1: </a:t>
            </a:r>
            <a:r>
              <a:rPr lang="en-US" altLang="zh-CN" sz="2400" i="1" dirty="0">
                <a:solidFill>
                  <a:srgbClr val="0000FF"/>
                </a:solidFill>
                <a:latin typeface="Times-Italic"/>
              </a:rPr>
              <a:t>B </a:t>
            </a:r>
            <a:r>
              <a:rPr lang="en-US" altLang="zh-CN" sz="2400" dirty="0">
                <a:solidFill>
                  <a:srgbClr val="0000FF"/>
                </a:solidFill>
                <a:latin typeface="Times-Roman"/>
              </a:rPr>
              <a:t>sends to </a:t>
            </a:r>
            <a:r>
              <a:rPr lang="en-US" altLang="zh-CN" sz="2400" i="1" dirty="0">
                <a:solidFill>
                  <a:srgbClr val="0000FF"/>
                </a:solidFill>
                <a:latin typeface="Times-Italic"/>
              </a:rPr>
              <a:t>A*C*</a:t>
            </a:r>
            <a:r>
              <a:rPr lang="en-US" altLang="zh-CN" sz="2400" dirty="0">
                <a:solidFill>
                  <a:srgbClr val="0000FF"/>
                </a:solidFill>
                <a:latin typeface="Times-Roman"/>
              </a:rPr>
              <a:t> . </a:t>
            </a:r>
          </a:p>
          <a:p>
            <a:pPr lvl="1"/>
            <a:r>
              <a:rPr lang="en-US" altLang="zh-CN" sz="2400" dirty="0">
                <a:solidFill>
                  <a:srgbClr val="0000FF"/>
                </a:solidFill>
                <a:latin typeface="Times-Roman"/>
              </a:rPr>
              <a:t>Round 2: </a:t>
            </a:r>
            <a:r>
              <a:rPr lang="en-US" altLang="zh-CN" sz="2400" i="1" dirty="0">
                <a:solidFill>
                  <a:srgbClr val="0000FF"/>
                </a:solidFill>
                <a:latin typeface="Times-Italic"/>
              </a:rPr>
              <a:t>A </a:t>
            </a:r>
            <a:r>
              <a:rPr lang="en-US" altLang="zh-CN" sz="2400" dirty="0">
                <a:solidFill>
                  <a:srgbClr val="0000FF"/>
                </a:solidFill>
                <a:latin typeface="Times-Roman"/>
              </a:rPr>
              <a:t>sends to </a:t>
            </a:r>
            <a:r>
              <a:rPr lang="en-US" altLang="zh-CN" sz="2400" i="1" dirty="0">
                <a:solidFill>
                  <a:srgbClr val="0000FF"/>
                </a:solidFill>
                <a:latin typeface="Times-Italic"/>
              </a:rPr>
              <a:t>D</a:t>
            </a:r>
            <a:r>
              <a:rPr lang="zh-CN" altLang="en-US" sz="2400" i="1" dirty="0">
                <a:solidFill>
                  <a:srgbClr val="0000FF"/>
                </a:solidFill>
                <a:latin typeface="Times-Italic"/>
              </a:rPr>
              <a:t>*</a:t>
            </a:r>
            <a:r>
              <a:rPr lang="en-US" altLang="zh-CN" sz="2400" i="1" dirty="0">
                <a:solidFill>
                  <a:srgbClr val="0000FF"/>
                </a:solidFill>
                <a:latin typeface="Times-Italic"/>
              </a:rPr>
              <a:t>F</a:t>
            </a:r>
            <a:r>
              <a:rPr lang="zh-CN" altLang="en-US" sz="2400" i="1" dirty="0">
                <a:solidFill>
                  <a:srgbClr val="0000FF"/>
                </a:solidFill>
                <a:latin typeface="Times-Italic"/>
              </a:rPr>
              <a:t> *</a:t>
            </a:r>
            <a:r>
              <a:rPr lang="en-US" altLang="zh-CN" sz="2400" dirty="0">
                <a:solidFill>
                  <a:srgbClr val="0000FF"/>
                </a:solidFill>
                <a:latin typeface="Times-Roman"/>
              </a:rPr>
              <a:t>, and </a:t>
            </a:r>
            <a:r>
              <a:rPr lang="en-US" altLang="zh-CN" sz="2400" i="1" dirty="0">
                <a:solidFill>
                  <a:srgbClr val="0000FF"/>
                </a:solidFill>
                <a:latin typeface="Times-Italic"/>
              </a:rPr>
              <a:t>C </a:t>
            </a:r>
            <a:r>
              <a:rPr lang="en-US" altLang="zh-CN" sz="2400" dirty="0">
                <a:solidFill>
                  <a:srgbClr val="0000FF"/>
                </a:solidFill>
                <a:latin typeface="Times-Roman"/>
              </a:rPr>
              <a:t>sends to </a:t>
            </a:r>
            <a:r>
              <a:rPr lang="en-US" altLang="zh-CN" sz="2400" i="1" dirty="0">
                <a:solidFill>
                  <a:srgbClr val="0000FF"/>
                </a:solidFill>
                <a:latin typeface="Times-Italic"/>
              </a:rPr>
              <a:t>I</a:t>
            </a:r>
            <a:r>
              <a:rPr lang="zh-CN" altLang="en-US" sz="2400" i="1" dirty="0">
                <a:solidFill>
                  <a:srgbClr val="0000FF"/>
                </a:solidFill>
                <a:latin typeface="Times-Italic"/>
              </a:rPr>
              <a:t> * </a:t>
            </a:r>
            <a:r>
              <a:rPr lang="en-US" altLang="zh-CN" sz="2400" i="1" dirty="0">
                <a:solidFill>
                  <a:srgbClr val="0000FF"/>
                </a:solidFill>
                <a:latin typeface="Times-Italic"/>
              </a:rPr>
              <a:t>J</a:t>
            </a:r>
            <a:r>
              <a:rPr lang="zh-CN" altLang="en-US" sz="2400" i="1" dirty="0">
                <a:solidFill>
                  <a:srgbClr val="0000FF"/>
                </a:solidFill>
                <a:latin typeface="Times-Italic"/>
              </a:rPr>
              <a:t> *</a:t>
            </a:r>
            <a:r>
              <a:rPr lang="en-US" altLang="zh-CN" sz="2400" dirty="0">
                <a:solidFill>
                  <a:srgbClr val="0000FF"/>
                </a:solidFill>
                <a:latin typeface="Times-Roman"/>
              </a:rPr>
              <a:t> .</a:t>
            </a:r>
            <a:endParaRPr lang="en-US" altLang="zh-CN" sz="2400" dirty="0">
              <a:solidFill>
                <a:srgbClr val="0000FF"/>
              </a:solidFill>
            </a:endParaRPr>
          </a:p>
          <a:p>
            <a:pPr lvl="1"/>
            <a:r>
              <a:rPr lang="en-US" altLang="zh-CN" sz="2400" dirty="0">
                <a:solidFill>
                  <a:srgbClr val="0000FF"/>
                </a:solidFill>
                <a:latin typeface="Times-Roman"/>
              </a:rPr>
              <a:t>Round 3: </a:t>
            </a:r>
            <a:r>
              <a:rPr lang="en-US" altLang="zh-CN" sz="2400" i="1" dirty="0">
                <a:solidFill>
                  <a:srgbClr val="0000FF"/>
                </a:solidFill>
                <a:latin typeface="Times-Italic"/>
              </a:rPr>
              <a:t>D </a:t>
            </a:r>
            <a:r>
              <a:rPr lang="en-US" altLang="zh-CN" sz="2400" dirty="0">
                <a:solidFill>
                  <a:srgbClr val="0000FF"/>
                </a:solidFill>
                <a:latin typeface="Times-Roman"/>
              </a:rPr>
              <a:t>to </a:t>
            </a:r>
            <a:r>
              <a:rPr lang="en-US" altLang="zh-CN" sz="2400" i="1" dirty="0">
                <a:solidFill>
                  <a:srgbClr val="0000FF"/>
                </a:solidFill>
                <a:latin typeface="Times-Italic"/>
              </a:rPr>
              <a:t>G</a:t>
            </a:r>
            <a:r>
              <a:rPr lang="zh-CN" altLang="en-US" sz="2400" i="1" dirty="0">
                <a:solidFill>
                  <a:srgbClr val="0000FF"/>
                </a:solidFill>
                <a:latin typeface="Times-Italic"/>
              </a:rPr>
              <a:t> * </a:t>
            </a:r>
            <a:r>
              <a:rPr lang="en-US" altLang="zh-CN" sz="2400" i="1" dirty="0">
                <a:solidFill>
                  <a:srgbClr val="0000FF"/>
                </a:solidFill>
                <a:latin typeface="Times-Italic"/>
              </a:rPr>
              <a:t>H</a:t>
            </a:r>
            <a:r>
              <a:rPr lang="zh-CN" altLang="en-US" sz="2400" i="1" dirty="0">
                <a:solidFill>
                  <a:srgbClr val="0000FF"/>
                </a:solidFill>
                <a:latin typeface="Times-Italic"/>
              </a:rPr>
              <a:t> * </a:t>
            </a:r>
            <a:r>
              <a:rPr lang="en-US" altLang="zh-CN" sz="2400" i="1" dirty="0">
                <a:solidFill>
                  <a:srgbClr val="0000FF"/>
                </a:solidFill>
                <a:latin typeface="Times-Italic"/>
              </a:rPr>
              <a:t>I</a:t>
            </a:r>
            <a:r>
              <a:rPr lang="en-US" altLang="zh-CN" sz="2400" dirty="0">
                <a:solidFill>
                  <a:srgbClr val="0000FF"/>
                </a:solidFill>
                <a:latin typeface="Times-Roman"/>
              </a:rPr>
              <a:t>, </a:t>
            </a:r>
            <a:r>
              <a:rPr lang="en-US" altLang="zh-CN" sz="2400" i="1" dirty="0">
                <a:solidFill>
                  <a:srgbClr val="0000FF"/>
                </a:solidFill>
                <a:latin typeface="Times-Italic"/>
              </a:rPr>
              <a:t>F </a:t>
            </a:r>
            <a:r>
              <a:rPr lang="en-US" altLang="zh-CN" sz="2400" dirty="0">
                <a:solidFill>
                  <a:srgbClr val="0000FF"/>
                </a:solidFill>
                <a:latin typeface="Times-Roman"/>
              </a:rPr>
              <a:t>to </a:t>
            </a:r>
            <a:r>
              <a:rPr lang="en-US" altLang="zh-CN" sz="2400" i="1" dirty="0">
                <a:solidFill>
                  <a:srgbClr val="0000FF"/>
                </a:solidFill>
                <a:latin typeface="Times-Italic"/>
              </a:rPr>
              <a:t>HK</a:t>
            </a:r>
            <a:r>
              <a:rPr lang="zh-CN" altLang="en-US" sz="2400" i="1" dirty="0">
                <a:solidFill>
                  <a:srgbClr val="0000FF"/>
                </a:solidFill>
                <a:latin typeface="Times-Italic"/>
              </a:rPr>
              <a:t> *</a:t>
            </a:r>
            <a:r>
              <a:rPr lang="en-US" altLang="zh-CN" sz="2400" dirty="0">
                <a:solidFill>
                  <a:srgbClr val="0000FF"/>
                </a:solidFill>
                <a:latin typeface="Times-Roman"/>
              </a:rPr>
              <a:t>, </a:t>
            </a:r>
            <a:r>
              <a:rPr lang="en-US" altLang="zh-CN" sz="2400" i="1" dirty="0">
                <a:solidFill>
                  <a:srgbClr val="0000FF"/>
                </a:solidFill>
                <a:latin typeface="Times-Italic"/>
              </a:rPr>
              <a:t>I </a:t>
            </a:r>
            <a:r>
              <a:rPr lang="en-US" altLang="zh-CN" sz="2400" dirty="0">
                <a:solidFill>
                  <a:srgbClr val="0000FF"/>
                </a:solidFill>
                <a:latin typeface="Times-Roman"/>
              </a:rPr>
              <a:t>to </a:t>
            </a:r>
            <a:r>
              <a:rPr lang="en-US" altLang="zh-CN" sz="2400" i="1" dirty="0">
                <a:solidFill>
                  <a:srgbClr val="0000FF"/>
                </a:solidFill>
                <a:latin typeface="Times-Italic"/>
              </a:rPr>
              <a:t>DJ</a:t>
            </a:r>
            <a:r>
              <a:rPr lang="en-US" altLang="zh-CN" sz="2400" dirty="0">
                <a:solidFill>
                  <a:srgbClr val="0000FF"/>
                </a:solidFill>
                <a:latin typeface="Times-Roman"/>
              </a:rPr>
              <a:t>, and </a:t>
            </a:r>
            <a:r>
              <a:rPr lang="en-US" altLang="zh-CN" sz="2400" i="1" dirty="0">
                <a:solidFill>
                  <a:srgbClr val="0000FF"/>
                </a:solidFill>
                <a:latin typeface="Times-Italic"/>
              </a:rPr>
              <a:t>J </a:t>
            </a:r>
            <a:r>
              <a:rPr lang="en-US" altLang="zh-CN" sz="2400" dirty="0">
                <a:solidFill>
                  <a:srgbClr val="0000FF"/>
                </a:solidFill>
                <a:latin typeface="Times-Roman"/>
              </a:rPr>
              <a:t>to </a:t>
            </a:r>
            <a:r>
              <a:rPr lang="en-US" altLang="zh-CN" sz="2400" i="1" dirty="0">
                <a:solidFill>
                  <a:srgbClr val="0000FF"/>
                </a:solidFill>
                <a:latin typeface="Times-Italic"/>
              </a:rPr>
              <a:t>E</a:t>
            </a:r>
            <a:r>
              <a:rPr lang="zh-CN" altLang="en-US" sz="2400" i="1" dirty="0">
                <a:solidFill>
                  <a:srgbClr val="0000FF"/>
                </a:solidFill>
                <a:latin typeface="Times-Italic"/>
              </a:rPr>
              <a:t> * </a:t>
            </a:r>
            <a:r>
              <a:rPr lang="en-US" altLang="zh-CN" sz="2400" i="1" dirty="0">
                <a:solidFill>
                  <a:srgbClr val="0000FF"/>
                </a:solidFill>
                <a:latin typeface="Times-Italic"/>
              </a:rPr>
              <a:t>IN</a:t>
            </a:r>
            <a:r>
              <a:rPr lang="zh-CN" altLang="en-US" sz="2400" i="1" dirty="0">
                <a:solidFill>
                  <a:srgbClr val="0000FF"/>
                </a:solidFill>
                <a:latin typeface="Times-Italic"/>
              </a:rPr>
              <a:t> *</a:t>
            </a:r>
            <a:r>
              <a:rPr lang="en-US" altLang="zh-CN" sz="2400" dirty="0">
                <a:solidFill>
                  <a:srgbClr val="0000FF"/>
                </a:solidFill>
                <a:latin typeface="Times-Roman"/>
              </a:rPr>
              <a:t>. </a:t>
            </a:r>
            <a:endParaRPr lang="en-US" altLang="zh-CN" sz="2400" dirty="0">
              <a:solidFill>
                <a:srgbClr val="0000FF"/>
              </a:solidFill>
            </a:endParaRPr>
          </a:p>
          <a:p>
            <a:pPr lvl="1"/>
            <a:r>
              <a:rPr lang="en-US" altLang="zh-CN" sz="2400" dirty="0">
                <a:solidFill>
                  <a:srgbClr val="0000FF"/>
                </a:solidFill>
                <a:latin typeface="Times-Roman"/>
              </a:rPr>
              <a:t>Round 4: </a:t>
            </a:r>
            <a:r>
              <a:rPr lang="en-US" altLang="zh-CN" sz="2400" i="1" dirty="0">
                <a:solidFill>
                  <a:srgbClr val="0000FF"/>
                </a:solidFill>
                <a:latin typeface="Times-Italic"/>
              </a:rPr>
              <a:t>G </a:t>
            </a:r>
            <a:r>
              <a:rPr lang="en-US" altLang="zh-CN" sz="2400" dirty="0">
                <a:solidFill>
                  <a:srgbClr val="0000FF"/>
                </a:solidFill>
                <a:latin typeface="Times-Roman"/>
              </a:rPr>
              <a:t>to </a:t>
            </a:r>
            <a:r>
              <a:rPr lang="en-US" altLang="zh-CN" sz="2400" i="1" dirty="0">
                <a:solidFill>
                  <a:srgbClr val="0000FF"/>
                </a:solidFill>
                <a:latin typeface="Times-Italic"/>
              </a:rPr>
              <a:t>L</a:t>
            </a:r>
            <a:r>
              <a:rPr lang="en-US" altLang="zh-CN" sz="2400" dirty="0">
                <a:solidFill>
                  <a:srgbClr val="0000FF"/>
                </a:solidFill>
                <a:latin typeface="Times-Roman"/>
              </a:rPr>
              <a:t>, </a:t>
            </a:r>
            <a:r>
              <a:rPr lang="en-US" altLang="zh-CN" sz="2400" i="1" dirty="0">
                <a:solidFill>
                  <a:srgbClr val="0000FF"/>
                </a:solidFill>
                <a:latin typeface="Times-Italic"/>
              </a:rPr>
              <a:t>H </a:t>
            </a:r>
            <a:r>
              <a:rPr lang="en-US" altLang="zh-CN" sz="2400" dirty="0">
                <a:solidFill>
                  <a:srgbClr val="0000FF"/>
                </a:solidFill>
                <a:latin typeface="Times-Roman"/>
              </a:rPr>
              <a:t>to </a:t>
            </a:r>
            <a:r>
              <a:rPr lang="en-US" altLang="zh-CN" sz="2400" i="1" dirty="0">
                <a:solidFill>
                  <a:srgbClr val="0000FF"/>
                </a:solidFill>
                <a:latin typeface="Times-Italic"/>
              </a:rPr>
              <a:t>EFO</a:t>
            </a:r>
            <a:r>
              <a:rPr lang="en-US" altLang="zh-CN" sz="2400" dirty="0">
                <a:solidFill>
                  <a:srgbClr val="0000FF"/>
                </a:solidFill>
                <a:latin typeface="Times-Roman"/>
              </a:rPr>
              <a:t>, </a:t>
            </a:r>
            <a:r>
              <a:rPr lang="en-US" altLang="zh-CN" sz="2400" i="1" dirty="0">
                <a:solidFill>
                  <a:srgbClr val="0000FF"/>
                </a:solidFill>
                <a:latin typeface="Times-Italic"/>
              </a:rPr>
              <a:t>K </a:t>
            </a:r>
            <a:r>
              <a:rPr lang="en-US" altLang="zh-CN" sz="2400" dirty="0">
                <a:solidFill>
                  <a:srgbClr val="0000FF"/>
                </a:solidFill>
                <a:latin typeface="Times-Roman"/>
              </a:rPr>
              <a:t>to </a:t>
            </a:r>
            <a:r>
              <a:rPr lang="en-US" altLang="zh-CN" sz="2400" i="1" dirty="0">
                <a:solidFill>
                  <a:srgbClr val="0000FF"/>
                </a:solidFill>
                <a:latin typeface="Times-Italic"/>
              </a:rPr>
              <a:t>L</a:t>
            </a:r>
            <a:r>
              <a:rPr lang="zh-CN" altLang="en-US" sz="2400" i="1" dirty="0">
                <a:solidFill>
                  <a:srgbClr val="0000FF"/>
                </a:solidFill>
                <a:latin typeface="Times-Italic"/>
              </a:rPr>
              <a:t> *</a:t>
            </a:r>
            <a:r>
              <a:rPr lang="en-US" altLang="zh-CN" sz="2400" dirty="0">
                <a:solidFill>
                  <a:srgbClr val="0000FF"/>
                </a:solidFill>
                <a:latin typeface="Times-Roman"/>
              </a:rPr>
              <a:t>, </a:t>
            </a:r>
            <a:r>
              <a:rPr lang="en-US" altLang="zh-CN" sz="2400" i="1" dirty="0">
                <a:solidFill>
                  <a:srgbClr val="0000FF"/>
                </a:solidFill>
                <a:latin typeface="Times-Italic"/>
              </a:rPr>
              <a:t>E </a:t>
            </a:r>
            <a:r>
              <a:rPr lang="en-US" altLang="zh-CN" sz="2400" dirty="0">
                <a:solidFill>
                  <a:srgbClr val="0000FF"/>
                </a:solidFill>
                <a:latin typeface="Times-Roman"/>
              </a:rPr>
              <a:t>to </a:t>
            </a:r>
            <a:r>
              <a:rPr lang="en-US" altLang="zh-CN" sz="2400" i="1" dirty="0">
                <a:solidFill>
                  <a:srgbClr val="0000FF"/>
                </a:solidFill>
                <a:latin typeface="Times-Italic"/>
              </a:rPr>
              <a:t>H</a:t>
            </a:r>
            <a:r>
              <a:rPr lang="en-US" altLang="zh-CN" sz="2400" dirty="0">
                <a:solidFill>
                  <a:srgbClr val="0000FF"/>
                </a:solidFill>
                <a:latin typeface="Times-Roman"/>
              </a:rPr>
              <a:t>, and </a:t>
            </a:r>
            <a:r>
              <a:rPr lang="en-US" altLang="zh-CN" sz="2400" i="1" dirty="0">
                <a:solidFill>
                  <a:srgbClr val="0000FF"/>
                </a:solidFill>
                <a:latin typeface="Times-Italic"/>
              </a:rPr>
              <a:t>N </a:t>
            </a:r>
            <a:r>
              <a:rPr lang="en-US" altLang="zh-CN" sz="2400" dirty="0">
                <a:solidFill>
                  <a:srgbClr val="0000FF"/>
                </a:solidFill>
                <a:latin typeface="Times-Roman"/>
              </a:rPr>
              <a:t>to </a:t>
            </a:r>
            <a:r>
              <a:rPr lang="en-US" altLang="zh-CN" sz="2400" i="1" dirty="0">
                <a:solidFill>
                  <a:srgbClr val="0000FF"/>
                </a:solidFill>
                <a:latin typeface="Times-Italic"/>
              </a:rPr>
              <a:t>M</a:t>
            </a:r>
            <a:r>
              <a:rPr lang="zh-CN" altLang="en-US" sz="2400" i="1" dirty="0">
                <a:solidFill>
                  <a:srgbClr val="0000FF"/>
                </a:solidFill>
                <a:latin typeface="Times-Italic"/>
              </a:rPr>
              <a:t> * </a:t>
            </a:r>
            <a:r>
              <a:rPr lang="en-US" altLang="zh-CN" sz="2400" i="1" dirty="0">
                <a:solidFill>
                  <a:srgbClr val="0000FF"/>
                </a:solidFill>
                <a:latin typeface="Times-Italic"/>
              </a:rPr>
              <a:t>O</a:t>
            </a:r>
            <a:r>
              <a:rPr lang="zh-CN" altLang="en-US" sz="2400" i="1" dirty="0">
                <a:solidFill>
                  <a:srgbClr val="0000FF"/>
                </a:solidFill>
                <a:latin typeface="Times-Italic"/>
              </a:rPr>
              <a:t> *</a:t>
            </a:r>
            <a:r>
              <a:rPr lang="en-US" altLang="zh-CN" sz="2400" dirty="0">
                <a:solidFill>
                  <a:srgbClr val="0000FF"/>
                </a:solidFill>
                <a:latin typeface="Times-Roman"/>
              </a:rPr>
              <a:t>. </a:t>
            </a:r>
            <a:endParaRPr lang="en-US" altLang="zh-CN" sz="2400" dirty="0">
              <a:solidFill>
                <a:srgbClr val="0000FF"/>
              </a:solidFill>
            </a:endParaRPr>
          </a:p>
          <a:p>
            <a:pPr lvl="1"/>
            <a:r>
              <a:rPr lang="en-US" altLang="zh-CN" sz="2400" dirty="0">
                <a:solidFill>
                  <a:srgbClr val="0000FF"/>
                </a:solidFill>
                <a:latin typeface="Times-Roman"/>
              </a:rPr>
              <a:t>Round 5: </a:t>
            </a:r>
            <a:r>
              <a:rPr lang="en-US" altLang="zh-CN" sz="2400" i="1" dirty="0">
                <a:solidFill>
                  <a:srgbClr val="0000FF"/>
                </a:solidFill>
                <a:latin typeface="Times-Italic"/>
              </a:rPr>
              <a:t>L </a:t>
            </a:r>
            <a:r>
              <a:rPr lang="en-US" altLang="zh-CN" sz="2400" dirty="0">
                <a:solidFill>
                  <a:srgbClr val="0000FF"/>
                </a:solidFill>
                <a:latin typeface="Times-Roman"/>
              </a:rPr>
              <a:t>to </a:t>
            </a:r>
            <a:r>
              <a:rPr lang="en-US" altLang="zh-CN" sz="2400" i="1" dirty="0">
                <a:solidFill>
                  <a:srgbClr val="0000FF"/>
                </a:solidFill>
                <a:latin typeface="Times-Italic"/>
              </a:rPr>
              <a:t>GM</a:t>
            </a:r>
            <a:r>
              <a:rPr lang="en-US" altLang="zh-CN" sz="2400" dirty="0">
                <a:solidFill>
                  <a:srgbClr val="0000FF"/>
                </a:solidFill>
                <a:latin typeface="Times-Roman"/>
              </a:rPr>
              <a:t>, </a:t>
            </a:r>
            <a:r>
              <a:rPr lang="en-US" altLang="zh-CN" sz="2400" i="1" dirty="0">
                <a:solidFill>
                  <a:srgbClr val="0000FF"/>
                </a:solidFill>
                <a:latin typeface="Times-Italic"/>
              </a:rPr>
              <a:t>M </a:t>
            </a:r>
            <a:r>
              <a:rPr lang="en-US" altLang="zh-CN" sz="2400" dirty="0">
                <a:solidFill>
                  <a:srgbClr val="0000FF"/>
                </a:solidFill>
                <a:latin typeface="Times-Roman"/>
              </a:rPr>
              <a:t>to </a:t>
            </a:r>
            <a:r>
              <a:rPr lang="en-US" altLang="zh-CN" sz="2400" i="1" dirty="0">
                <a:solidFill>
                  <a:srgbClr val="0000FF"/>
                </a:solidFill>
                <a:latin typeface="Times-Italic"/>
              </a:rPr>
              <a:t>L</a:t>
            </a:r>
            <a:r>
              <a:rPr lang="en-US" altLang="zh-CN" sz="2400" dirty="0">
                <a:solidFill>
                  <a:srgbClr val="0000FF"/>
                </a:solidFill>
                <a:latin typeface="Times-Roman"/>
              </a:rPr>
              <a:t>, and </a:t>
            </a:r>
            <a:r>
              <a:rPr lang="en-US" altLang="zh-CN" sz="2400" i="1" dirty="0">
                <a:solidFill>
                  <a:srgbClr val="0000FF"/>
                </a:solidFill>
                <a:latin typeface="Times-Italic"/>
              </a:rPr>
              <a:t>O </a:t>
            </a:r>
            <a:r>
              <a:rPr lang="en-US" altLang="zh-CN" sz="2400" dirty="0">
                <a:solidFill>
                  <a:srgbClr val="0000FF"/>
                </a:solidFill>
                <a:latin typeface="Times-Roman"/>
              </a:rPr>
              <a:t>to </a:t>
            </a:r>
            <a:r>
              <a:rPr lang="en-US" altLang="zh-CN" sz="2400" i="1" dirty="0">
                <a:solidFill>
                  <a:srgbClr val="0000FF"/>
                </a:solidFill>
                <a:latin typeface="Times-Italic"/>
              </a:rPr>
              <a:t>H</a:t>
            </a:r>
            <a:r>
              <a:rPr lang="en-US" altLang="zh-CN" sz="2400" dirty="0">
                <a:solidFill>
                  <a:srgbClr val="0000FF"/>
                </a:solidFill>
                <a:latin typeface="Times-Roman"/>
              </a:rPr>
              <a:t>. </a:t>
            </a:r>
            <a:endParaRPr lang="en-US" altLang="zh-CN" sz="2400" dirty="0">
              <a:solidFill>
                <a:srgbClr val="0000FF"/>
              </a:solidFill>
            </a:endParaRPr>
          </a:p>
          <a:p>
            <a:r>
              <a:rPr lang="en-US" altLang="zh-CN" sz="2400" dirty="0">
                <a:solidFill>
                  <a:srgbClr val="0000FF"/>
                </a:solidFill>
                <a:latin typeface="Times-Roman"/>
              </a:rPr>
              <a:t>There is a total of 28 packets across the rounds.</a:t>
            </a:r>
            <a:endParaRPr lang="zh-CN" altLang="en-US" sz="2400" dirty="0">
              <a:solidFill>
                <a:srgbClr val="0000FF"/>
              </a:solidFill>
            </a:endParaRPr>
          </a:p>
        </p:txBody>
      </p:sp>
      <p:sp>
        <p:nvSpPr>
          <p:cNvPr id="5" name="矩形 4">
            <a:extLst>
              <a:ext uri="{FF2B5EF4-FFF2-40B4-BE49-F238E27FC236}">
                <a16:creationId xmlns:a16="http://schemas.microsoft.com/office/drawing/2014/main" id="{9FDE0DEC-D7CE-4F16-89EB-F6B7735B7553}"/>
              </a:ext>
            </a:extLst>
          </p:cNvPr>
          <p:cNvSpPr/>
          <p:nvPr/>
        </p:nvSpPr>
        <p:spPr>
          <a:xfrm>
            <a:off x="612928" y="4889138"/>
            <a:ext cx="7297444" cy="830997"/>
          </a:xfrm>
          <a:prstGeom prst="rect">
            <a:avLst/>
          </a:prstGeom>
        </p:spPr>
        <p:txBody>
          <a:bodyPr wrap="square">
            <a:spAutoFit/>
          </a:bodyPr>
          <a:lstStyle/>
          <a:p>
            <a:r>
              <a:rPr lang="en-US" altLang="zh-CN" sz="2400" dirty="0">
                <a:solidFill>
                  <a:srgbClr val="0000FF"/>
                </a:solidFill>
                <a:latin typeface="Times-Roman"/>
              </a:rPr>
              <a:t>(b) The sink tree is shown in the figure. It needs four rounds and 14 packets.</a:t>
            </a:r>
            <a:endParaRPr lang="zh-CN" altLang="en-US" sz="2400" dirty="0">
              <a:solidFill>
                <a:srgbClr val="0000FF"/>
              </a:solidFill>
            </a:endParaRPr>
          </a:p>
        </p:txBody>
      </p:sp>
      <p:pic>
        <p:nvPicPr>
          <p:cNvPr id="6" name="图片 5">
            <a:extLst>
              <a:ext uri="{FF2B5EF4-FFF2-40B4-BE49-F238E27FC236}">
                <a16:creationId xmlns:a16="http://schemas.microsoft.com/office/drawing/2014/main" id="{8925B642-F6C3-4B51-B364-0D94A64BD99B}"/>
              </a:ext>
            </a:extLst>
          </p:cNvPr>
          <p:cNvPicPr>
            <a:picLocks noChangeAspect="1"/>
          </p:cNvPicPr>
          <p:nvPr/>
        </p:nvPicPr>
        <p:blipFill>
          <a:blip r:embed="rId2"/>
          <a:stretch>
            <a:fillRect/>
          </a:stretch>
        </p:blipFill>
        <p:spPr>
          <a:xfrm>
            <a:off x="8142859" y="3979908"/>
            <a:ext cx="3105150" cy="2409825"/>
          </a:xfrm>
          <a:prstGeom prst="rect">
            <a:avLst/>
          </a:prstGeom>
        </p:spPr>
      </p:pic>
      <p:cxnSp>
        <p:nvCxnSpPr>
          <p:cNvPr id="7" name="直接连接符 6">
            <a:extLst>
              <a:ext uri="{FF2B5EF4-FFF2-40B4-BE49-F238E27FC236}">
                <a16:creationId xmlns:a16="http://schemas.microsoft.com/office/drawing/2014/main" id="{46EF2FA8-9BB9-469B-9D6B-AA6EE04E5BD3}"/>
              </a:ext>
            </a:extLst>
          </p:cNvPr>
          <p:cNvCxnSpPr>
            <a:cxnSpLocks/>
          </p:cNvCxnSpPr>
          <p:nvPr/>
        </p:nvCxnSpPr>
        <p:spPr>
          <a:xfrm>
            <a:off x="112542" y="876621"/>
            <a:ext cx="5983458"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4548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C37B0F21-7960-42DF-AB2B-8A465D0D4B16}"/>
              </a:ext>
            </a:extLst>
          </p:cNvPr>
          <p:cNvCxnSpPr>
            <a:cxnSpLocks/>
          </p:cNvCxnSpPr>
          <p:nvPr/>
        </p:nvCxnSpPr>
        <p:spPr>
          <a:xfrm>
            <a:off x="112542" y="876621"/>
            <a:ext cx="598345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2A4A2BE-F0F0-42D6-BCDA-8081ADC9D21D}"/>
              </a:ext>
            </a:extLst>
          </p:cNvPr>
          <p:cNvSpPr txBox="1"/>
          <p:nvPr/>
        </p:nvSpPr>
        <p:spPr>
          <a:xfrm>
            <a:off x="807609" y="1142517"/>
            <a:ext cx="11141734" cy="3539430"/>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Q5-4: </a:t>
            </a:r>
            <a:r>
              <a:rPr lang="en-US" altLang="zh-CN" sz="2400" dirty="0">
                <a:latin typeface="Times New Roman" panose="02020603050405020304" pitchFamily="18" charset="0"/>
                <a:cs typeface="Times New Roman" panose="02020603050405020304" pitchFamily="18" charset="0"/>
              </a:rPr>
              <a:t>Suppose that host A is connected to a router R 1, R 1 is connected to another router, R 2, and R 2 is connected to host B. Suppose that a TCP message that contains </a:t>
            </a:r>
            <a:r>
              <a:rPr lang="en-US" altLang="zh-CN" sz="2400" dirty="0">
                <a:solidFill>
                  <a:srgbClr val="FF0000"/>
                </a:solidFill>
                <a:latin typeface="Times New Roman" panose="02020603050405020304" pitchFamily="18" charset="0"/>
                <a:cs typeface="Times New Roman" panose="02020603050405020304" pitchFamily="18" charset="0"/>
              </a:rPr>
              <a:t>900 bytes of data and 20 bytes of TCP header</a:t>
            </a:r>
            <a:r>
              <a:rPr lang="en-US" altLang="zh-CN" sz="2400" dirty="0">
                <a:latin typeface="Times New Roman" panose="02020603050405020304" pitchFamily="18" charset="0"/>
                <a:cs typeface="Times New Roman" panose="02020603050405020304" pitchFamily="18" charset="0"/>
              </a:rPr>
              <a:t> is passed to the IP code at host A for delivery to B. Show the Total length, Identification, DF, MF, and Fragment offset fields of the IP header in each packet transmitted over the three links. Assume that link A-R1 can support a maximum frame size of </a:t>
            </a:r>
            <a:r>
              <a:rPr lang="en-US" altLang="zh-CN" sz="2400" dirty="0">
                <a:solidFill>
                  <a:srgbClr val="FF0000"/>
                </a:solidFill>
                <a:latin typeface="Times New Roman" panose="02020603050405020304" pitchFamily="18" charset="0"/>
                <a:cs typeface="Times New Roman" panose="02020603050405020304" pitchFamily="18" charset="0"/>
              </a:rPr>
              <a:t>1024 bytes including a 14-byte frame header</a:t>
            </a:r>
            <a:r>
              <a:rPr lang="en-US" altLang="zh-CN" sz="2400" dirty="0">
                <a:latin typeface="Times New Roman" panose="02020603050405020304" pitchFamily="18" charset="0"/>
                <a:cs typeface="Times New Roman" panose="02020603050405020304" pitchFamily="18" charset="0"/>
              </a:rPr>
              <a:t>, link R1-R2 can support a maximum frame size of </a:t>
            </a:r>
            <a:r>
              <a:rPr lang="en-US" altLang="zh-CN" sz="2400" dirty="0">
                <a:solidFill>
                  <a:srgbClr val="FF0000"/>
                </a:solidFill>
                <a:latin typeface="Times New Roman" panose="02020603050405020304" pitchFamily="18" charset="0"/>
                <a:cs typeface="Times New Roman" panose="02020603050405020304" pitchFamily="18" charset="0"/>
              </a:rPr>
              <a:t>512 bytes, including an 8-byte frame header</a:t>
            </a:r>
            <a:r>
              <a:rPr lang="en-US" altLang="zh-CN" sz="2400" dirty="0">
                <a:latin typeface="Times New Roman" panose="02020603050405020304" pitchFamily="18" charset="0"/>
                <a:cs typeface="Times New Roman" panose="02020603050405020304" pitchFamily="18" charset="0"/>
              </a:rPr>
              <a:t>, and link R2-B can support a maximum frame size of </a:t>
            </a:r>
            <a:r>
              <a:rPr lang="en-US" altLang="zh-CN" sz="2400" dirty="0">
                <a:solidFill>
                  <a:srgbClr val="FF0000"/>
                </a:solidFill>
                <a:latin typeface="Times New Roman" panose="02020603050405020304" pitchFamily="18" charset="0"/>
                <a:cs typeface="Times New Roman" panose="02020603050405020304" pitchFamily="18" charset="0"/>
              </a:rPr>
              <a:t>512 bytes including a 12-byte frame header</a:t>
            </a: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2" name="流程图: 汇总连接 1">
            <a:extLst>
              <a:ext uri="{FF2B5EF4-FFF2-40B4-BE49-F238E27FC236}">
                <a16:creationId xmlns:a16="http://schemas.microsoft.com/office/drawing/2014/main" id="{05E6D157-12DD-4F9D-9C21-A6E96A099D39}"/>
              </a:ext>
            </a:extLst>
          </p:cNvPr>
          <p:cNvSpPr/>
          <p:nvPr/>
        </p:nvSpPr>
        <p:spPr>
          <a:xfrm>
            <a:off x="4580965" y="4960530"/>
            <a:ext cx="770965" cy="754955"/>
          </a:xfrm>
          <a:prstGeom prst="flowChartSummingJuncti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汇总连接 4">
            <a:extLst>
              <a:ext uri="{FF2B5EF4-FFF2-40B4-BE49-F238E27FC236}">
                <a16:creationId xmlns:a16="http://schemas.microsoft.com/office/drawing/2014/main" id="{CA9BF350-FAD2-4C36-BCC2-DF157C4F2650}"/>
              </a:ext>
            </a:extLst>
          </p:cNvPr>
          <p:cNvSpPr/>
          <p:nvPr/>
        </p:nvSpPr>
        <p:spPr>
          <a:xfrm>
            <a:off x="6562165" y="4960530"/>
            <a:ext cx="770965" cy="754955"/>
          </a:xfrm>
          <a:prstGeom prst="flowChartSummingJuncti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BECE5DF6-B65F-4D1C-B5F6-31DEE365CACE}"/>
              </a:ext>
            </a:extLst>
          </p:cNvPr>
          <p:cNvSpPr/>
          <p:nvPr/>
        </p:nvSpPr>
        <p:spPr>
          <a:xfrm>
            <a:off x="3034553" y="4947843"/>
            <a:ext cx="627530" cy="76764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A6237B8B-5887-4165-A3E3-9A6DE5A4F593}"/>
              </a:ext>
            </a:extLst>
          </p:cNvPr>
          <p:cNvSpPr/>
          <p:nvPr/>
        </p:nvSpPr>
        <p:spPr>
          <a:xfrm>
            <a:off x="8404412" y="4947842"/>
            <a:ext cx="627530" cy="76764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a:extLst>
              <a:ext uri="{FF2B5EF4-FFF2-40B4-BE49-F238E27FC236}">
                <a16:creationId xmlns:a16="http://schemas.microsoft.com/office/drawing/2014/main" id="{E284AE56-5166-4291-A049-372692568124}"/>
              </a:ext>
            </a:extLst>
          </p:cNvPr>
          <p:cNvCxnSpPr>
            <a:cxnSpLocks/>
            <a:endCxn id="2" idx="2"/>
          </p:cNvCxnSpPr>
          <p:nvPr/>
        </p:nvCxnSpPr>
        <p:spPr>
          <a:xfrm flipV="1">
            <a:off x="3651120" y="5338008"/>
            <a:ext cx="929845" cy="151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3088B33A-799D-450E-BDC2-D714562786D5}"/>
              </a:ext>
            </a:extLst>
          </p:cNvPr>
          <p:cNvCxnSpPr>
            <a:cxnSpLocks/>
            <a:endCxn id="5" idx="2"/>
          </p:cNvCxnSpPr>
          <p:nvPr/>
        </p:nvCxnSpPr>
        <p:spPr>
          <a:xfrm>
            <a:off x="5340967" y="5331662"/>
            <a:ext cx="1221198" cy="63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251387D9-A417-456E-8D8F-10E1B16C4A95}"/>
              </a:ext>
            </a:extLst>
          </p:cNvPr>
          <p:cNvCxnSpPr>
            <a:cxnSpLocks/>
            <a:stCxn id="5" idx="6"/>
          </p:cNvCxnSpPr>
          <p:nvPr/>
        </p:nvCxnSpPr>
        <p:spPr>
          <a:xfrm>
            <a:off x="7333130" y="5338008"/>
            <a:ext cx="1071282" cy="75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8D24128D-4BE3-4757-9D7F-FD48A7A7058F}"/>
              </a:ext>
            </a:extLst>
          </p:cNvPr>
          <p:cNvSpPr txBox="1"/>
          <p:nvPr/>
        </p:nvSpPr>
        <p:spPr>
          <a:xfrm>
            <a:off x="3023590" y="5828650"/>
            <a:ext cx="627530" cy="276999"/>
          </a:xfrm>
          <a:prstGeom prst="rect">
            <a:avLst/>
          </a:prstGeom>
          <a:noFill/>
        </p:spPr>
        <p:txBody>
          <a:bodyPr wrap="square" rtlCol="0">
            <a:spAutoFit/>
          </a:bodyPr>
          <a:lstStyle/>
          <a:p>
            <a:r>
              <a:rPr lang="en-US" altLang="zh-CN" sz="1200" dirty="0"/>
              <a:t>Host A</a:t>
            </a:r>
            <a:endParaRPr lang="zh-CN" altLang="en-US" sz="1200" dirty="0"/>
          </a:p>
        </p:txBody>
      </p:sp>
      <p:sp>
        <p:nvSpPr>
          <p:cNvPr id="16" name="文本框 15">
            <a:extLst>
              <a:ext uri="{FF2B5EF4-FFF2-40B4-BE49-F238E27FC236}">
                <a16:creationId xmlns:a16="http://schemas.microsoft.com/office/drawing/2014/main" id="{D4A1C599-62FA-4916-A583-4F84EEC58586}"/>
              </a:ext>
            </a:extLst>
          </p:cNvPr>
          <p:cNvSpPr txBox="1"/>
          <p:nvPr/>
        </p:nvSpPr>
        <p:spPr>
          <a:xfrm>
            <a:off x="8404412" y="5828650"/>
            <a:ext cx="627530" cy="276999"/>
          </a:xfrm>
          <a:prstGeom prst="rect">
            <a:avLst/>
          </a:prstGeom>
          <a:noFill/>
        </p:spPr>
        <p:txBody>
          <a:bodyPr wrap="square" rtlCol="0">
            <a:spAutoFit/>
          </a:bodyPr>
          <a:lstStyle/>
          <a:p>
            <a:r>
              <a:rPr lang="en-US" altLang="zh-CN" sz="1200" dirty="0"/>
              <a:t>Host B</a:t>
            </a:r>
          </a:p>
        </p:txBody>
      </p:sp>
      <p:sp>
        <p:nvSpPr>
          <p:cNvPr id="17" name="文本框 16">
            <a:extLst>
              <a:ext uri="{FF2B5EF4-FFF2-40B4-BE49-F238E27FC236}">
                <a16:creationId xmlns:a16="http://schemas.microsoft.com/office/drawing/2014/main" id="{870A6ACD-2B3E-4BBC-A44F-530C374CEAB5}"/>
              </a:ext>
            </a:extLst>
          </p:cNvPr>
          <p:cNvSpPr txBox="1"/>
          <p:nvPr/>
        </p:nvSpPr>
        <p:spPr>
          <a:xfrm>
            <a:off x="6582095" y="5825304"/>
            <a:ext cx="766485" cy="276999"/>
          </a:xfrm>
          <a:prstGeom prst="rect">
            <a:avLst/>
          </a:prstGeom>
          <a:noFill/>
        </p:spPr>
        <p:txBody>
          <a:bodyPr wrap="square" rtlCol="0">
            <a:spAutoFit/>
          </a:bodyPr>
          <a:lstStyle/>
          <a:p>
            <a:r>
              <a:rPr lang="en-US" altLang="zh-CN" sz="1200" dirty="0"/>
              <a:t>Router 2</a:t>
            </a:r>
            <a:endParaRPr lang="zh-CN" altLang="en-US" sz="1200" dirty="0"/>
          </a:p>
        </p:txBody>
      </p:sp>
      <p:sp>
        <p:nvSpPr>
          <p:cNvPr id="18" name="文本框 17">
            <a:extLst>
              <a:ext uri="{FF2B5EF4-FFF2-40B4-BE49-F238E27FC236}">
                <a16:creationId xmlns:a16="http://schemas.microsoft.com/office/drawing/2014/main" id="{BC558EE1-E8E3-42CD-80CF-94CE8D43D33E}"/>
              </a:ext>
            </a:extLst>
          </p:cNvPr>
          <p:cNvSpPr txBox="1"/>
          <p:nvPr/>
        </p:nvSpPr>
        <p:spPr>
          <a:xfrm>
            <a:off x="4574481" y="5809618"/>
            <a:ext cx="766486" cy="276999"/>
          </a:xfrm>
          <a:prstGeom prst="rect">
            <a:avLst/>
          </a:prstGeom>
          <a:noFill/>
        </p:spPr>
        <p:txBody>
          <a:bodyPr wrap="square" rtlCol="0">
            <a:spAutoFit/>
          </a:bodyPr>
          <a:lstStyle/>
          <a:p>
            <a:r>
              <a:rPr lang="en-US" altLang="zh-CN" sz="1200" dirty="0"/>
              <a:t>Router 1</a:t>
            </a:r>
            <a:endParaRPr lang="zh-CN" altLang="en-US" sz="1200" dirty="0"/>
          </a:p>
        </p:txBody>
      </p:sp>
    </p:spTree>
    <p:extLst>
      <p:ext uri="{BB962C8B-B14F-4D97-AF65-F5344CB8AC3E}">
        <p14:creationId xmlns:p14="http://schemas.microsoft.com/office/powerpoint/2010/main" val="1746771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1">
            <a:extLst>
              <a:ext uri="{FF2B5EF4-FFF2-40B4-BE49-F238E27FC236}">
                <a16:creationId xmlns:a16="http://schemas.microsoft.com/office/drawing/2014/main" id="{F65333D9-D452-465F-9755-C1224847DF73}"/>
              </a:ext>
            </a:extLst>
          </p:cNvPr>
          <p:cNvSpPr>
            <a:spLocks noGrp="1"/>
          </p:cNvSpPr>
          <p:nvPr/>
        </p:nvSpPr>
        <p:spPr bwMode="auto">
          <a:xfrm>
            <a:off x="285566" y="554726"/>
            <a:ext cx="8229600" cy="5748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None/>
              <a:defRPr sz="2800" kern="1200">
                <a:solidFill>
                  <a:schemeClr val="tx1"/>
                </a:solidFill>
                <a:latin typeface="+mn-lt"/>
                <a:ea typeface="+mn-ea"/>
                <a:cs typeface="+mn-cs"/>
              </a:defRPr>
            </a:lvl1pPr>
            <a:lvl2pPr marL="457200" indent="0" algn="l" rtl="0" eaLnBrk="0" fontAlgn="base" hangingPunct="0">
              <a:spcBef>
                <a:spcPct val="20000"/>
              </a:spcBef>
              <a:spcAft>
                <a:spcPct val="0"/>
              </a:spcAft>
              <a:buNone/>
              <a:defRPr sz="2400" kern="1200">
                <a:solidFill>
                  <a:schemeClr val="tx1"/>
                </a:solidFill>
                <a:latin typeface="+mn-lt"/>
                <a:ea typeface="+mn-ea"/>
                <a:cs typeface="+mn-cs"/>
              </a:defRPr>
            </a:lvl2pPr>
            <a:lvl3pPr marL="914400" indent="0" algn="l" rtl="0" eaLnBrk="0" fontAlgn="base" hangingPunct="0">
              <a:spcBef>
                <a:spcPct val="20000"/>
              </a:spcBef>
              <a:spcAft>
                <a:spcPct val="0"/>
              </a:spcAft>
              <a:buNone/>
              <a:defRPr sz="2000" kern="1200">
                <a:solidFill>
                  <a:schemeClr val="tx1"/>
                </a:solidFill>
                <a:latin typeface="+mn-lt"/>
                <a:ea typeface="+mn-ea"/>
                <a:cs typeface="+mn-cs"/>
              </a:defRPr>
            </a:lvl3pPr>
            <a:lvl4pPr marL="1371600" indent="0" algn="l" rtl="0" eaLnBrk="0" fontAlgn="base" hangingPunct="0">
              <a:spcBef>
                <a:spcPct val="20000"/>
              </a:spcBef>
              <a:spcAft>
                <a:spcPct val="0"/>
              </a:spcAft>
              <a:buNone/>
              <a:defRPr sz="1800" kern="1200">
                <a:solidFill>
                  <a:schemeClr val="tx1"/>
                </a:solidFill>
                <a:latin typeface="+mn-lt"/>
                <a:ea typeface="+mn-ea"/>
                <a:cs typeface="+mn-cs"/>
              </a:defRPr>
            </a:lvl4pPr>
            <a:lvl5pPr marL="1828800" indent="0" algn="l" rtl="0" eaLnBrk="0" fontAlgn="base" hangingPunct="0">
              <a:spcBef>
                <a:spcPct val="20000"/>
              </a:spcBef>
              <a:spcAft>
                <a:spcPct val="0"/>
              </a:spcAft>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solidFill>
                  <a:srgbClr val="0000FF"/>
                </a:solidFill>
              </a:rPr>
              <a:t>A----R1----R2----B</a:t>
            </a:r>
            <a:endParaRPr lang="zh-CN" altLang="zh-CN" sz="2000" dirty="0">
              <a:solidFill>
                <a:srgbClr val="0000FF"/>
              </a:solidFill>
            </a:endParaRPr>
          </a:p>
          <a:p>
            <a:r>
              <a:rPr lang="en-US" altLang="zh-CN" sz="2000" dirty="0">
                <a:solidFill>
                  <a:srgbClr val="0000FF"/>
                </a:solidFill>
              </a:rPr>
              <a:t>IP Packet(20B+920B)</a:t>
            </a:r>
          </a:p>
          <a:p>
            <a:endParaRPr lang="en-US" altLang="zh-CN" sz="2000" dirty="0">
              <a:solidFill>
                <a:srgbClr val="0000FF"/>
              </a:solidFill>
            </a:endParaRPr>
          </a:p>
          <a:p>
            <a:r>
              <a:rPr lang="en-US" altLang="zh-CN" sz="2000" dirty="0">
                <a:solidFill>
                  <a:srgbClr val="0000FF"/>
                </a:solidFill>
              </a:rPr>
              <a:t>A----R1: 940&lt;1010, no fragmentation</a:t>
            </a:r>
          </a:p>
          <a:p>
            <a:endParaRPr lang="en-US" altLang="zh-CN" sz="2000" dirty="0">
              <a:solidFill>
                <a:srgbClr val="0000FF"/>
              </a:solidFill>
            </a:endParaRPr>
          </a:p>
          <a:p>
            <a:r>
              <a:rPr lang="en-US" altLang="zh-CN" sz="2000" dirty="0">
                <a:solidFill>
                  <a:srgbClr val="0000FF"/>
                </a:solidFill>
              </a:rPr>
              <a:t>R1----R2: 940 &gt; 504,  504-20(IP Header) = 484/8=60..4</a:t>
            </a:r>
            <a:endParaRPr lang="zh-CN" altLang="zh-CN" sz="2000" dirty="0">
              <a:solidFill>
                <a:srgbClr val="0000FF"/>
              </a:solidFill>
            </a:endParaRPr>
          </a:p>
          <a:p>
            <a:r>
              <a:rPr lang="en-US" altLang="zh-CN" sz="2000" dirty="0">
                <a:solidFill>
                  <a:srgbClr val="0000FF"/>
                </a:solidFill>
              </a:rPr>
              <a:t>IP Packet 1</a:t>
            </a:r>
          </a:p>
          <a:p>
            <a:endParaRPr lang="en-US" altLang="zh-CN" sz="2000" dirty="0">
              <a:solidFill>
                <a:srgbClr val="0000FF"/>
              </a:solidFill>
            </a:endParaRPr>
          </a:p>
          <a:p>
            <a:r>
              <a:rPr lang="en-US" altLang="zh-CN" sz="2000" dirty="0">
                <a:solidFill>
                  <a:srgbClr val="0000FF"/>
                </a:solidFill>
              </a:rPr>
              <a:t>IP Packet 2</a:t>
            </a:r>
          </a:p>
          <a:p>
            <a:endParaRPr lang="en-US" altLang="zh-CN" sz="2000" dirty="0">
              <a:solidFill>
                <a:srgbClr val="0000FF"/>
              </a:solidFill>
            </a:endParaRPr>
          </a:p>
          <a:p>
            <a:r>
              <a:rPr lang="en-US" altLang="zh-CN" sz="2000" dirty="0">
                <a:solidFill>
                  <a:srgbClr val="0000FF"/>
                </a:solidFill>
              </a:rPr>
              <a:t>R2----B: 500 = 500, no fragmentation</a:t>
            </a:r>
            <a:endParaRPr lang="zh-CN" altLang="zh-CN" sz="2000" dirty="0">
              <a:solidFill>
                <a:srgbClr val="0000FF"/>
              </a:solidFill>
            </a:endParaRPr>
          </a:p>
          <a:p>
            <a:r>
              <a:rPr lang="en-US" altLang="zh-CN" sz="2000" dirty="0">
                <a:solidFill>
                  <a:srgbClr val="0000FF"/>
                </a:solidFill>
              </a:rPr>
              <a:t>IP Packet 1</a:t>
            </a:r>
            <a:endParaRPr lang="zh-CN" altLang="zh-CN" sz="2000" dirty="0">
              <a:solidFill>
                <a:srgbClr val="0000FF"/>
              </a:solidFill>
            </a:endParaRPr>
          </a:p>
          <a:p>
            <a:endParaRPr lang="en-US" altLang="zh-CN" sz="2000" dirty="0">
              <a:solidFill>
                <a:srgbClr val="0000FF"/>
              </a:solidFill>
            </a:endParaRPr>
          </a:p>
          <a:p>
            <a:r>
              <a:rPr lang="en-US" altLang="zh-CN" sz="2000" dirty="0">
                <a:solidFill>
                  <a:srgbClr val="0000FF"/>
                </a:solidFill>
              </a:rPr>
              <a:t>IP Packet 2</a:t>
            </a:r>
          </a:p>
          <a:p>
            <a:endParaRPr lang="zh-CN" altLang="zh-CN" dirty="0">
              <a:solidFill>
                <a:srgbClr val="0000FF"/>
              </a:solidFill>
            </a:endParaRPr>
          </a:p>
          <a:p>
            <a:endParaRPr lang="zh-CN" altLang="zh-CN" sz="2000" dirty="0">
              <a:solidFill>
                <a:srgbClr val="0000FF"/>
              </a:solidFill>
            </a:endParaRPr>
          </a:p>
          <a:p>
            <a:endParaRPr lang="zh-CN" altLang="zh-CN" sz="2000" dirty="0">
              <a:solidFill>
                <a:srgbClr val="0000FF"/>
              </a:solidFill>
            </a:endParaRPr>
          </a:p>
          <a:p>
            <a:endParaRPr lang="zh-CN" altLang="zh-CN" sz="2000" dirty="0">
              <a:solidFill>
                <a:srgbClr val="0000FF"/>
              </a:solidFill>
            </a:endParaRPr>
          </a:p>
          <a:p>
            <a:endParaRPr lang="zh-CN" altLang="en-US" sz="1600" dirty="0">
              <a:solidFill>
                <a:srgbClr val="0000FF"/>
              </a:solidFill>
            </a:endParaRPr>
          </a:p>
        </p:txBody>
      </p:sp>
      <p:pic>
        <p:nvPicPr>
          <p:cNvPr id="5" name="table">
            <a:extLst>
              <a:ext uri="{FF2B5EF4-FFF2-40B4-BE49-F238E27FC236}">
                <a16:creationId xmlns:a16="http://schemas.microsoft.com/office/drawing/2014/main" id="{686D4E24-70B3-4CC6-979A-895699192FBA}"/>
              </a:ext>
            </a:extLst>
          </p:cNvPr>
          <p:cNvPicPr>
            <a:picLocks noChangeAspect="1"/>
          </p:cNvPicPr>
          <p:nvPr/>
        </p:nvPicPr>
        <p:blipFill>
          <a:blip r:embed="rId2"/>
          <a:stretch>
            <a:fillRect/>
          </a:stretch>
        </p:blipFill>
        <p:spPr>
          <a:xfrm>
            <a:off x="655951" y="1336589"/>
            <a:ext cx="5472608" cy="422184"/>
          </a:xfrm>
          <a:prstGeom prst="rect">
            <a:avLst/>
          </a:prstGeom>
        </p:spPr>
      </p:pic>
      <p:pic>
        <p:nvPicPr>
          <p:cNvPr id="6" name="table">
            <a:extLst>
              <a:ext uri="{FF2B5EF4-FFF2-40B4-BE49-F238E27FC236}">
                <a16:creationId xmlns:a16="http://schemas.microsoft.com/office/drawing/2014/main" id="{9D33BEFE-F724-4B82-8BDA-B7927A2ECF92}"/>
              </a:ext>
            </a:extLst>
          </p:cNvPr>
          <p:cNvPicPr>
            <a:picLocks noChangeAspect="1"/>
          </p:cNvPicPr>
          <p:nvPr/>
        </p:nvPicPr>
        <p:blipFill>
          <a:blip r:embed="rId3"/>
          <a:stretch>
            <a:fillRect/>
          </a:stretch>
        </p:blipFill>
        <p:spPr>
          <a:xfrm>
            <a:off x="655951" y="1947338"/>
            <a:ext cx="6237085" cy="468000"/>
          </a:xfrm>
          <a:prstGeom prst="rect">
            <a:avLst/>
          </a:prstGeom>
        </p:spPr>
      </p:pic>
      <p:pic>
        <p:nvPicPr>
          <p:cNvPr id="7" name="table">
            <a:extLst>
              <a:ext uri="{FF2B5EF4-FFF2-40B4-BE49-F238E27FC236}">
                <a16:creationId xmlns:a16="http://schemas.microsoft.com/office/drawing/2014/main" id="{A940DC71-6D93-47B3-9EDB-7B5276B297FE}"/>
              </a:ext>
            </a:extLst>
          </p:cNvPr>
          <p:cNvPicPr>
            <a:picLocks noChangeAspect="1"/>
          </p:cNvPicPr>
          <p:nvPr/>
        </p:nvPicPr>
        <p:blipFill>
          <a:blip r:embed="rId4"/>
          <a:stretch>
            <a:fillRect/>
          </a:stretch>
        </p:blipFill>
        <p:spPr>
          <a:xfrm>
            <a:off x="619946" y="3184884"/>
            <a:ext cx="7560840" cy="468000"/>
          </a:xfrm>
          <a:prstGeom prst="rect">
            <a:avLst/>
          </a:prstGeom>
        </p:spPr>
      </p:pic>
      <p:pic>
        <p:nvPicPr>
          <p:cNvPr id="8" name="table">
            <a:extLst>
              <a:ext uri="{FF2B5EF4-FFF2-40B4-BE49-F238E27FC236}">
                <a16:creationId xmlns:a16="http://schemas.microsoft.com/office/drawing/2014/main" id="{F138E705-03F7-4A7C-A52C-67C6C7336D01}"/>
              </a:ext>
            </a:extLst>
          </p:cNvPr>
          <p:cNvPicPr>
            <a:picLocks noChangeAspect="1"/>
          </p:cNvPicPr>
          <p:nvPr/>
        </p:nvPicPr>
        <p:blipFill>
          <a:blip r:embed="rId5"/>
          <a:stretch>
            <a:fillRect/>
          </a:stretch>
        </p:blipFill>
        <p:spPr>
          <a:xfrm>
            <a:off x="597654" y="3954430"/>
            <a:ext cx="5214272" cy="468000"/>
          </a:xfrm>
          <a:prstGeom prst="rect">
            <a:avLst/>
          </a:prstGeom>
        </p:spPr>
      </p:pic>
      <p:pic>
        <p:nvPicPr>
          <p:cNvPr id="9" name="table">
            <a:extLst>
              <a:ext uri="{FF2B5EF4-FFF2-40B4-BE49-F238E27FC236}">
                <a16:creationId xmlns:a16="http://schemas.microsoft.com/office/drawing/2014/main" id="{70E6DF04-3E1F-4CA1-9358-E600EDF4A0BF}"/>
              </a:ext>
            </a:extLst>
          </p:cNvPr>
          <p:cNvPicPr>
            <a:picLocks noChangeAspect="1"/>
          </p:cNvPicPr>
          <p:nvPr/>
        </p:nvPicPr>
        <p:blipFill>
          <a:blip r:embed="rId6"/>
          <a:stretch>
            <a:fillRect/>
          </a:stretch>
        </p:blipFill>
        <p:spPr>
          <a:xfrm>
            <a:off x="614774" y="5008371"/>
            <a:ext cx="7643192" cy="505878"/>
          </a:xfrm>
          <a:prstGeom prst="rect">
            <a:avLst/>
          </a:prstGeom>
        </p:spPr>
      </p:pic>
      <p:pic>
        <p:nvPicPr>
          <p:cNvPr id="10" name="table">
            <a:extLst>
              <a:ext uri="{FF2B5EF4-FFF2-40B4-BE49-F238E27FC236}">
                <a16:creationId xmlns:a16="http://schemas.microsoft.com/office/drawing/2014/main" id="{EA5ABFE7-4881-4C7C-ABA1-3DE359868F0A}"/>
              </a:ext>
            </a:extLst>
          </p:cNvPr>
          <p:cNvPicPr>
            <a:picLocks noChangeAspect="1"/>
          </p:cNvPicPr>
          <p:nvPr/>
        </p:nvPicPr>
        <p:blipFill>
          <a:blip r:embed="rId7"/>
          <a:stretch>
            <a:fillRect/>
          </a:stretch>
        </p:blipFill>
        <p:spPr>
          <a:xfrm>
            <a:off x="597654" y="5667001"/>
            <a:ext cx="5688631" cy="505878"/>
          </a:xfrm>
          <a:prstGeom prst="rect">
            <a:avLst/>
          </a:prstGeom>
        </p:spPr>
      </p:pic>
      <p:pic>
        <p:nvPicPr>
          <p:cNvPr id="11" name="图片 10">
            <a:extLst>
              <a:ext uri="{FF2B5EF4-FFF2-40B4-BE49-F238E27FC236}">
                <a16:creationId xmlns:a16="http://schemas.microsoft.com/office/drawing/2014/main" id="{766720E8-42B0-498E-A232-35D7EA27BAE5}"/>
              </a:ext>
            </a:extLst>
          </p:cNvPr>
          <p:cNvPicPr>
            <a:picLocks noChangeAspect="1"/>
          </p:cNvPicPr>
          <p:nvPr/>
        </p:nvPicPr>
        <p:blipFill>
          <a:blip r:embed="rId8"/>
          <a:stretch>
            <a:fillRect/>
          </a:stretch>
        </p:blipFill>
        <p:spPr>
          <a:xfrm>
            <a:off x="6819908" y="703640"/>
            <a:ext cx="5372092" cy="1995555"/>
          </a:xfrm>
          <a:prstGeom prst="rect">
            <a:avLst/>
          </a:prstGeom>
        </p:spPr>
      </p:pic>
    </p:spTree>
    <p:extLst>
      <p:ext uri="{BB962C8B-B14F-4D97-AF65-F5344CB8AC3E}">
        <p14:creationId xmlns:p14="http://schemas.microsoft.com/office/powerpoint/2010/main" val="431489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C37B0F21-7960-42DF-AB2B-8A465D0D4B16}"/>
              </a:ext>
            </a:extLst>
          </p:cNvPr>
          <p:cNvCxnSpPr>
            <a:cxnSpLocks/>
          </p:cNvCxnSpPr>
          <p:nvPr/>
        </p:nvCxnSpPr>
        <p:spPr>
          <a:xfrm>
            <a:off x="112542" y="876621"/>
            <a:ext cx="598345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2A4A2BE-F0F0-42D6-BCDA-8081ADC9D21D}"/>
              </a:ext>
            </a:extLst>
          </p:cNvPr>
          <p:cNvSpPr txBox="1"/>
          <p:nvPr/>
        </p:nvSpPr>
        <p:spPr>
          <a:xfrm>
            <a:off x="807609" y="1142517"/>
            <a:ext cx="11141734" cy="1323439"/>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Q5-5: </a:t>
            </a:r>
            <a:r>
              <a:rPr lang="en-US" altLang="zh-CN" sz="2400" dirty="0">
                <a:latin typeface="Times New Roman" panose="02020603050405020304" pitchFamily="18" charset="0"/>
                <a:cs typeface="Times New Roman" panose="02020603050405020304" pitchFamily="18" charset="0"/>
              </a:rPr>
              <a:t>A router is blasting out IP packets whose total length (data plus header) is 1024 bytes. Assuming that packets live for 10 sec, what is the maximum line speed the router can operate at without danger of cycling through the IP datagram ID number space?</a:t>
            </a:r>
            <a:endParaRPr lang="zh-CN" altLang="en-US" sz="24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10E65E1C-C95C-4192-A51F-591842F93EB3}"/>
              </a:ext>
            </a:extLst>
          </p:cNvPr>
          <p:cNvSpPr txBox="1"/>
          <p:nvPr/>
        </p:nvSpPr>
        <p:spPr>
          <a:xfrm>
            <a:off x="2172236" y="3429000"/>
            <a:ext cx="8412480" cy="1200329"/>
          </a:xfrm>
          <a:prstGeom prst="rect">
            <a:avLst/>
          </a:prstGeom>
          <a:noFill/>
        </p:spPr>
        <p:txBody>
          <a:bodyPr wrap="square" rtlCol="0">
            <a:spAutoFit/>
          </a:bodyPr>
          <a:lstStyle/>
          <a:p>
            <a:r>
              <a:rPr lang="en-US" altLang="zh-CN" sz="2400" dirty="0">
                <a:solidFill>
                  <a:srgbClr val="0000FF"/>
                </a:solidFill>
                <a:latin typeface="Times New Roman" panose="02020603050405020304" pitchFamily="18" charset="0"/>
                <a:cs typeface="Times New Roman" panose="02020603050405020304" pitchFamily="18" charset="0"/>
              </a:rPr>
              <a:t>IP header IDENTIFICATION (16 bit), </a:t>
            </a:r>
          </a:p>
          <a:p>
            <a:pPr algn="ctr"/>
            <a:r>
              <a:rPr lang="zh-CN" altLang="en-US" sz="2400" dirty="0">
                <a:solidFill>
                  <a:srgbClr val="0000FF"/>
                </a:solidFill>
                <a:latin typeface="Times New Roman" panose="02020603050405020304" pitchFamily="18" charset="0"/>
                <a:cs typeface="Times New Roman" panose="02020603050405020304" pitchFamily="18" charset="0"/>
              </a:rPr>
              <a:t>𝑥</a:t>
            </a:r>
            <a:r>
              <a:rPr lang="en-US" altLang="zh-CN" sz="2400" dirty="0">
                <a:solidFill>
                  <a:srgbClr val="0000FF"/>
                </a:solidFill>
                <a:latin typeface="Times New Roman" panose="02020603050405020304" pitchFamily="18" charset="0"/>
                <a:cs typeface="Times New Roman" panose="02020603050405020304" pitchFamily="18" charset="0"/>
              </a:rPr>
              <a:t>/(1024×8)×10 ≤ 2</a:t>
            </a:r>
            <a:r>
              <a:rPr lang="en-US" altLang="zh-CN" sz="2400" baseline="30000" dirty="0">
                <a:solidFill>
                  <a:srgbClr val="0000FF"/>
                </a:solidFill>
                <a:latin typeface="Times New Roman" panose="02020603050405020304" pitchFamily="18" charset="0"/>
                <a:cs typeface="Times New Roman" panose="02020603050405020304" pitchFamily="18" charset="0"/>
              </a:rPr>
              <a:t>16</a:t>
            </a:r>
            <a:r>
              <a:rPr lang="en-US" altLang="zh-CN" sz="2400" dirty="0">
                <a:solidFill>
                  <a:srgbClr val="0000FF"/>
                </a:solidFill>
                <a:latin typeface="Times New Roman" panose="02020603050405020304" pitchFamily="18" charset="0"/>
                <a:cs typeface="Times New Roman" panose="02020603050405020304" pitchFamily="18" charset="0"/>
              </a:rPr>
              <a:t>,</a:t>
            </a:r>
          </a:p>
          <a:p>
            <a:pPr algn="ctr"/>
            <a:r>
              <a:rPr lang="en-US" altLang="zh-CN" sz="2400" dirty="0">
                <a:solidFill>
                  <a:srgbClr val="0000FF"/>
                </a:solidFill>
                <a:latin typeface="Times New Roman" panose="02020603050405020304" pitchFamily="18" charset="0"/>
                <a:cs typeface="Times New Roman" panose="02020603050405020304" pitchFamily="18" charset="0"/>
              </a:rPr>
              <a:t>x &lt;= 2</a:t>
            </a:r>
            <a:r>
              <a:rPr lang="en-US" altLang="zh-CN" sz="2400" baseline="30000" dirty="0">
                <a:solidFill>
                  <a:srgbClr val="0000FF"/>
                </a:solidFill>
                <a:latin typeface="Times New Roman" panose="02020603050405020304" pitchFamily="18" charset="0"/>
                <a:cs typeface="Times New Roman" panose="02020603050405020304" pitchFamily="18" charset="0"/>
              </a:rPr>
              <a:t>16</a:t>
            </a:r>
            <a:r>
              <a:rPr lang="en-US" altLang="zh-CN" sz="2400" dirty="0">
                <a:solidFill>
                  <a:srgbClr val="0000FF"/>
                </a:solidFill>
                <a:latin typeface="Times New Roman" panose="02020603050405020304" pitchFamily="18" charset="0"/>
                <a:cs typeface="Times New Roman" panose="02020603050405020304" pitchFamily="18" charset="0"/>
              </a:rPr>
              <a:t> * 1024* 8 /10 = 2</a:t>
            </a:r>
            <a:r>
              <a:rPr lang="en-US" altLang="zh-CN" sz="2400" baseline="30000" dirty="0">
                <a:solidFill>
                  <a:srgbClr val="0000FF"/>
                </a:solidFill>
                <a:latin typeface="Times New Roman" panose="02020603050405020304" pitchFamily="18" charset="0"/>
                <a:cs typeface="Times New Roman" panose="02020603050405020304" pitchFamily="18" charset="0"/>
              </a:rPr>
              <a:t>29</a:t>
            </a:r>
            <a:r>
              <a:rPr lang="en-US" altLang="zh-CN" sz="2400" dirty="0">
                <a:solidFill>
                  <a:srgbClr val="0000FF"/>
                </a:solidFill>
                <a:latin typeface="Times New Roman" panose="02020603050405020304" pitchFamily="18" charset="0"/>
                <a:cs typeface="Times New Roman" panose="02020603050405020304" pitchFamily="18" charset="0"/>
              </a:rPr>
              <a:t> / 10 = 54M bps.</a:t>
            </a:r>
          </a:p>
        </p:txBody>
      </p:sp>
    </p:spTree>
    <p:extLst>
      <p:ext uri="{BB962C8B-B14F-4D97-AF65-F5344CB8AC3E}">
        <p14:creationId xmlns:p14="http://schemas.microsoft.com/office/powerpoint/2010/main" val="4193334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C37B0F21-7960-42DF-AB2B-8A465D0D4B16}"/>
              </a:ext>
            </a:extLst>
          </p:cNvPr>
          <p:cNvCxnSpPr>
            <a:cxnSpLocks/>
          </p:cNvCxnSpPr>
          <p:nvPr/>
        </p:nvCxnSpPr>
        <p:spPr>
          <a:xfrm>
            <a:off x="112542" y="876621"/>
            <a:ext cx="598345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2A4A2BE-F0F0-42D6-BCDA-8081ADC9D21D}"/>
              </a:ext>
            </a:extLst>
          </p:cNvPr>
          <p:cNvSpPr txBox="1"/>
          <p:nvPr/>
        </p:nvSpPr>
        <p:spPr>
          <a:xfrm>
            <a:off x="807609" y="1142517"/>
            <a:ext cx="11141734" cy="1323439"/>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Q5-6: </a:t>
            </a:r>
            <a:r>
              <a:rPr lang="en-US" altLang="zh-CN" sz="2400" dirty="0">
                <a:latin typeface="Times New Roman" panose="02020603050405020304" pitchFamily="18" charset="0"/>
                <a:cs typeface="Times New Roman" panose="02020603050405020304" pitchFamily="18" charset="0"/>
              </a:rPr>
              <a:t> An IP datagram using the Strict source routing option has to be fragmented. Do you think the option is copied into each fragment, or is it sufficient to just put it in the first fragment? Explain your answer.</a:t>
            </a:r>
            <a:endParaRPr lang="zh-CN" altLang="en-US" sz="2400"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0A2EAF4E-1898-48A5-A928-D6E0FC24A101}"/>
              </a:ext>
            </a:extLst>
          </p:cNvPr>
          <p:cNvSpPr/>
          <p:nvPr/>
        </p:nvSpPr>
        <p:spPr>
          <a:xfrm>
            <a:off x="1457807" y="3429000"/>
            <a:ext cx="10491536" cy="461665"/>
          </a:xfrm>
          <a:prstGeom prst="rect">
            <a:avLst/>
          </a:prstGeom>
        </p:spPr>
        <p:txBody>
          <a:bodyPr wrap="square">
            <a:spAutoFit/>
          </a:bodyPr>
          <a:lstStyle/>
          <a:p>
            <a:r>
              <a:rPr lang="en-US" altLang="zh-CN" sz="2400" dirty="0">
                <a:solidFill>
                  <a:srgbClr val="0000FF"/>
                </a:solidFill>
                <a:latin typeface="Times New Roman" panose="02020603050405020304" pitchFamily="18" charset="0"/>
                <a:cs typeface="Times New Roman" panose="02020603050405020304" pitchFamily="18" charset="0"/>
              </a:rPr>
              <a:t>The info is needed to route every fragment, so it must appear in all of them.</a:t>
            </a:r>
          </a:p>
        </p:txBody>
      </p:sp>
    </p:spTree>
    <p:extLst>
      <p:ext uri="{BB962C8B-B14F-4D97-AF65-F5344CB8AC3E}">
        <p14:creationId xmlns:p14="http://schemas.microsoft.com/office/powerpoint/2010/main" val="3663922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C37B0F21-7960-42DF-AB2B-8A465D0D4B16}"/>
              </a:ext>
            </a:extLst>
          </p:cNvPr>
          <p:cNvCxnSpPr>
            <a:cxnSpLocks/>
          </p:cNvCxnSpPr>
          <p:nvPr/>
        </p:nvCxnSpPr>
        <p:spPr>
          <a:xfrm>
            <a:off x="112542" y="876621"/>
            <a:ext cx="598345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2A4A2BE-F0F0-42D6-BCDA-8081ADC9D21D}"/>
              </a:ext>
            </a:extLst>
          </p:cNvPr>
          <p:cNvSpPr txBox="1"/>
          <p:nvPr/>
        </p:nvSpPr>
        <p:spPr>
          <a:xfrm>
            <a:off x="807609" y="1142517"/>
            <a:ext cx="11141734" cy="954107"/>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Q5-7: </a:t>
            </a:r>
            <a:r>
              <a:rPr lang="en-US" altLang="zh-CN" sz="2400" dirty="0">
                <a:latin typeface="Times New Roman" panose="02020603050405020304" pitchFamily="18" charset="0"/>
                <a:cs typeface="Times New Roman" panose="02020603050405020304" pitchFamily="18" charset="0"/>
              </a:rPr>
              <a:t>Suppose that instead of using 16 bits for the network part of a class B address originally, 20 bits had been used. How many class B networks would there have been?</a:t>
            </a:r>
            <a:endParaRPr lang="zh-CN" altLang="en-US" sz="2400" dirty="0">
              <a:latin typeface="Times New Roman" panose="02020603050405020304" pitchFamily="18" charset="0"/>
              <a:cs typeface="Times New Roman" panose="02020603050405020304" pitchFamily="18" charset="0"/>
            </a:endParaRPr>
          </a:p>
        </p:txBody>
      </p:sp>
      <p:pic>
        <p:nvPicPr>
          <p:cNvPr id="4" name="table">
            <a:extLst>
              <a:ext uri="{FF2B5EF4-FFF2-40B4-BE49-F238E27FC236}">
                <a16:creationId xmlns:a16="http://schemas.microsoft.com/office/drawing/2014/main" id="{F7FBAC6C-5681-4FD1-B9FA-95D3B4B36254}"/>
              </a:ext>
            </a:extLst>
          </p:cNvPr>
          <p:cNvPicPr>
            <a:picLocks noChangeAspect="1"/>
          </p:cNvPicPr>
          <p:nvPr/>
        </p:nvPicPr>
        <p:blipFill>
          <a:blip r:embed="rId3"/>
          <a:stretch>
            <a:fillRect/>
          </a:stretch>
        </p:blipFill>
        <p:spPr>
          <a:xfrm>
            <a:off x="3488200" y="2590831"/>
            <a:ext cx="5215597" cy="648072"/>
          </a:xfrm>
          <a:prstGeom prst="rect">
            <a:avLst/>
          </a:prstGeom>
        </p:spPr>
      </p:pic>
      <p:sp>
        <p:nvSpPr>
          <p:cNvPr id="2" name="矩形 1">
            <a:extLst>
              <a:ext uri="{FF2B5EF4-FFF2-40B4-BE49-F238E27FC236}">
                <a16:creationId xmlns:a16="http://schemas.microsoft.com/office/drawing/2014/main" id="{2A21FAFB-0B6B-4470-8AF7-56BFDD403505}"/>
              </a:ext>
            </a:extLst>
          </p:cNvPr>
          <p:cNvSpPr/>
          <p:nvPr/>
        </p:nvSpPr>
        <p:spPr>
          <a:xfrm>
            <a:off x="1181099" y="3733110"/>
            <a:ext cx="9829800" cy="1815882"/>
          </a:xfrm>
          <a:prstGeom prst="rect">
            <a:avLst/>
          </a:prstGeom>
        </p:spPr>
        <p:txBody>
          <a:bodyPr wrap="square">
            <a:spAutoFit/>
          </a:bodyPr>
          <a:lstStyle/>
          <a:p>
            <a:r>
              <a:rPr lang="en-US" altLang="zh-CN" sz="2800" dirty="0">
                <a:solidFill>
                  <a:srgbClr val="0000FF"/>
                </a:solidFill>
                <a:latin typeface="Times New Roman" panose="02020603050405020304" pitchFamily="18" charset="0"/>
                <a:cs typeface="Times New Roman" panose="02020603050405020304" pitchFamily="18" charset="0"/>
              </a:rPr>
              <a:t>With a 2-bit preﬁx, there would have been 18 bits left over for the network. Consequently, the number of networks would have been </a:t>
            </a:r>
            <a:r>
              <a:rPr lang="en-US" altLang="zh-CN" sz="2800" dirty="0">
                <a:solidFill>
                  <a:srgbClr val="FF0000"/>
                </a:solidFill>
                <a:latin typeface="Times New Roman" panose="02020603050405020304" pitchFamily="18" charset="0"/>
                <a:cs typeface="Times New Roman" panose="02020603050405020304" pitchFamily="18" charset="0"/>
              </a:rPr>
              <a:t>2</a:t>
            </a:r>
            <a:r>
              <a:rPr lang="en-US" altLang="zh-CN" sz="2800" baseline="30000" dirty="0">
                <a:solidFill>
                  <a:srgbClr val="FF0000"/>
                </a:solidFill>
                <a:latin typeface="Times New Roman" panose="02020603050405020304" pitchFamily="18" charset="0"/>
                <a:cs typeface="Times New Roman" panose="02020603050405020304" pitchFamily="18" charset="0"/>
              </a:rPr>
              <a:t>18</a:t>
            </a:r>
            <a:r>
              <a:rPr lang="en-US" altLang="zh-CN" sz="2800" dirty="0">
                <a:solidFill>
                  <a:srgbClr val="FF0000"/>
                </a:solidFill>
                <a:latin typeface="Times New Roman" panose="02020603050405020304" pitchFamily="18" charset="0"/>
                <a:cs typeface="Times New Roman" panose="02020603050405020304" pitchFamily="18" charset="0"/>
              </a:rPr>
              <a:t> or 262,144</a:t>
            </a:r>
            <a:r>
              <a:rPr lang="en-US" altLang="zh-CN" sz="2800" dirty="0">
                <a:solidFill>
                  <a:srgbClr val="0000FF"/>
                </a:solidFill>
                <a:latin typeface="Times New Roman" panose="02020603050405020304" pitchFamily="18" charset="0"/>
                <a:cs typeface="Times New Roman" panose="02020603050405020304" pitchFamily="18" charset="0"/>
              </a:rPr>
              <a:t>. However, </a:t>
            </a:r>
            <a:r>
              <a:rPr lang="en-US" altLang="zh-CN" sz="2800" dirty="0">
                <a:solidFill>
                  <a:srgbClr val="FF0000"/>
                </a:solidFill>
                <a:latin typeface="Times New Roman" panose="02020603050405020304" pitchFamily="18" charset="0"/>
                <a:cs typeface="Times New Roman" panose="02020603050405020304" pitchFamily="18" charset="0"/>
              </a:rPr>
              <a:t>all 0s and all 1s are special</a:t>
            </a:r>
            <a:r>
              <a:rPr lang="en-US" altLang="zh-CN" sz="2800" dirty="0">
                <a:solidFill>
                  <a:srgbClr val="0000FF"/>
                </a:solidFill>
                <a:latin typeface="Times New Roman" panose="02020603050405020304" pitchFamily="18" charset="0"/>
                <a:cs typeface="Times New Roman" panose="02020603050405020304" pitchFamily="18" charset="0"/>
              </a:rPr>
              <a:t>, so only 262,142 are available.</a:t>
            </a:r>
            <a:endParaRPr lang="zh-CN" altLang="zh-CN" sz="28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5330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C37B0F21-7960-42DF-AB2B-8A465D0D4B16}"/>
              </a:ext>
            </a:extLst>
          </p:cNvPr>
          <p:cNvCxnSpPr>
            <a:cxnSpLocks/>
          </p:cNvCxnSpPr>
          <p:nvPr/>
        </p:nvCxnSpPr>
        <p:spPr>
          <a:xfrm>
            <a:off x="112542" y="876621"/>
            <a:ext cx="598345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2A4A2BE-F0F0-42D6-BCDA-8081ADC9D21D}"/>
              </a:ext>
            </a:extLst>
          </p:cNvPr>
          <p:cNvSpPr txBox="1"/>
          <p:nvPr/>
        </p:nvSpPr>
        <p:spPr>
          <a:xfrm>
            <a:off x="807609" y="1142517"/>
            <a:ext cx="11141734" cy="954107"/>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Q5-8: </a:t>
            </a:r>
            <a:r>
              <a:rPr lang="en-US" altLang="zh-CN" sz="2400" dirty="0">
                <a:latin typeface="Times New Roman" panose="02020603050405020304" pitchFamily="18" charset="0"/>
                <a:cs typeface="Times New Roman" panose="02020603050405020304" pitchFamily="18" charset="0"/>
              </a:rPr>
              <a:t>A network on the Internet has a subnet mask of 255.255.240.0. What is the maximum number of hosts it can handle?</a:t>
            </a:r>
            <a:endParaRPr lang="zh-CN" altLang="en-US" sz="24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9770430D-40C7-4708-829C-7520076417D5}"/>
              </a:ext>
            </a:extLst>
          </p:cNvPr>
          <p:cNvSpPr txBox="1"/>
          <p:nvPr/>
        </p:nvSpPr>
        <p:spPr>
          <a:xfrm>
            <a:off x="2090635" y="2976860"/>
            <a:ext cx="8575681" cy="523220"/>
          </a:xfrm>
          <a:prstGeom prst="rect">
            <a:avLst/>
          </a:prstGeom>
          <a:noFill/>
        </p:spPr>
        <p:txBody>
          <a:bodyPr wrap="none" rtlCol="0">
            <a:spAutoFit/>
          </a:bodyPr>
          <a:lstStyle/>
          <a:p>
            <a:r>
              <a:rPr lang="en-US" altLang="zh-CN" sz="2800" dirty="0">
                <a:solidFill>
                  <a:srgbClr val="0000FF"/>
                </a:solidFill>
                <a:latin typeface="Times New Roman" panose="02020603050405020304" pitchFamily="18" charset="0"/>
                <a:cs typeface="Times New Roman" panose="02020603050405020304" pitchFamily="18" charset="0"/>
              </a:rPr>
              <a:t>255.255.240.0 </a:t>
            </a:r>
            <a:r>
              <a:rPr lang="zh-CN" altLang="en-US" sz="2800" dirty="0">
                <a:solidFill>
                  <a:srgbClr val="0000FF"/>
                </a:solidFill>
                <a:latin typeface="Times New Roman" panose="02020603050405020304" pitchFamily="18" charset="0"/>
                <a:cs typeface="Times New Roman" panose="02020603050405020304" pitchFamily="18" charset="0"/>
              </a:rPr>
              <a:t>→ </a:t>
            </a:r>
            <a:r>
              <a:rPr lang="en-US" altLang="zh-CN" sz="2800" dirty="0">
                <a:solidFill>
                  <a:srgbClr val="0000FF"/>
                </a:solidFill>
                <a:latin typeface="Times New Roman" panose="02020603050405020304" pitchFamily="18" charset="0"/>
                <a:cs typeface="Times New Roman" panose="02020603050405020304" pitchFamily="18" charset="0"/>
              </a:rPr>
              <a:t>11111111 11111111</a:t>
            </a:r>
            <a:r>
              <a:rPr lang="zh-CN" altLang="en-US" sz="2800" dirty="0">
                <a:solidFill>
                  <a:srgbClr val="0000FF"/>
                </a:solidFill>
                <a:latin typeface="Times New Roman" panose="02020603050405020304" pitchFamily="18" charset="0"/>
                <a:cs typeface="Times New Roman" panose="02020603050405020304" pitchFamily="18" charset="0"/>
              </a:rPr>
              <a:t> </a:t>
            </a:r>
            <a:r>
              <a:rPr lang="en-US" altLang="zh-CN" sz="2800" dirty="0">
                <a:solidFill>
                  <a:srgbClr val="0000FF"/>
                </a:solidFill>
                <a:latin typeface="Times New Roman" panose="02020603050405020304" pitchFamily="18" charset="0"/>
                <a:cs typeface="Times New Roman" panose="02020603050405020304" pitchFamily="18" charset="0"/>
              </a:rPr>
              <a:t>11110000 00000000</a:t>
            </a:r>
            <a:endParaRPr lang="zh-CN" altLang="en-US" sz="2800" dirty="0">
              <a:solidFill>
                <a:srgbClr val="0000FF"/>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7F42A457-4D20-4969-ADF5-EE60E2D319DF}"/>
              </a:ext>
            </a:extLst>
          </p:cNvPr>
          <p:cNvSpPr txBox="1"/>
          <p:nvPr/>
        </p:nvSpPr>
        <p:spPr>
          <a:xfrm>
            <a:off x="2090635" y="3926003"/>
            <a:ext cx="5047356" cy="584775"/>
          </a:xfrm>
          <a:prstGeom prst="rect">
            <a:avLst/>
          </a:prstGeom>
          <a:noFill/>
        </p:spPr>
        <p:txBody>
          <a:bodyPr wrap="square" rtlCol="0">
            <a:spAutoFit/>
          </a:bodyPr>
          <a:lstStyle/>
          <a:p>
            <a:r>
              <a:rPr lang="en-US" altLang="zh-CN" sz="3200" dirty="0">
                <a:solidFill>
                  <a:srgbClr val="0000FF"/>
                </a:solidFill>
                <a:latin typeface="Times New Roman" panose="02020603050405020304" pitchFamily="18" charset="0"/>
                <a:cs typeface="Times New Roman" panose="02020603050405020304" pitchFamily="18" charset="0"/>
              </a:rPr>
              <a:t>2</a:t>
            </a:r>
            <a:r>
              <a:rPr lang="en-US" altLang="zh-CN" sz="3200" baseline="30000" dirty="0">
                <a:solidFill>
                  <a:srgbClr val="0000FF"/>
                </a:solidFill>
                <a:latin typeface="Times New Roman" panose="02020603050405020304" pitchFamily="18" charset="0"/>
                <a:cs typeface="Times New Roman" panose="02020603050405020304" pitchFamily="18" charset="0"/>
              </a:rPr>
              <a:t>12</a:t>
            </a:r>
            <a:r>
              <a:rPr lang="en-US" altLang="zh-CN" sz="3200" dirty="0">
                <a:solidFill>
                  <a:srgbClr val="0000FF"/>
                </a:solidFill>
                <a:latin typeface="Times New Roman" panose="02020603050405020304" pitchFamily="18" charset="0"/>
                <a:cs typeface="Times New Roman" panose="02020603050405020304" pitchFamily="18" charset="0"/>
              </a:rPr>
              <a:t> – 2 = 4094</a:t>
            </a:r>
            <a:endParaRPr lang="zh-CN" altLang="en-US" sz="32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771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C37B0F21-7960-42DF-AB2B-8A465D0D4B16}"/>
              </a:ext>
            </a:extLst>
          </p:cNvPr>
          <p:cNvCxnSpPr>
            <a:cxnSpLocks/>
          </p:cNvCxnSpPr>
          <p:nvPr/>
        </p:nvCxnSpPr>
        <p:spPr>
          <a:xfrm>
            <a:off x="112542" y="876621"/>
            <a:ext cx="598345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2A4A2BE-F0F0-42D6-BCDA-8081ADC9D21D}"/>
              </a:ext>
            </a:extLst>
          </p:cNvPr>
          <p:cNvSpPr txBox="1"/>
          <p:nvPr/>
        </p:nvSpPr>
        <p:spPr>
          <a:xfrm>
            <a:off x="525133" y="1170654"/>
            <a:ext cx="11141734" cy="1692771"/>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Q5-9: </a:t>
            </a:r>
            <a:r>
              <a:rPr lang="en-US" altLang="zh-CN" sz="2400" dirty="0">
                <a:latin typeface="Times New Roman" panose="02020603050405020304" pitchFamily="18" charset="0"/>
                <a:cs typeface="Times New Roman" panose="02020603050405020304" pitchFamily="18" charset="0"/>
              </a:rPr>
              <a:t>A large number of consecutive IP addresses are available starting at 198.16.0.0. Suppose that four organizations, A, B, C, and D, request 4000, 2000, 4000, and 8000 addresses, respectively, and in that order. For each of these, give the first IP address assigned, the last IP address assigned, and the mask in the </a:t>
            </a:r>
            <a:r>
              <a:rPr lang="en-US" altLang="zh-CN" sz="2400" dirty="0" err="1">
                <a:latin typeface="Times New Roman" panose="02020603050405020304" pitchFamily="18" charset="0"/>
                <a:cs typeface="Times New Roman" panose="02020603050405020304" pitchFamily="18" charset="0"/>
              </a:rPr>
              <a:t>w.x.y.z</a:t>
            </a:r>
            <a:r>
              <a:rPr lang="en-US" altLang="zh-CN" sz="2400" dirty="0">
                <a:latin typeface="Times New Roman" panose="02020603050405020304" pitchFamily="18" charset="0"/>
                <a:cs typeface="Times New Roman" panose="02020603050405020304" pitchFamily="18" charset="0"/>
              </a:rPr>
              <a:t>/s notation.</a:t>
            </a:r>
            <a:endParaRPr lang="zh-CN" altLang="en-US" sz="2400"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CF981088-196F-4E41-9CB8-E9EE37B7C2F9}"/>
              </a:ext>
            </a:extLst>
          </p:cNvPr>
          <p:cNvSpPr/>
          <p:nvPr/>
        </p:nvSpPr>
        <p:spPr>
          <a:xfrm>
            <a:off x="753978" y="3013501"/>
            <a:ext cx="10684042" cy="830997"/>
          </a:xfrm>
          <a:prstGeom prst="rect">
            <a:avLst/>
          </a:prstGeom>
        </p:spPr>
        <p:txBody>
          <a:bodyPr wrap="square">
            <a:spAutoFit/>
          </a:bodyPr>
          <a:lstStyle/>
          <a:p>
            <a:r>
              <a:rPr lang="en-US" altLang="zh-CN" sz="2400" dirty="0">
                <a:solidFill>
                  <a:srgbClr val="0000FF"/>
                </a:solidFill>
                <a:latin typeface="Times New Roman" panose="02020603050405020304" pitchFamily="18" charset="0"/>
                <a:cs typeface="Times New Roman" panose="02020603050405020304" pitchFamily="18" charset="0"/>
              </a:rPr>
              <a:t>To start with, all the requests are rounded up to a power of two. The starting address, ending address, and mask are as follows:</a:t>
            </a:r>
            <a:endParaRPr lang="zh-CN" altLang="zh-CN" sz="2400" dirty="0">
              <a:solidFill>
                <a:srgbClr val="0000FF"/>
              </a:solidFill>
              <a:latin typeface="Times New Roman" panose="02020603050405020304" pitchFamily="18" charset="0"/>
              <a:cs typeface="Times New Roman" panose="02020603050405020304" pitchFamily="18" charset="0"/>
            </a:endParaRPr>
          </a:p>
        </p:txBody>
      </p:sp>
      <p:pic>
        <p:nvPicPr>
          <p:cNvPr id="5" name="table">
            <a:extLst>
              <a:ext uri="{FF2B5EF4-FFF2-40B4-BE49-F238E27FC236}">
                <a16:creationId xmlns:a16="http://schemas.microsoft.com/office/drawing/2014/main" id="{8EC3A1C4-84EE-4166-A84D-DEDA7CA169A6}"/>
              </a:ext>
            </a:extLst>
          </p:cNvPr>
          <p:cNvPicPr>
            <a:picLocks noChangeAspect="1"/>
          </p:cNvPicPr>
          <p:nvPr/>
        </p:nvPicPr>
        <p:blipFill>
          <a:blip r:embed="rId3"/>
          <a:stretch>
            <a:fillRect/>
          </a:stretch>
        </p:blipFill>
        <p:spPr>
          <a:xfrm>
            <a:off x="1009237" y="3922968"/>
            <a:ext cx="10002075" cy="2477832"/>
          </a:xfrm>
          <a:prstGeom prst="rect">
            <a:avLst/>
          </a:prstGeom>
        </p:spPr>
      </p:pic>
    </p:spTree>
    <p:extLst>
      <p:ext uri="{BB962C8B-B14F-4D97-AF65-F5344CB8AC3E}">
        <p14:creationId xmlns:p14="http://schemas.microsoft.com/office/powerpoint/2010/main" val="2597093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C37B0F21-7960-42DF-AB2B-8A465D0D4B16}"/>
              </a:ext>
            </a:extLst>
          </p:cNvPr>
          <p:cNvCxnSpPr>
            <a:cxnSpLocks/>
          </p:cNvCxnSpPr>
          <p:nvPr/>
        </p:nvCxnSpPr>
        <p:spPr>
          <a:xfrm>
            <a:off x="112542" y="876621"/>
            <a:ext cx="598345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2A4A2BE-F0F0-42D6-BCDA-8081ADC9D21D}"/>
              </a:ext>
            </a:extLst>
          </p:cNvPr>
          <p:cNvSpPr txBox="1"/>
          <p:nvPr/>
        </p:nvSpPr>
        <p:spPr>
          <a:xfrm>
            <a:off x="807609" y="1142517"/>
            <a:ext cx="11141734"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Q5-10: </a:t>
            </a:r>
            <a:r>
              <a:rPr lang="en-US" altLang="zh-CN" sz="2400" dirty="0">
                <a:latin typeface="Times New Roman" panose="02020603050405020304" pitchFamily="18" charset="0"/>
                <a:cs typeface="Times New Roman" panose="02020603050405020304" pitchFamily="18" charset="0"/>
              </a:rPr>
              <a:t>A router has the following (CIDR) entries in its routing table:</a:t>
            </a:r>
            <a:endParaRPr lang="zh-CN" altLang="en-US" sz="2400" dirty="0">
              <a:latin typeface="Times New Roman" panose="02020603050405020304" pitchFamily="18" charset="0"/>
              <a:cs typeface="Times New Roman" panose="02020603050405020304" pitchFamily="18" charset="0"/>
            </a:endParaRPr>
          </a:p>
        </p:txBody>
      </p:sp>
      <p:graphicFrame>
        <p:nvGraphicFramePr>
          <p:cNvPr id="2" name="表格 1">
            <a:extLst>
              <a:ext uri="{FF2B5EF4-FFF2-40B4-BE49-F238E27FC236}">
                <a16:creationId xmlns:a16="http://schemas.microsoft.com/office/drawing/2014/main" id="{78C69EB1-0ED2-4571-BDF4-1737C664CF9C}"/>
              </a:ext>
            </a:extLst>
          </p:cNvPr>
          <p:cNvGraphicFramePr>
            <a:graphicFrameLocks noGrp="1"/>
          </p:cNvGraphicFramePr>
          <p:nvPr>
            <p:extLst>
              <p:ext uri="{D42A27DB-BD31-4B8C-83A1-F6EECF244321}">
                <p14:modId xmlns:p14="http://schemas.microsoft.com/office/powerpoint/2010/main" val="3543143314"/>
              </p:ext>
            </p:extLst>
          </p:nvPr>
        </p:nvGraphicFramePr>
        <p:xfrm>
          <a:off x="2852821" y="1831244"/>
          <a:ext cx="6486358" cy="1854200"/>
        </p:xfrm>
        <a:graphic>
          <a:graphicData uri="http://schemas.openxmlformats.org/drawingml/2006/table">
            <a:tbl>
              <a:tblPr firstRow="1" bandRow="1">
                <a:tableStyleId>{5C22544A-7EE6-4342-B048-85BDC9FD1C3A}</a:tableStyleId>
              </a:tblPr>
              <a:tblGrid>
                <a:gridCol w="3243179">
                  <a:extLst>
                    <a:ext uri="{9D8B030D-6E8A-4147-A177-3AD203B41FA5}">
                      <a16:colId xmlns:a16="http://schemas.microsoft.com/office/drawing/2014/main" val="626358346"/>
                    </a:ext>
                  </a:extLst>
                </a:gridCol>
                <a:gridCol w="3243179">
                  <a:extLst>
                    <a:ext uri="{9D8B030D-6E8A-4147-A177-3AD203B41FA5}">
                      <a16:colId xmlns:a16="http://schemas.microsoft.com/office/drawing/2014/main" val="117028134"/>
                    </a:ext>
                  </a:extLst>
                </a:gridCol>
              </a:tblGrid>
              <a:tr h="370840">
                <a:tc>
                  <a:txBody>
                    <a:bodyPr/>
                    <a:lstStyle/>
                    <a:p>
                      <a:pPr algn="ctr"/>
                      <a:r>
                        <a:rPr lang="en-US" sz="2000" dirty="0">
                          <a:solidFill>
                            <a:srgbClr val="000000"/>
                          </a:solidFill>
                          <a:effectLst/>
                          <a:latin typeface="Times New Roman" panose="02020603050405020304" pitchFamily="18" charset="0"/>
                          <a:cs typeface="Times New Roman" panose="02020603050405020304" pitchFamily="18" charset="0"/>
                        </a:rPr>
                        <a:t>Address/mask</a:t>
                      </a:r>
                      <a:endParaRPr lang="en-US" sz="2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rgbClr val="000000"/>
                          </a:solidFill>
                          <a:effectLst/>
                          <a:latin typeface="Times New Roman" panose="02020603050405020304" pitchFamily="18" charset="0"/>
                          <a:cs typeface="Times New Roman" panose="02020603050405020304" pitchFamily="18" charset="0"/>
                        </a:rPr>
                        <a:t>Next hop</a:t>
                      </a:r>
                      <a:endParaRPr lang="en-US" sz="2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01792820"/>
                  </a:ext>
                </a:extLst>
              </a:tr>
              <a:tr h="370840">
                <a:tc>
                  <a:txBody>
                    <a:bodyPr/>
                    <a:lstStyle/>
                    <a:p>
                      <a:pPr algn="ctr"/>
                      <a:r>
                        <a:rPr lang="en-US" altLang="zh-CN" dirty="0">
                          <a:solidFill>
                            <a:srgbClr val="000000"/>
                          </a:solidFill>
                          <a:effectLst/>
                          <a:latin typeface="Times New Roman" panose="02020603050405020304" pitchFamily="18" charset="0"/>
                          <a:cs typeface="Times New Roman" panose="02020603050405020304" pitchFamily="18" charset="0"/>
                        </a:rPr>
                        <a:t>135.46.56.0/22</a:t>
                      </a:r>
                      <a:endParaRPr lang="zh-CN" altLang="en-US"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000000"/>
                          </a:solidFill>
                          <a:effectLst/>
                          <a:latin typeface="Times New Roman" panose="02020603050405020304" pitchFamily="18" charset="0"/>
                          <a:cs typeface="Times New Roman" panose="02020603050405020304" pitchFamily="18" charset="0"/>
                        </a:rPr>
                        <a:t>Interface 0</a:t>
                      </a:r>
                      <a:endParaRPr lang="en-US"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59083362"/>
                  </a:ext>
                </a:extLst>
              </a:tr>
              <a:tr h="370840">
                <a:tc>
                  <a:txBody>
                    <a:bodyPr/>
                    <a:lstStyle/>
                    <a:p>
                      <a:pPr algn="ctr"/>
                      <a:r>
                        <a:rPr lang="en-US" altLang="zh-CN" dirty="0">
                          <a:solidFill>
                            <a:srgbClr val="000000"/>
                          </a:solidFill>
                          <a:effectLst/>
                          <a:latin typeface="Times New Roman" panose="02020603050405020304" pitchFamily="18" charset="0"/>
                          <a:cs typeface="Times New Roman" panose="02020603050405020304" pitchFamily="18" charset="0"/>
                        </a:rPr>
                        <a:t>135.46.60.0/22</a:t>
                      </a:r>
                      <a:endParaRPr lang="zh-CN" altLang="en-US"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rgbClr val="000000"/>
                          </a:solidFill>
                          <a:effectLst/>
                          <a:latin typeface="Times New Roman" panose="02020603050405020304" pitchFamily="18" charset="0"/>
                          <a:cs typeface="Times New Roman" panose="02020603050405020304" pitchFamily="18" charset="0"/>
                        </a:rPr>
                        <a:t>Interface 1</a:t>
                      </a:r>
                      <a:endParaRPr lang="en-US">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88011904"/>
                  </a:ext>
                </a:extLst>
              </a:tr>
              <a:tr h="370840">
                <a:tc>
                  <a:txBody>
                    <a:bodyPr/>
                    <a:lstStyle/>
                    <a:p>
                      <a:pPr algn="ctr"/>
                      <a:r>
                        <a:rPr lang="en-US" altLang="zh-CN">
                          <a:solidFill>
                            <a:srgbClr val="000000"/>
                          </a:solidFill>
                          <a:effectLst/>
                          <a:latin typeface="Times New Roman" panose="02020603050405020304" pitchFamily="18" charset="0"/>
                          <a:cs typeface="Times New Roman" panose="02020603050405020304" pitchFamily="18" charset="0"/>
                        </a:rPr>
                        <a:t>192.53.40.0/23</a:t>
                      </a:r>
                      <a:endParaRPr lang="zh-CN" altLang="en-US">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000000"/>
                          </a:solidFill>
                          <a:effectLst/>
                          <a:latin typeface="Times New Roman" panose="02020603050405020304" pitchFamily="18" charset="0"/>
                          <a:cs typeface="Times New Roman" panose="02020603050405020304" pitchFamily="18" charset="0"/>
                        </a:rPr>
                        <a:t>Router 1</a:t>
                      </a:r>
                      <a:endParaRPr lang="en-US"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75955156"/>
                  </a:ext>
                </a:extLst>
              </a:tr>
              <a:tr h="370840">
                <a:tc>
                  <a:txBody>
                    <a:bodyPr/>
                    <a:lstStyle/>
                    <a:p>
                      <a:pPr algn="ctr"/>
                      <a:r>
                        <a:rPr lang="en-US">
                          <a:solidFill>
                            <a:srgbClr val="000000"/>
                          </a:solidFill>
                          <a:effectLst/>
                          <a:latin typeface="Times New Roman" panose="02020603050405020304" pitchFamily="18" charset="0"/>
                          <a:cs typeface="Times New Roman" panose="02020603050405020304" pitchFamily="18" charset="0"/>
                        </a:rPr>
                        <a:t>default</a:t>
                      </a:r>
                      <a:endParaRPr lang="en-US">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000000"/>
                          </a:solidFill>
                          <a:effectLst/>
                          <a:latin typeface="Times New Roman" panose="02020603050405020304" pitchFamily="18" charset="0"/>
                          <a:cs typeface="Times New Roman" panose="02020603050405020304" pitchFamily="18" charset="0"/>
                        </a:rPr>
                        <a:t>Router 2 </a:t>
                      </a:r>
                      <a:endParaRPr lang="en-US"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712808"/>
                  </a:ext>
                </a:extLst>
              </a:tr>
            </a:tbl>
          </a:graphicData>
        </a:graphic>
      </p:graphicFrame>
      <p:sp>
        <p:nvSpPr>
          <p:cNvPr id="3" name="文本框 2">
            <a:extLst>
              <a:ext uri="{FF2B5EF4-FFF2-40B4-BE49-F238E27FC236}">
                <a16:creationId xmlns:a16="http://schemas.microsoft.com/office/drawing/2014/main" id="{2B248E42-E8E4-4111-9C05-B33BA832D28E}"/>
              </a:ext>
            </a:extLst>
          </p:cNvPr>
          <p:cNvSpPr txBox="1"/>
          <p:nvPr/>
        </p:nvSpPr>
        <p:spPr>
          <a:xfrm>
            <a:off x="701040" y="3789396"/>
            <a:ext cx="10789920" cy="2677656"/>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For each of the following IP addresses, what does the router do if a packet with that address arrives?</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(a) 135.46.63.10</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(b) 135.46.57.14</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(c) 135.46.52.2</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(d) 192.53.40.7</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(e) 192.53.56.7</a:t>
            </a:r>
            <a:endParaRPr lang="zh-CN" altLang="en-US" dirty="0"/>
          </a:p>
        </p:txBody>
      </p:sp>
    </p:spTree>
    <p:extLst>
      <p:ext uri="{BB962C8B-B14F-4D97-AF65-F5344CB8AC3E}">
        <p14:creationId xmlns:p14="http://schemas.microsoft.com/office/powerpoint/2010/main" val="17636669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a:extLst>
              <a:ext uri="{FF2B5EF4-FFF2-40B4-BE49-F238E27FC236}">
                <a16:creationId xmlns:a16="http://schemas.microsoft.com/office/drawing/2014/main" id="{D9C3303C-DCCC-4852-B7C6-41869211D96F}"/>
              </a:ext>
            </a:extLst>
          </p:cNvPr>
          <p:cNvPicPr>
            <a:picLocks noChangeAspect="1"/>
          </p:cNvPicPr>
          <p:nvPr/>
        </p:nvPicPr>
        <p:blipFill>
          <a:blip r:embed="rId2"/>
          <a:stretch>
            <a:fillRect/>
          </a:stretch>
        </p:blipFill>
        <p:spPr>
          <a:xfrm>
            <a:off x="2319003" y="1207172"/>
            <a:ext cx="7876839" cy="2221828"/>
          </a:xfrm>
          <a:prstGeom prst="rect">
            <a:avLst/>
          </a:prstGeom>
        </p:spPr>
      </p:pic>
      <p:pic>
        <p:nvPicPr>
          <p:cNvPr id="6" name="table">
            <a:extLst>
              <a:ext uri="{FF2B5EF4-FFF2-40B4-BE49-F238E27FC236}">
                <a16:creationId xmlns:a16="http://schemas.microsoft.com/office/drawing/2014/main" id="{F8EEE24C-39F6-40F4-9F0D-FC03F256DAB9}"/>
              </a:ext>
            </a:extLst>
          </p:cNvPr>
          <p:cNvPicPr>
            <a:picLocks noChangeAspect="1"/>
          </p:cNvPicPr>
          <p:nvPr/>
        </p:nvPicPr>
        <p:blipFill>
          <a:blip r:embed="rId3"/>
          <a:stretch>
            <a:fillRect/>
          </a:stretch>
        </p:blipFill>
        <p:spPr>
          <a:xfrm>
            <a:off x="1686743" y="3638244"/>
            <a:ext cx="9135289" cy="2343135"/>
          </a:xfrm>
          <a:prstGeom prst="rect">
            <a:avLst/>
          </a:prstGeom>
        </p:spPr>
      </p:pic>
      <p:cxnSp>
        <p:nvCxnSpPr>
          <p:cNvPr id="7" name="直接连接符 6">
            <a:extLst>
              <a:ext uri="{FF2B5EF4-FFF2-40B4-BE49-F238E27FC236}">
                <a16:creationId xmlns:a16="http://schemas.microsoft.com/office/drawing/2014/main" id="{A56B2F51-7C07-4B2B-B5AF-59C982DFAF23}"/>
              </a:ext>
            </a:extLst>
          </p:cNvPr>
          <p:cNvCxnSpPr>
            <a:cxnSpLocks/>
          </p:cNvCxnSpPr>
          <p:nvPr/>
        </p:nvCxnSpPr>
        <p:spPr>
          <a:xfrm>
            <a:off x="112542" y="876621"/>
            <a:ext cx="5983458"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3647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C37B0F21-7960-42DF-AB2B-8A465D0D4B16}"/>
              </a:ext>
            </a:extLst>
          </p:cNvPr>
          <p:cNvCxnSpPr>
            <a:cxnSpLocks/>
          </p:cNvCxnSpPr>
          <p:nvPr/>
        </p:nvCxnSpPr>
        <p:spPr>
          <a:xfrm>
            <a:off x="112542" y="876621"/>
            <a:ext cx="598345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2A4A2BE-F0F0-42D6-BCDA-8081ADC9D21D}"/>
              </a:ext>
            </a:extLst>
          </p:cNvPr>
          <p:cNvSpPr txBox="1"/>
          <p:nvPr/>
        </p:nvSpPr>
        <p:spPr>
          <a:xfrm>
            <a:off x="807609" y="1142517"/>
            <a:ext cx="11141734" cy="1785104"/>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Q4-2: </a:t>
            </a:r>
            <a:r>
              <a:rPr lang="en-US" altLang="zh-CN" sz="2400" dirty="0">
                <a:latin typeface="Times New Roman" panose="02020603050405020304" pitchFamily="18" charset="0"/>
                <a:cs typeface="Times New Roman" panose="02020603050405020304" pitchFamily="18" charset="0"/>
              </a:rPr>
              <a:t>Measurements of a slotted ALOHA channel with an infinite number of users show that 10% of the slots are idle.</a:t>
            </a:r>
          </a:p>
          <a:p>
            <a:r>
              <a:rPr lang="en-US" altLang="zh-CN" dirty="0"/>
              <a:t>(a) What is the channel load, G?</a:t>
            </a:r>
          </a:p>
          <a:p>
            <a:r>
              <a:rPr lang="en-US" altLang="zh-CN" dirty="0"/>
              <a:t>(b) What is the throughput? </a:t>
            </a:r>
          </a:p>
          <a:p>
            <a:r>
              <a:rPr lang="en-US" altLang="zh-CN" dirty="0"/>
              <a:t>(c) Is the channel underloaded or overloaded?</a:t>
            </a:r>
          </a:p>
        </p:txBody>
      </p:sp>
      <p:sp>
        <p:nvSpPr>
          <p:cNvPr id="3" name="矩形 2">
            <a:extLst>
              <a:ext uri="{FF2B5EF4-FFF2-40B4-BE49-F238E27FC236}">
                <a16:creationId xmlns:a16="http://schemas.microsoft.com/office/drawing/2014/main" id="{95F78571-2B33-4FC4-9378-21397FDCAD53}"/>
              </a:ext>
            </a:extLst>
          </p:cNvPr>
          <p:cNvSpPr/>
          <p:nvPr/>
        </p:nvSpPr>
        <p:spPr>
          <a:xfrm>
            <a:off x="3269876" y="3193516"/>
            <a:ext cx="7569573" cy="3046988"/>
          </a:xfrm>
          <a:prstGeom prst="rect">
            <a:avLst/>
          </a:prstGeom>
        </p:spPr>
        <p:txBody>
          <a:bodyPr wrap="square">
            <a:spAutoFit/>
          </a:bodyPr>
          <a:lstStyle/>
          <a:p>
            <a:r>
              <a:rPr lang="en-US" altLang="zh-CN" sz="3200" dirty="0">
                <a:solidFill>
                  <a:srgbClr val="0000FF"/>
                </a:solidFill>
                <a:latin typeface="Times-Roman"/>
              </a:rPr>
              <a:t>(a) P = e</a:t>
            </a:r>
            <a:r>
              <a:rPr lang="en-US" altLang="zh-CN" sz="3200" baseline="30000" dirty="0">
                <a:solidFill>
                  <a:srgbClr val="0000FF"/>
                </a:solidFill>
                <a:latin typeface="Times-Roman"/>
              </a:rPr>
              <a:t>-G</a:t>
            </a:r>
            <a:r>
              <a:rPr lang="en-US" altLang="zh-CN" sz="3200" dirty="0">
                <a:solidFill>
                  <a:srgbClr val="0000FF"/>
                </a:solidFill>
                <a:latin typeface="Times-Roman"/>
              </a:rPr>
              <a:t> = 10%.</a:t>
            </a:r>
          </a:p>
          <a:p>
            <a:r>
              <a:rPr lang="en-US" altLang="zh-CN" sz="3200" dirty="0">
                <a:solidFill>
                  <a:srgbClr val="0000FF"/>
                </a:solidFill>
                <a:latin typeface="Times-Roman"/>
              </a:rPr>
              <a:t>G = -</a:t>
            </a:r>
            <a:r>
              <a:rPr lang="en-US" altLang="zh-CN" sz="3200" dirty="0" err="1">
                <a:solidFill>
                  <a:srgbClr val="0000FF"/>
                </a:solidFill>
                <a:latin typeface="Times-Roman"/>
              </a:rPr>
              <a:t>lnP</a:t>
            </a:r>
            <a:r>
              <a:rPr lang="en-US" altLang="zh-CN" sz="3200" dirty="0">
                <a:solidFill>
                  <a:srgbClr val="0000FF"/>
                </a:solidFill>
                <a:latin typeface="Times-Roman"/>
              </a:rPr>
              <a:t> = -ln0.1 = 2.3.</a:t>
            </a:r>
          </a:p>
          <a:p>
            <a:endParaRPr lang="en-US" altLang="zh-CN" sz="3200" dirty="0">
              <a:solidFill>
                <a:srgbClr val="0000FF"/>
              </a:solidFill>
            </a:endParaRPr>
          </a:p>
          <a:p>
            <a:r>
              <a:rPr lang="en-US" altLang="zh-CN" sz="3200" dirty="0">
                <a:solidFill>
                  <a:srgbClr val="0000FF"/>
                </a:solidFill>
                <a:latin typeface="Times-Roman"/>
              </a:rPr>
              <a:t>(b) S = GP = 2.3 * e</a:t>
            </a:r>
            <a:r>
              <a:rPr lang="en-US" altLang="zh-CN" sz="3200" baseline="30000" dirty="0">
                <a:solidFill>
                  <a:srgbClr val="0000FF"/>
                </a:solidFill>
                <a:latin typeface="Times-Roman"/>
              </a:rPr>
              <a:t>-2.3</a:t>
            </a:r>
            <a:r>
              <a:rPr lang="en-US" altLang="zh-CN" sz="3200" dirty="0">
                <a:solidFill>
                  <a:srgbClr val="0000FF"/>
                </a:solidFill>
                <a:latin typeface="Times-Roman"/>
              </a:rPr>
              <a:t> = 0.23.</a:t>
            </a:r>
          </a:p>
          <a:p>
            <a:r>
              <a:rPr lang="en-US" altLang="zh-CN" sz="3200" dirty="0">
                <a:solidFill>
                  <a:srgbClr val="0000FF"/>
                </a:solidFill>
                <a:latin typeface="Times-Roman"/>
              </a:rPr>
              <a:t> </a:t>
            </a:r>
            <a:endParaRPr lang="en-US" altLang="zh-CN" sz="3200" dirty="0">
              <a:solidFill>
                <a:srgbClr val="0000FF"/>
              </a:solidFill>
            </a:endParaRPr>
          </a:p>
          <a:p>
            <a:r>
              <a:rPr lang="en-US" altLang="zh-CN" sz="3200" dirty="0">
                <a:solidFill>
                  <a:srgbClr val="0000FF"/>
                </a:solidFill>
                <a:latin typeface="Times-Roman"/>
              </a:rPr>
              <a:t>(c) G = 2.3 &gt; 1, overloaded.</a:t>
            </a:r>
            <a:endParaRPr lang="zh-CN" altLang="en-US" sz="3200" dirty="0">
              <a:solidFill>
                <a:srgbClr val="0000FF"/>
              </a:solidFill>
            </a:endParaRPr>
          </a:p>
        </p:txBody>
      </p:sp>
    </p:spTree>
    <p:extLst>
      <p:ext uri="{BB962C8B-B14F-4D97-AF65-F5344CB8AC3E}">
        <p14:creationId xmlns:p14="http://schemas.microsoft.com/office/powerpoint/2010/main" val="3895480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EDF369-C2D4-4E00-8FCF-432483763C22}"/>
              </a:ext>
            </a:extLst>
          </p:cNvPr>
          <p:cNvSpPr>
            <a:spLocks noGrp="1"/>
          </p:cNvSpPr>
          <p:nvPr>
            <p:ph type="ctrTitle"/>
          </p:nvPr>
        </p:nvSpPr>
        <p:spPr>
          <a:xfrm>
            <a:off x="1524000" y="2381249"/>
            <a:ext cx="9144000" cy="1657351"/>
          </a:xfrm>
        </p:spPr>
        <p:txBody>
          <a:bodyPr>
            <a:normAutofit fontScale="90000"/>
          </a:bodyPr>
          <a:lstStyle/>
          <a:p>
            <a:r>
              <a:rPr lang="en-US" altLang="zh-CN" b="1" dirty="0"/>
              <a:t>Chapter 5</a:t>
            </a:r>
            <a:br>
              <a:rPr lang="en-US" altLang="zh-CN" b="1" dirty="0"/>
            </a:br>
            <a:r>
              <a:rPr lang="en-US" altLang="zh-CN" b="1" dirty="0"/>
              <a:t>Exercise</a:t>
            </a:r>
            <a:endParaRPr lang="zh-CN" altLang="en-US" b="1" dirty="0"/>
          </a:p>
        </p:txBody>
      </p:sp>
    </p:spTree>
    <p:extLst>
      <p:ext uri="{BB962C8B-B14F-4D97-AF65-F5344CB8AC3E}">
        <p14:creationId xmlns:p14="http://schemas.microsoft.com/office/powerpoint/2010/main" val="465591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09EE09F-8953-4CC6-A8D5-4E574A6A09B8}"/>
              </a:ext>
            </a:extLst>
          </p:cNvPr>
          <p:cNvSpPr>
            <a:spLocks noGrp="1"/>
          </p:cNvSpPr>
          <p:nvPr>
            <p:ph idx="1"/>
          </p:nvPr>
        </p:nvSpPr>
        <p:spPr/>
        <p:txBody>
          <a:bodyPr>
            <a:normAutofit fontScale="92500" lnSpcReduction="20000"/>
          </a:bodyPr>
          <a:lstStyle/>
          <a:p>
            <a:r>
              <a:rPr lang="en-US" altLang="zh-CN" dirty="0"/>
              <a:t>1.</a:t>
            </a:r>
            <a:r>
              <a:rPr lang="zh-CN" altLang="zh-CN" dirty="0"/>
              <a:t>某大学有电子工程系、计算机系、数学系、化学系，其中化学系拥有</a:t>
            </a:r>
            <a:r>
              <a:rPr lang="en-US" altLang="zh-CN" dirty="0"/>
              <a:t>123.100.0.0/18</a:t>
            </a:r>
            <a:r>
              <a:rPr lang="zh-CN" altLang="zh-CN" dirty="0"/>
              <a:t>的地址块，数学系拥有</a:t>
            </a:r>
            <a:r>
              <a:rPr lang="en-US" altLang="zh-CN" dirty="0"/>
              <a:t>123.100.128.0/18</a:t>
            </a:r>
            <a:r>
              <a:rPr lang="zh-CN" altLang="zh-CN" dirty="0"/>
              <a:t>的地址块。假设使用</a:t>
            </a:r>
            <a:r>
              <a:rPr lang="en-US" altLang="zh-CN" dirty="0"/>
              <a:t>CIDR</a:t>
            </a:r>
            <a:r>
              <a:rPr lang="zh-CN" altLang="zh-CN" dirty="0"/>
              <a:t>寻址方案。</a:t>
            </a:r>
          </a:p>
          <a:p>
            <a:r>
              <a:rPr lang="en-US" altLang="zh-CN" dirty="0"/>
              <a:t>1</a:t>
            </a:r>
            <a:r>
              <a:rPr lang="zh-CN" altLang="zh-CN" dirty="0"/>
              <a:t>）请写出数学系的子网掩码、地址范围和该地址范围中地址的个数。</a:t>
            </a:r>
          </a:p>
          <a:p>
            <a:r>
              <a:rPr lang="zh-CN" altLang="zh-CN" dirty="0">
                <a:solidFill>
                  <a:srgbClr val="FF0000"/>
                </a:solidFill>
              </a:rPr>
              <a:t>子网掩码：</a:t>
            </a:r>
            <a:r>
              <a:rPr lang="en-US" altLang="zh-CN" dirty="0">
                <a:solidFill>
                  <a:srgbClr val="FF0000"/>
                </a:solidFill>
              </a:rPr>
              <a:t>255.255.192.0</a:t>
            </a:r>
            <a:endParaRPr lang="zh-CN" altLang="zh-CN" dirty="0">
              <a:solidFill>
                <a:srgbClr val="FF0000"/>
              </a:solidFill>
            </a:endParaRPr>
          </a:p>
          <a:p>
            <a:r>
              <a:rPr lang="zh-CN" altLang="zh-CN" dirty="0">
                <a:solidFill>
                  <a:srgbClr val="FF0000"/>
                </a:solidFill>
              </a:rPr>
              <a:t>地址范围：</a:t>
            </a:r>
            <a:r>
              <a:rPr lang="en-US" altLang="zh-CN" dirty="0">
                <a:solidFill>
                  <a:srgbClr val="FF0000"/>
                </a:solidFill>
              </a:rPr>
              <a:t>123.100.128.0-123.100.191.255</a:t>
            </a:r>
            <a:endParaRPr lang="zh-CN" altLang="zh-CN" dirty="0">
              <a:solidFill>
                <a:srgbClr val="FF0000"/>
              </a:solidFill>
            </a:endParaRPr>
          </a:p>
          <a:p>
            <a:r>
              <a:rPr lang="zh-CN" altLang="zh-CN" dirty="0">
                <a:solidFill>
                  <a:srgbClr val="FF0000"/>
                </a:solidFill>
              </a:rPr>
              <a:t>地址个数：</a:t>
            </a:r>
            <a:r>
              <a:rPr lang="en-US" altLang="zh-CN" dirty="0">
                <a:solidFill>
                  <a:srgbClr val="FF0000"/>
                </a:solidFill>
              </a:rPr>
              <a:t>2</a:t>
            </a:r>
            <a:r>
              <a:rPr lang="en-US" altLang="zh-CN" baseline="30000" dirty="0">
                <a:solidFill>
                  <a:srgbClr val="FF0000"/>
                </a:solidFill>
              </a:rPr>
              <a:t>14</a:t>
            </a:r>
            <a:endParaRPr lang="zh-CN" altLang="zh-CN" dirty="0">
              <a:solidFill>
                <a:srgbClr val="FF0000"/>
              </a:solidFill>
            </a:endParaRPr>
          </a:p>
          <a:p>
            <a:r>
              <a:rPr lang="en-US" altLang="zh-CN" dirty="0"/>
              <a:t>2</a:t>
            </a:r>
            <a:r>
              <a:rPr lang="zh-CN" altLang="zh-CN" dirty="0"/>
              <a:t>）为电子工程系和计算机系预留的地址是</a:t>
            </a:r>
            <a:r>
              <a:rPr lang="en-US" altLang="zh-CN" dirty="0"/>
              <a:t>123.100.192.0/18</a:t>
            </a:r>
            <a:r>
              <a:rPr lang="zh-CN" altLang="zh-CN" dirty="0"/>
              <a:t>，请为上面两个系分配相等的地址空间，给出分配方案。</a:t>
            </a:r>
          </a:p>
          <a:p>
            <a:r>
              <a:rPr lang="en-US" altLang="zh-CN" dirty="0">
                <a:solidFill>
                  <a:srgbClr val="FF0000"/>
                </a:solidFill>
              </a:rPr>
              <a:t>123.100.192.0/19</a:t>
            </a:r>
            <a:r>
              <a:rPr lang="zh-CN" altLang="zh-CN" dirty="0">
                <a:solidFill>
                  <a:srgbClr val="FF0000"/>
                </a:solidFill>
              </a:rPr>
              <a:t>和</a:t>
            </a:r>
            <a:r>
              <a:rPr lang="en-US" altLang="zh-CN" dirty="0">
                <a:solidFill>
                  <a:srgbClr val="FF0000"/>
                </a:solidFill>
              </a:rPr>
              <a:t>123.100.224.0/19</a:t>
            </a:r>
            <a:endParaRPr lang="zh-CN" altLang="zh-CN" dirty="0">
              <a:solidFill>
                <a:srgbClr val="FF0000"/>
              </a:solidFill>
            </a:endParaRPr>
          </a:p>
          <a:p>
            <a:endParaRPr lang="zh-CN" altLang="en-US" dirty="0"/>
          </a:p>
        </p:txBody>
      </p:sp>
    </p:spTree>
    <p:extLst>
      <p:ext uri="{BB962C8B-B14F-4D97-AF65-F5344CB8AC3E}">
        <p14:creationId xmlns:p14="http://schemas.microsoft.com/office/powerpoint/2010/main" val="3451194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8FA54D5-ADDE-4240-8B12-B8F317B85BF2}"/>
              </a:ext>
            </a:extLst>
          </p:cNvPr>
          <p:cNvSpPr>
            <a:spLocks noGrp="1"/>
          </p:cNvSpPr>
          <p:nvPr>
            <p:ph idx="1"/>
          </p:nvPr>
        </p:nvSpPr>
        <p:spPr/>
        <p:txBody>
          <a:bodyPr>
            <a:normAutofit fontScale="85000" lnSpcReduction="20000"/>
          </a:bodyPr>
          <a:lstStyle/>
          <a:p>
            <a:r>
              <a:rPr lang="en-US" altLang="zh-CN" dirty="0"/>
              <a:t>3</a:t>
            </a:r>
            <a:r>
              <a:rPr lang="zh-CN" altLang="zh-CN" dirty="0"/>
              <a:t>）包含上面所有四个系（电子工程系、计算机系、数学系、化学系）的最长前缀是什么？</a:t>
            </a:r>
          </a:p>
          <a:p>
            <a:r>
              <a:rPr lang="zh-CN" altLang="zh-CN" dirty="0">
                <a:solidFill>
                  <a:srgbClr val="FF0000"/>
                </a:solidFill>
              </a:rPr>
              <a:t>上面四个系的地址块和第三个字节的二进制形式分别如下：</a:t>
            </a:r>
          </a:p>
          <a:p>
            <a:r>
              <a:rPr lang="zh-CN" altLang="zh-CN" dirty="0">
                <a:solidFill>
                  <a:srgbClr val="FF0000"/>
                </a:solidFill>
              </a:rPr>
              <a:t>化学系：</a:t>
            </a:r>
            <a:r>
              <a:rPr lang="en-US" altLang="zh-CN" dirty="0">
                <a:solidFill>
                  <a:srgbClr val="FF0000"/>
                </a:solidFill>
              </a:rPr>
              <a:t>123.100.0.0/18				00000000</a:t>
            </a:r>
            <a:endParaRPr lang="zh-CN" altLang="zh-CN" dirty="0">
              <a:solidFill>
                <a:srgbClr val="FF0000"/>
              </a:solidFill>
            </a:endParaRPr>
          </a:p>
          <a:p>
            <a:r>
              <a:rPr lang="zh-CN" altLang="zh-CN" dirty="0">
                <a:solidFill>
                  <a:srgbClr val="FF0000"/>
                </a:solidFill>
              </a:rPr>
              <a:t>数学系：</a:t>
            </a:r>
            <a:r>
              <a:rPr lang="en-US" altLang="zh-CN" dirty="0">
                <a:solidFill>
                  <a:srgbClr val="FF0000"/>
                </a:solidFill>
              </a:rPr>
              <a:t>123.100.128.0/18				10000000</a:t>
            </a:r>
            <a:endParaRPr lang="zh-CN" altLang="zh-CN" dirty="0">
              <a:solidFill>
                <a:srgbClr val="FF0000"/>
              </a:solidFill>
            </a:endParaRPr>
          </a:p>
          <a:p>
            <a:r>
              <a:rPr lang="zh-CN" altLang="zh-CN" dirty="0">
                <a:solidFill>
                  <a:srgbClr val="FF0000"/>
                </a:solidFill>
              </a:rPr>
              <a:t>电子工程和计算机系：</a:t>
            </a:r>
            <a:r>
              <a:rPr lang="en-US" altLang="zh-CN" dirty="0">
                <a:solidFill>
                  <a:srgbClr val="FF0000"/>
                </a:solidFill>
              </a:rPr>
              <a:t>123.100.192.0/18	11000000</a:t>
            </a:r>
            <a:endParaRPr lang="zh-CN" altLang="zh-CN" dirty="0">
              <a:solidFill>
                <a:srgbClr val="FF0000"/>
              </a:solidFill>
            </a:endParaRPr>
          </a:p>
          <a:p>
            <a:r>
              <a:rPr lang="zh-CN" altLang="zh-CN" dirty="0">
                <a:solidFill>
                  <a:srgbClr val="FF0000"/>
                </a:solidFill>
              </a:rPr>
              <a:t>前</a:t>
            </a:r>
            <a:r>
              <a:rPr lang="en-US" altLang="zh-CN" dirty="0">
                <a:solidFill>
                  <a:srgbClr val="FF0000"/>
                </a:solidFill>
              </a:rPr>
              <a:t>16</a:t>
            </a:r>
            <a:r>
              <a:rPr lang="zh-CN" altLang="zh-CN" dirty="0">
                <a:solidFill>
                  <a:srgbClr val="FF0000"/>
                </a:solidFill>
              </a:rPr>
              <a:t>位相同。最长前缀为</a:t>
            </a:r>
            <a:r>
              <a:rPr lang="en-US" altLang="zh-CN" dirty="0">
                <a:solidFill>
                  <a:srgbClr val="FF0000"/>
                </a:solidFill>
              </a:rPr>
              <a:t>123.100.0.0/16</a:t>
            </a:r>
            <a:endParaRPr lang="zh-CN" altLang="zh-CN" dirty="0">
              <a:solidFill>
                <a:srgbClr val="FF0000"/>
              </a:solidFill>
            </a:endParaRPr>
          </a:p>
          <a:p>
            <a:r>
              <a:rPr lang="en-US" altLang="zh-CN" dirty="0"/>
              <a:t>4</a:t>
            </a:r>
            <a:r>
              <a:rPr lang="zh-CN" altLang="zh-CN" dirty="0"/>
              <a:t>）假设要新设置一个系，其人数不超过</a:t>
            </a:r>
            <a:r>
              <a:rPr lang="en-US" altLang="zh-CN" dirty="0"/>
              <a:t>50</a:t>
            </a:r>
            <a:r>
              <a:rPr lang="zh-CN" altLang="zh-CN" dirty="0"/>
              <a:t>，假设为每个人分配一个地址，请给出地址分配方案。</a:t>
            </a:r>
          </a:p>
          <a:p>
            <a:r>
              <a:rPr lang="zh-CN" altLang="zh-CN" dirty="0">
                <a:solidFill>
                  <a:srgbClr val="FF0000"/>
                </a:solidFill>
              </a:rPr>
              <a:t>与</a:t>
            </a:r>
            <a:r>
              <a:rPr lang="en-US" altLang="zh-CN" dirty="0">
                <a:solidFill>
                  <a:srgbClr val="FF0000"/>
                </a:solidFill>
              </a:rPr>
              <a:t>50</a:t>
            </a:r>
            <a:r>
              <a:rPr lang="zh-CN" altLang="zh-CN" dirty="0">
                <a:solidFill>
                  <a:srgbClr val="FF0000"/>
                </a:solidFill>
              </a:rPr>
              <a:t>最接近的</a:t>
            </a:r>
            <a:r>
              <a:rPr lang="en-US" altLang="zh-CN" dirty="0">
                <a:solidFill>
                  <a:srgbClr val="FF0000"/>
                </a:solidFill>
              </a:rPr>
              <a:t>2</a:t>
            </a:r>
            <a:r>
              <a:rPr lang="zh-CN" altLang="zh-CN" dirty="0">
                <a:solidFill>
                  <a:srgbClr val="FF0000"/>
                </a:solidFill>
              </a:rPr>
              <a:t>的幂次方是</a:t>
            </a:r>
            <a:r>
              <a:rPr lang="en-US" altLang="zh-CN" dirty="0">
                <a:solidFill>
                  <a:srgbClr val="FF0000"/>
                </a:solidFill>
              </a:rPr>
              <a:t>2</a:t>
            </a:r>
            <a:r>
              <a:rPr lang="en-US" altLang="zh-CN" baseline="30000" dirty="0">
                <a:solidFill>
                  <a:srgbClr val="FF0000"/>
                </a:solidFill>
              </a:rPr>
              <a:t>6</a:t>
            </a:r>
            <a:r>
              <a:rPr lang="en-US" altLang="zh-CN" dirty="0">
                <a:solidFill>
                  <a:srgbClr val="FF0000"/>
                </a:solidFill>
              </a:rPr>
              <a:t>=64</a:t>
            </a:r>
            <a:r>
              <a:rPr lang="zh-CN" altLang="zh-CN" dirty="0">
                <a:solidFill>
                  <a:srgbClr val="FF0000"/>
                </a:solidFill>
              </a:rPr>
              <a:t>，网络前缀长度</a:t>
            </a:r>
            <a:r>
              <a:rPr lang="en-US" altLang="zh-CN" dirty="0">
                <a:solidFill>
                  <a:srgbClr val="FF0000"/>
                </a:solidFill>
              </a:rPr>
              <a:t>32-6=26</a:t>
            </a:r>
            <a:r>
              <a:rPr lang="zh-CN" altLang="zh-CN" dirty="0">
                <a:solidFill>
                  <a:srgbClr val="FF0000"/>
                </a:solidFill>
              </a:rPr>
              <a:t>。</a:t>
            </a:r>
          </a:p>
          <a:p>
            <a:r>
              <a:rPr lang="zh-CN" altLang="zh-CN" dirty="0">
                <a:solidFill>
                  <a:srgbClr val="FF0000"/>
                </a:solidFill>
              </a:rPr>
              <a:t>前面四个系未使用的地址块为</a:t>
            </a:r>
            <a:r>
              <a:rPr lang="en-US" altLang="zh-CN" dirty="0">
                <a:solidFill>
                  <a:srgbClr val="FF0000"/>
                </a:solidFill>
              </a:rPr>
              <a:t>123.100.64.0/18</a:t>
            </a:r>
            <a:r>
              <a:rPr lang="zh-CN" altLang="zh-CN" dirty="0">
                <a:solidFill>
                  <a:srgbClr val="FF0000"/>
                </a:solidFill>
              </a:rPr>
              <a:t>，地址分配方案为</a:t>
            </a:r>
            <a:r>
              <a:rPr lang="en-US" altLang="zh-CN" dirty="0">
                <a:solidFill>
                  <a:srgbClr val="FF0000"/>
                </a:solidFill>
              </a:rPr>
              <a:t>123.100.64.0/26</a:t>
            </a:r>
            <a:endParaRPr lang="zh-CN" altLang="zh-CN" dirty="0">
              <a:solidFill>
                <a:srgbClr val="FF0000"/>
              </a:solidFill>
            </a:endParaRPr>
          </a:p>
          <a:p>
            <a:endParaRPr lang="zh-CN" altLang="en-US" dirty="0"/>
          </a:p>
        </p:txBody>
      </p:sp>
    </p:spTree>
    <p:extLst>
      <p:ext uri="{BB962C8B-B14F-4D97-AF65-F5344CB8AC3E}">
        <p14:creationId xmlns:p14="http://schemas.microsoft.com/office/powerpoint/2010/main" val="1859582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C36936F-3606-437C-ADA1-69FBB93E49FF}"/>
              </a:ext>
            </a:extLst>
          </p:cNvPr>
          <p:cNvSpPr>
            <a:spLocks noGrp="1"/>
          </p:cNvSpPr>
          <p:nvPr>
            <p:ph idx="1"/>
          </p:nvPr>
        </p:nvSpPr>
        <p:spPr>
          <a:xfrm>
            <a:off x="838200" y="1399899"/>
            <a:ext cx="10515600" cy="5315502"/>
          </a:xfrm>
        </p:spPr>
        <p:txBody>
          <a:bodyPr>
            <a:normAutofit fontScale="77500" lnSpcReduction="20000"/>
          </a:bodyPr>
          <a:lstStyle/>
          <a:p>
            <a:r>
              <a:rPr lang="en-US" altLang="zh-CN" dirty="0"/>
              <a:t>2.</a:t>
            </a:r>
            <a:r>
              <a:rPr lang="zh-CN" altLang="zh-CN" dirty="0"/>
              <a:t>回答如下问题：</a:t>
            </a:r>
          </a:p>
          <a:p>
            <a:r>
              <a:rPr lang="en-US" altLang="zh-CN" dirty="0"/>
              <a:t>1</a:t>
            </a:r>
            <a:r>
              <a:rPr lang="zh-CN" altLang="zh-CN" dirty="0"/>
              <a:t>）在路由器发送数据包之前必须更新哪些标头字段？</a:t>
            </a:r>
          </a:p>
          <a:p>
            <a:r>
              <a:rPr lang="en-US" altLang="zh-CN" dirty="0">
                <a:solidFill>
                  <a:srgbClr val="FF0000"/>
                </a:solidFill>
              </a:rPr>
              <a:t>TTL</a:t>
            </a:r>
            <a:r>
              <a:rPr lang="zh-CN" altLang="zh-CN" dirty="0">
                <a:solidFill>
                  <a:srgbClr val="FF0000"/>
                </a:solidFill>
              </a:rPr>
              <a:t>， 校验和</a:t>
            </a:r>
          </a:p>
          <a:p>
            <a:r>
              <a:rPr lang="en-US" altLang="zh-CN" dirty="0"/>
              <a:t>2</a:t>
            </a:r>
            <a:r>
              <a:rPr lang="zh-CN" altLang="zh-CN" dirty="0"/>
              <a:t>） 假设</a:t>
            </a:r>
            <a:r>
              <a:rPr lang="en-US" altLang="zh-CN" dirty="0"/>
              <a:t> IP </a:t>
            </a:r>
            <a:r>
              <a:rPr lang="zh-CN" altLang="zh-CN" dirty="0"/>
              <a:t>路由器中存在错误，因此它不再更新生存时间字段。这会引起什么问题？</a:t>
            </a:r>
          </a:p>
          <a:p>
            <a:r>
              <a:rPr lang="zh-CN" altLang="zh-CN" dirty="0">
                <a:solidFill>
                  <a:srgbClr val="FF0000"/>
                </a:solidFill>
              </a:rPr>
              <a:t>如果网络的路由配置中存在环路，则此数据包将永远循环（直到不正确的路由配置更改）。</a:t>
            </a:r>
          </a:p>
          <a:p>
            <a:r>
              <a:rPr lang="en-US" altLang="zh-CN" dirty="0"/>
              <a:t>3</a:t>
            </a:r>
            <a:r>
              <a:rPr lang="zh-CN" altLang="zh-CN" dirty="0"/>
              <a:t>） 假设供应商</a:t>
            </a:r>
            <a:r>
              <a:rPr lang="en-US" altLang="zh-CN" dirty="0"/>
              <a:t> A </a:t>
            </a:r>
            <a:r>
              <a:rPr lang="zh-CN" altLang="zh-CN" dirty="0"/>
              <a:t>设计其路由器，以便不再更新校验和。其基本原理是，端点通常计算自己的校验和无论如何。这会引起什么问题？</a:t>
            </a:r>
          </a:p>
          <a:p>
            <a:r>
              <a:rPr lang="zh-CN" altLang="zh-CN" dirty="0">
                <a:solidFill>
                  <a:srgbClr val="FF0000"/>
                </a:solidFill>
              </a:rPr>
              <a:t>根据端到端原则，当端点已经计算自己的校验和时，从网络中解除校验和是一个合理的选择。但是，并非所有路由器供应商都忽略校验和，因此，如果供应商</a:t>
            </a:r>
            <a:r>
              <a:rPr lang="en-US" altLang="zh-CN" dirty="0">
                <a:solidFill>
                  <a:srgbClr val="FF0000"/>
                </a:solidFill>
              </a:rPr>
              <a:t> A </a:t>
            </a:r>
            <a:r>
              <a:rPr lang="zh-CN" altLang="zh-CN" dirty="0">
                <a:solidFill>
                  <a:srgbClr val="FF0000"/>
                </a:solidFill>
              </a:rPr>
              <a:t>路由器不在</a:t>
            </a:r>
            <a:r>
              <a:rPr lang="en-US" altLang="zh-CN" dirty="0">
                <a:solidFill>
                  <a:srgbClr val="FF0000"/>
                </a:solidFill>
              </a:rPr>
              <a:t> IP </a:t>
            </a:r>
            <a:r>
              <a:rPr lang="zh-CN" altLang="zh-CN" dirty="0">
                <a:solidFill>
                  <a:srgbClr val="FF0000"/>
                </a:solidFill>
              </a:rPr>
              <a:t>级别上更新校验和，则其他路由器可能会认为数据包已损坏，即使该数据包未损坏，也会导致大量丢弃的数据包。</a:t>
            </a:r>
          </a:p>
          <a:p>
            <a:endParaRPr lang="zh-CN" altLang="en-US" dirty="0"/>
          </a:p>
        </p:txBody>
      </p:sp>
      <p:pic>
        <p:nvPicPr>
          <p:cNvPr id="3" name="图片 2">
            <a:extLst>
              <a:ext uri="{FF2B5EF4-FFF2-40B4-BE49-F238E27FC236}">
                <a16:creationId xmlns:a16="http://schemas.microsoft.com/office/drawing/2014/main" id="{28C553C8-7532-4F2F-A512-C0110F4B0849}"/>
              </a:ext>
            </a:extLst>
          </p:cNvPr>
          <p:cNvPicPr>
            <a:picLocks noChangeAspect="1"/>
          </p:cNvPicPr>
          <p:nvPr/>
        </p:nvPicPr>
        <p:blipFill>
          <a:blip r:embed="rId2"/>
          <a:stretch>
            <a:fillRect/>
          </a:stretch>
        </p:blipFill>
        <p:spPr>
          <a:xfrm>
            <a:off x="8286750" y="19050"/>
            <a:ext cx="3905250" cy="2600712"/>
          </a:xfrm>
          <a:prstGeom prst="rect">
            <a:avLst/>
          </a:prstGeom>
        </p:spPr>
      </p:pic>
    </p:spTree>
    <p:extLst>
      <p:ext uri="{BB962C8B-B14F-4D97-AF65-F5344CB8AC3E}">
        <p14:creationId xmlns:p14="http://schemas.microsoft.com/office/powerpoint/2010/main" val="22923909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C4C9FAB-F331-4462-996F-64BD76A4F7BE}"/>
              </a:ext>
            </a:extLst>
          </p:cNvPr>
          <p:cNvSpPr>
            <a:spLocks noGrp="1"/>
          </p:cNvSpPr>
          <p:nvPr>
            <p:ph idx="1"/>
          </p:nvPr>
        </p:nvSpPr>
        <p:spPr/>
        <p:txBody>
          <a:bodyPr>
            <a:normAutofit fontScale="85000" lnSpcReduction="10000"/>
          </a:bodyPr>
          <a:lstStyle/>
          <a:p>
            <a:r>
              <a:rPr lang="en-US" altLang="zh-CN" dirty="0"/>
              <a:t>4</a:t>
            </a:r>
            <a:r>
              <a:rPr lang="zh-CN" altLang="zh-CN" dirty="0"/>
              <a:t>） 为了加速数据包转发，供应商</a:t>
            </a:r>
            <a:r>
              <a:rPr lang="en-US" altLang="zh-CN" dirty="0"/>
              <a:t> A </a:t>
            </a:r>
            <a:r>
              <a:rPr lang="zh-CN" altLang="zh-CN" dirty="0"/>
              <a:t>决定始终分析目标地址的标头的最后</a:t>
            </a:r>
            <a:r>
              <a:rPr lang="en-US" altLang="zh-CN" dirty="0"/>
              <a:t> 4 </a:t>
            </a:r>
            <a:r>
              <a:rPr lang="zh-CN" altLang="zh-CN" dirty="0"/>
              <a:t>个字节。这会引起什么问题？</a:t>
            </a:r>
          </a:p>
          <a:p>
            <a:r>
              <a:rPr lang="zh-CN" altLang="zh-CN" dirty="0">
                <a:solidFill>
                  <a:srgbClr val="FF0000"/>
                </a:solidFill>
              </a:rPr>
              <a:t>在有选项字段时会</a:t>
            </a:r>
            <a:r>
              <a:rPr lang="zh-CN" altLang="en-US" dirty="0">
                <a:solidFill>
                  <a:srgbClr val="FF0000"/>
                </a:solidFill>
              </a:rPr>
              <a:t>产生问题。</a:t>
            </a:r>
            <a:endParaRPr lang="zh-CN" altLang="zh-CN" dirty="0">
              <a:solidFill>
                <a:srgbClr val="FF0000"/>
              </a:solidFill>
            </a:endParaRPr>
          </a:p>
          <a:p>
            <a:r>
              <a:rPr lang="en-US" altLang="zh-CN" dirty="0"/>
              <a:t>5</a:t>
            </a:r>
            <a:r>
              <a:rPr lang="zh-CN" altLang="zh-CN" dirty="0"/>
              <a:t>） 为什么需要</a:t>
            </a:r>
            <a:r>
              <a:rPr lang="en-US" altLang="zh-CN" dirty="0"/>
              <a:t> MF </a:t>
            </a:r>
            <a:r>
              <a:rPr lang="zh-CN" altLang="zh-CN" dirty="0"/>
              <a:t>标志？</a:t>
            </a:r>
          </a:p>
          <a:p>
            <a:r>
              <a:rPr lang="zh-CN" altLang="zh-CN" dirty="0">
                <a:solidFill>
                  <a:srgbClr val="FF0000"/>
                </a:solidFill>
              </a:rPr>
              <a:t>数据包可</a:t>
            </a:r>
            <a:r>
              <a:rPr lang="zh-CN" altLang="en-US" dirty="0">
                <a:solidFill>
                  <a:srgbClr val="FF0000"/>
                </a:solidFill>
              </a:rPr>
              <a:t>能会乱</a:t>
            </a:r>
            <a:r>
              <a:rPr lang="zh-CN" altLang="zh-CN" dirty="0">
                <a:solidFill>
                  <a:srgbClr val="FF0000"/>
                </a:solidFill>
              </a:rPr>
              <a:t>序到达</a:t>
            </a:r>
            <a:r>
              <a:rPr lang="en-US" altLang="zh-CN" dirty="0">
                <a:solidFill>
                  <a:srgbClr val="FF0000"/>
                </a:solidFill>
              </a:rPr>
              <a:t>;MF</a:t>
            </a:r>
            <a:r>
              <a:rPr lang="zh-CN" altLang="zh-CN" dirty="0">
                <a:solidFill>
                  <a:srgbClr val="FF0000"/>
                </a:solidFill>
              </a:rPr>
              <a:t>标志告诉端主机哪个片段是最后一个片段。</a:t>
            </a:r>
          </a:p>
          <a:p>
            <a:r>
              <a:rPr lang="en-US" altLang="zh-CN" dirty="0"/>
              <a:t>6</a:t>
            </a:r>
            <a:r>
              <a:rPr lang="zh-CN" altLang="zh-CN" dirty="0"/>
              <a:t>） 为什么我们不能只对</a:t>
            </a:r>
            <a:r>
              <a:rPr lang="zh-CN" altLang="en-US" dirty="0"/>
              <a:t>分段</a:t>
            </a:r>
            <a:r>
              <a:rPr lang="zh-CN" altLang="zh-CN" dirty="0"/>
              <a:t>进行编号，而是记录</a:t>
            </a:r>
            <a:r>
              <a:rPr lang="zh-CN" altLang="en-US" dirty="0"/>
              <a:t>分段</a:t>
            </a:r>
            <a:r>
              <a:rPr lang="zh-CN" altLang="zh-CN" dirty="0"/>
              <a:t>偏移量？</a:t>
            </a:r>
          </a:p>
          <a:p>
            <a:r>
              <a:rPr lang="zh-CN" altLang="en-US" dirty="0">
                <a:solidFill>
                  <a:srgbClr val="FF0000"/>
                </a:solidFill>
              </a:rPr>
              <a:t>如何对分段的分段进行编号？</a:t>
            </a:r>
            <a:r>
              <a:rPr lang="zh-CN" altLang="zh-CN" dirty="0">
                <a:solidFill>
                  <a:srgbClr val="FF0000"/>
                </a:solidFill>
              </a:rPr>
              <a:t>（</a:t>
            </a:r>
            <a:r>
              <a:rPr lang="zh-CN" altLang="en-US" dirty="0">
                <a:solidFill>
                  <a:srgbClr val="FF0000"/>
                </a:solidFill>
              </a:rPr>
              <a:t>如分段经过</a:t>
            </a:r>
            <a:r>
              <a:rPr lang="en-US" altLang="zh-CN" dirty="0">
                <a:solidFill>
                  <a:srgbClr val="FF0000"/>
                </a:solidFill>
              </a:rPr>
              <a:t>MTU</a:t>
            </a:r>
            <a:r>
              <a:rPr lang="zh-CN" altLang="en-US" dirty="0">
                <a:solidFill>
                  <a:srgbClr val="FF0000"/>
                </a:solidFill>
              </a:rPr>
              <a:t>更小的网络时，分段需要</a:t>
            </a:r>
            <a:r>
              <a:rPr lang="zh-CN" altLang="zh-CN" dirty="0">
                <a:solidFill>
                  <a:srgbClr val="FF0000"/>
                </a:solidFill>
              </a:rPr>
              <a:t>进一步</a:t>
            </a:r>
            <a:r>
              <a:rPr lang="zh-CN" altLang="en-US" dirty="0">
                <a:solidFill>
                  <a:srgbClr val="FF0000"/>
                </a:solidFill>
              </a:rPr>
              <a:t>分段</a:t>
            </a:r>
            <a:r>
              <a:rPr lang="zh-CN" altLang="zh-CN" dirty="0">
                <a:solidFill>
                  <a:srgbClr val="FF0000"/>
                </a:solidFill>
              </a:rPr>
              <a:t>）</a:t>
            </a:r>
          </a:p>
          <a:p>
            <a:r>
              <a:rPr lang="en-US" altLang="zh-CN" dirty="0"/>
              <a:t>7</a:t>
            </a:r>
            <a:r>
              <a:rPr lang="zh-CN" altLang="zh-CN" dirty="0"/>
              <a:t>）</a:t>
            </a:r>
            <a:r>
              <a:rPr lang="en-US" altLang="zh-CN" dirty="0"/>
              <a:t> IP</a:t>
            </a:r>
            <a:r>
              <a:rPr lang="zh-CN" altLang="en-US" dirty="0"/>
              <a:t>分段</a:t>
            </a:r>
            <a:r>
              <a:rPr lang="zh-CN" altLang="zh-CN" dirty="0"/>
              <a:t>在</a:t>
            </a:r>
            <a:r>
              <a:rPr lang="en-US" altLang="zh-CN" dirty="0"/>
              <a:t> IPv6 </a:t>
            </a:r>
            <a:r>
              <a:rPr lang="zh-CN" altLang="zh-CN" dirty="0"/>
              <a:t>中完全删除。为什么会这样？</a:t>
            </a:r>
          </a:p>
          <a:p>
            <a:r>
              <a:rPr lang="zh-CN" altLang="en-US" dirty="0">
                <a:solidFill>
                  <a:srgbClr val="FF0000"/>
                </a:solidFill>
              </a:rPr>
              <a:t>分段</a:t>
            </a:r>
            <a:r>
              <a:rPr lang="zh-CN" altLang="zh-CN" dirty="0">
                <a:solidFill>
                  <a:srgbClr val="FF0000"/>
                </a:solidFill>
              </a:rPr>
              <a:t>和重新组装非常耗时。路由器删除超大数据包，然后向主机发送</a:t>
            </a:r>
            <a:r>
              <a:rPr lang="en-US" altLang="zh-CN" dirty="0">
                <a:solidFill>
                  <a:srgbClr val="FF0000"/>
                </a:solidFill>
              </a:rPr>
              <a:t>"</a:t>
            </a:r>
            <a:r>
              <a:rPr lang="zh-CN" altLang="zh-CN" dirty="0">
                <a:solidFill>
                  <a:srgbClr val="FF0000"/>
                </a:solidFill>
              </a:rPr>
              <a:t>数据包太大</a:t>
            </a:r>
            <a:r>
              <a:rPr lang="en-US" altLang="zh-CN" dirty="0">
                <a:solidFill>
                  <a:srgbClr val="FF0000"/>
                </a:solidFill>
              </a:rPr>
              <a:t>"</a:t>
            </a:r>
            <a:r>
              <a:rPr lang="zh-CN" altLang="zh-CN" dirty="0">
                <a:solidFill>
                  <a:srgbClr val="FF0000"/>
                </a:solidFill>
              </a:rPr>
              <a:t>错误消息的替代方法更简单，并且能够更快地转发。</a:t>
            </a:r>
          </a:p>
          <a:p>
            <a:endParaRPr lang="zh-CN" altLang="en-US" dirty="0"/>
          </a:p>
        </p:txBody>
      </p:sp>
    </p:spTree>
    <p:extLst>
      <p:ext uri="{BB962C8B-B14F-4D97-AF65-F5344CB8AC3E}">
        <p14:creationId xmlns:p14="http://schemas.microsoft.com/office/powerpoint/2010/main" val="22046631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4C12ADC-DBFF-4468-B59E-933BED5F10D8}"/>
              </a:ext>
            </a:extLst>
          </p:cNvPr>
          <p:cNvSpPr>
            <a:spLocks noGrp="1"/>
          </p:cNvSpPr>
          <p:nvPr>
            <p:ph idx="1"/>
          </p:nvPr>
        </p:nvSpPr>
        <p:spPr/>
        <p:txBody>
          <a:bodyPr>
            <a:normAutofit fontScale="92500"/>
          </a:bodyPr>
          <a:lstStyle/>
          <a:p>
            <a:r>
              <a:rPr lang="en-US" altLang="zh-CN" dirty="0"/>
              <a:t>3.</a:t>
            </a:r>
            <a:r>
              <a:rPr lang="zh-CN" altLang="zh-CN" dirty="0"/>
              <a:t>下面是一个使用链路状态路由来彼此通信的路由器网络。每个链路旁边的数字表示经过该链路的成本。</a:t>
            </a:r>
          </a:p>
          <a:p>
            <a:r>
              <a:rPr lang="zh-CN" altLang="zh-CN" dirty="0"/>
              <a:t>（</a:t>
            </a:r>
            <a:r>
              <a:rPr lang="en-US" altLang="zh-CN" dirty="0"/>
              <a:t>a</a:t>
            </a:r>
            <a:r>
              <a:rPr lang="zh-CN" altLang="zh-CN" dirty="0"/>
              <a:t>）在所有路由器都有了网络拓扑的全局视图之后，在每个节点上运行</a:t>
            </a:r>
            <a:r>
              <a:rPr lang="en-US" altLang="zh-CN" dirty="0"/>
              <a:t>Dijkstra</a:t>
            </a:r>
            <a:r>
              <a:rPr lang="zh-CN" altLang="zh-CN" dirty="0"/>
              <a:t>算法并填写下表。</a:t>
            </a:r>
          </a:p>
          <a:p>
            <a:r>
              <a:rPr lang="zh-CN" altLang="zh-CN" dirty="0"/>
              <a:t>行表示每个表中的迭代，列表示目的地。每个单元格使用如下记法：（成本，前一个节点），</a:t>
            </a:r>
            <a:r>
              <a:rPr lang="en-US" altLang="zh-CN" dirty="0"/>
              <a:t>S</a:t>
            </a:r>
            <a:r>
              <a:rPr lang="zh-CN" altLang="zh-CN" dirty="0"/>
              <a:t>为已经确定好最小成本路径的节点集合。</a:t>
            </a:r>
          </a:p>
          <a:p>
            <a:r>
              <a:rPr lang="en-US" altLang="zh-CN" dirty="0"/>
              <a:t> </a:t>
            </a:r>
            <a:endParaRPr lang="zh-CN" altLang="zh-CN" dirty="0"/>
          </a:p>
          <a:p>
            <a:r>
              <a:rPr lang="zh-CN" altLang="zh-CN" dirty="0"/>
              <a:t>节点</a:t>
            </a:r>
            <a:r>
              <a:rPr lang="en-US" altLang="zh-CN" dirty="0"/>
              <a:t>A</a:t>
            </a:r>
            <a:r>
              <a:rPr lang="zh-CN" altLang="zh-CN" dirty="0"/>
              <a:t>的表已填好，注意这些表不是节点的路由表，最终只有每个表的最后一行起作用。突出显示的单元格被选中添加至</a:t>
            </a:r>
            <a:r>
              <a:rPr lang="en-US" altLang="zh-CN" dirty="0"/>
              <a:t>S</a:t>
            </a:r>
            <a:r>
              <a:rPr lang="zh-CN" altLang="zh-CN" dirty="0"/>
              <a:t>。</a:t>
            </a:r>
          </a:p>
          <a:p>
            <a:endParaRPr lang="zh-CN" altLang="en-US" dirty="0"/>
          </a:p>
        </p:txBody>
      </p:sp>
    </p:spTree>
    <p:extLst>
      <p:ext uri="{BB962C8B-B14F-4D97-AF65-F5344CB8AC3E}">
        <p14:creationId xmlns:p14="http://schemas.microsoft.com/office/powerpoint/2010/main" val="24955103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833E1FD-3075-4018-B1D1-6F2E5A64B016}"/>
              </a:ext>
            </a:extLst>
          </p:cNvPr>
          <p:cNvPicPr/>
          <p:nvPr/>
        </p:nvPicPr>
        <p:blipFill>
          <a:blip r:embed="rId2"/>
          <a:stretch>
            <a:fillRect/>
          </a:stretch>
        </p:blipFill>
        <p:spPr>
          <a:xfrm>
            <a:off x="910377" y="2679381"/>
            <a:ext cx="6790903" cy="3806481"/>
          </a:xfrm>
          <a:prstGeom prst="rect">
            <a:avLst/>
          </a:prstGeom>
        </p:spPr>
      </p:pic>
      <p:sp>
        <p:nvSpPr>
          <p:cNvPr id="2" name="内容占位符 1">
            <a:extLst>
              <a:ext uri="{FF2B5EF4-FFF2-40B4-BE49-F238E27FC236}">
                <a16:creationId xmlns:a16="http://schemas.microsoft.com/office/drawing/2014/main" id="{A7F485A7-948E-4369-98E7-C21951E4CB18}"/>
              </a:ext>
            </a:extLst>
          </p:cNvPr>
          <p:cNvSpPr>
            <a:spLocks noGrp="1"/>
          </p:cNvSpPr>
          <p:nvPr>
            <p:ph idx="1"/>
          </p:nvPr>
        </p:nvSpPr>
        <p:spPr>
          <a:xfrm>
            <a:off x="4610310" y="4582621"/>
            <a:ext cx="6845090" cy="1748629"/>
          </a:xfrm>
        </p:spPr>
        <p:txBody>
          <a:bodyPr>
            <a:normAutofit fontScale="77500" lnSpcReduction="20000"/>
          </a:bodyPr>
          <a:lstStyle/>
          <a:p>
            <a:r>
              <a:rPr lang="en-US" altLang="zh-CN" dirty="0"/>
              <a:t>(b)</a:t>
            </a:r>
            <a:r>
              <a:rPr lang="zh-CN" altLang="zh-CN" dirty="0"/>
              <a:t>节点</a:t>
            </a:r>
            <a:r>
              <a:rPr lang="en-US" altLang="zh-CN" dirty="0"/>
              <a:t>B</a:t>
            </a:r>
            <a:r>
              <a:rPr lang="zh-CN" altLang="zh-CN" dirty="0"/>
              <a:t>想要发送至节点</a:t>
            </a:r>
            <a:r>
              <a:rPr lang="en-US" altLang="zh-CN" dirty="0"/>
              <a:t>D</a:t>
            </a:r>
            <a:r>
              <a:rPr lang="zh-CN" altLang="zh-CN" dirty="0"/>
              <a:t>，分组经由哪条路径？该路径的成本是多少？</a:t>
            </a:r>
          </a:p>
          <a:p>
            <a:r>
              <a:rPr lang="zh-CN" altLang="zh-CN" dirty="0">
                <a:solidFill>
                  <a:srgbClr val="FF0000"/>
                </a:solidFill>
              </a:rPr>
              <a:t>通过查看节点</a:t>
            </a:r>
            <a:r>
              <a:rPr lang="en-US" altLang="zh-CN" dirty="0">
                <a:solidFill>
                  <a:srgbClr val="FF0000"/>
                </a:solidFill>
              </a:rPr>
              <a:t>B</a:t>
            </a:r>
            <a:r>
              <a:rPr lang="zh-CN" altLang="zh-CN" dirty="0">
                <a:solidFill>
                  <a:srgbClr val="FF0000"/>
                </a:solidFill>
              </a:rPr>
              <a:t>的表的最后一行，可以看出分组经由的路径为</a:t>
            </a:r>
            <a:r>
              <a:rPr lang="en-US" altLang="zh-CN" dirty="0">
                <a:solidFill>
                  <a:srgbClr val="FF0000"/>
                </a:solidFill>
              </a:rPr>
              <a:t> B-&gt;A-&gt;C-&gt;D </a:t>
            </a:r>
            <a:r>
              <a:rPr lang="zh-CN" altLang="zh-CN" dirty="0">
                <a:solidFill>
                  <a:srgbClr val="FF0000"/>
                </a:solidFill>
              </a:rPr>
              <a:t>，成本为</a:t>
            </a:r>
            <a:r>
              <a:rPr lang="en-US" altLang="zh-CN" dirty="0">
                <a:solidFill>
                  <a:srgbClr val="FF0000"/>
                </a:solidFill>
              </a:rPr>
              <a:t> 5</a:t>
            </a:r>
            <a:r>
              <a:rPr lang="zh-CN" altLang="zh-CN" dirty="0">
                <a:solidFill>
                  <a:srgbClr val="FF0000"/>
                </a:solidFill>
              </a:rPr>
              <a:t>。</a:t>
            </a:r>
          </a:p>
          <a:p>
            <a:endParaRPr lang="zh-CN" altLang="en-US" dirty="0"/>
          </a:p>
        </p:txBody>
      </p:sp>
      <p:pic>
        <p:nvPicPr>
          <p:cNvPr id="3" name="图片 2">
            <a:extLst>
              <a:ext uri="{FF2B5EF4-FFF2-40B4-BE49-F238E27FC236}">
                <a16:creationId xmlns:a16="http://schemas.microsoft.com/office/drawing/2014/main" id="{B381598D-E803-4F86-80DE-922ADBC4D3FF}"/>
              </a:ext>
            </a:extLst>
          </p:cNvPr>
          <p:cNvPicPr/>
          <p:nvPr/>
        </p:nvPicPr>
        <p:blipFill>
          <a:blip r:embed="rId3"/>
          <a:stretch>
            <a:fillRect/>
          </a:stretch>
        </p:blipFill>
        <p:spPr>
          <a:xfrm>
            <a:off x="8182186" y="1801707"/>
            <a:ext cx="2548467" cy="2262293"/>
          </a:xfrm>
          <a:prstGeom prst="rect">
            <a:avLst/>
          </a:prstGeom>
        </p:spPr>
      </p:pic>
      <p:pic>
        <p:nvPicPr>
          <p:cNvPr id="5" name="图片 4">
            <a:extLst>
              <a:ext uri="{FF2B5EF4-FFF2-40B4-BE49-F238E27FC236}">
                <a16:creationId xmlns:a16="http://schemas.microsoft.com/office/drawing/2014/main" id="{853AC7C7-584B-44CF-B5BA-89DCEF259C6D}"/>
              </a:ext>
            </a:extLst>
          </p:cNvPr>
          <p:cNvPicPr/>
          <p:nvPr/>
        </p:nvPicPr>
        <p:blipFill>
          <a:blip r:embed="rId4"/>
          <a:stretch>
            <a:fillRect/>
          </a:stretch>
        </p:blipFill>
        <p:spPr>
          <a:xfrm>
            <a:off x="910377" y="703156"/>
            <a:ext cx="6845089" cy="2060364"/>
          </a:xfrm>
          <a:prstGeom prst="rect">
            <a:avLst/>
          </a:prstGeom>
        </p:spPr>
      </p:pic>
    </p:spTree>
    <p:extLst>
      <p:ext uri="{BB962C8B-B14F-4D97-AF65-F5344CB8AC3E}">
        <p14:creationId xmlns:p14="http://schemas.microsoft.com/office/powerpoint/2010/main" val="13430816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EDF369-C2D4-4E00-8FCF-432483763C22}"/>
              </a:ext>
            </a:extLst>
          </p:cNvPr>
          <p:cNvSpPr>
            <a:spLocks noGrp="1"/>
          </p:cNvSpPr>
          <p:nvPr>
            <p:ph type="ctrTitle"/>
          </p:nvPr>
        </p:nvSpPr>
        <p:spPr>
          <a:xfrm>
            <a:off x="1524000" y="2381249"/>
            <a:ext cx="9144000" cy="1657351"/>
          </a:xfrm>
        </p:spPr>
        <p:txBody>
          <a:bodyPr>
            <a:normAutofit fontScale="90000"/>
          </a:bodyPr>
          <a:lstStyle/>
          <a:p>
            <a:r>
              <a:rPr lang="en-US" altLang="zh-CN" b="1" dirty="0"/>
              <a:t>Chapter 6</a:t>
            </a:r>
            <a:br>
              <a:rPr lang="en-US" altLang="zh-CN" b="1" dirty="0"/>
            </a:br>
            <a:r>
              <a:rPr lang="en-US" altLang="zh-CN" b="1" dirty="0"/>
              <a:t>Homework 1</a:t>
            </a:r>
            <a:endParaRPr lang="zh-CN" altLang="en-US" b="1" dirty="0"/>
          </a:p>
        </p:txBody>
      </p:sp>
    </p:spTree>
    <p:extLst>
      <p:ext uri="{BB962C8B-B14F-4D97-AF65-F5344CB8AC3E}">
        <p14:creationId xmlns:p14="http://schemas.microsoft.com/office/powerpoint/2010/main" val="35937295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C37B0F21-7960-42DF-AB2B-8A465D0D4B16}"/>
              </a:ext>
            </a:extLst>
          </p:cNvPr>
          <p:cNvCxnSpPr>
            <a:cxnSpLocks/>
          </p:cNvCxnSpPr>
          <p:nvPr/>
        </p:nvCxnSpPr>
        <p:spPr>
          <a:xfrm>
            <a:off x="112542" y="876621"/>
            <a:ext cx="598345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2A4A2BE-F0F0-42D6-BCDA-8081ADC9D21D}"/>
              </a:ext>
            </a:extLst>
          </p:cNvPr>
          <p:cNvSpPr txBox="1"/>
          <p:nvPr/>
        </p:nvSpPr>
        <p:spPr>
          <a:xfrm>
            <a:off x="807609" y="1142517"/>
            <a:ext cx="11141734" cy="1323439"/>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Q6-1: </a:t>
            </a:r>
            <a:r>
              <a:rPr lang="en-US" altLang="zh-CN" sz="2400" dirty="0">
                <a:latin typeface="Times New Roman" panose="02020603050405020304" pitchFamily="18" charset="0"/>
                <a:cs typeface="Times New Roman" panose="02020603050405020304" pitchFamily="18" charset="0"/>
              </a:rPr>
              <a:t>In our example transport primitives of Fig. 6-2, LISTEN is a blocking call. Is this strictly necessary? If not, explain how a nonblocking primitive could be used. What advantage would this have over the scheme described in the text?</a:t>
            </a:r>
            <a:endParaRPr lang="zh-CN" altLang="en-US" sz="240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64695D3F-3184-4D0F-9605-8BB1F9915281}"/>
              </a:ext>
            </a:extLst>
          </p:cNvPr>
          <p:cNvSpPr/>
          <p:nvPr/>
        </p:nvSpPr>
        <p:spPr>
          <a:xfrm>
            <a:off x="1369017" y="3607215"/>
            <a:ext cx="9453966" cy="1569660"/>
          </a:xfrm>
          <a:prstGeom prst="rect">
            <a:avLst/>
          </a:prstGeom>
        </p:spPr>
        <p:txBody>
          <a:bodyPr wrap="square">
            <a:spAutoFit/>
          </a:bodyPr>
          <a:lstStyle/>
          <a:p>
            <a:r>
              <a:rPr lang="en-US" altLang="zh-CN" sz="2400" dirty="0">
                <a:solidFill>
                  <a:srgbClr val="0000FF"/>
                </a:solidFill>
                <a:latin typeface="Times New Roman" panose="02020603050405020304" pitchFamily="18" charset="0"/>
                <a:cs typeface="Times New Roman" panose="02020603050405020304" pitchFamily="18" charset="0"/>
              </a:rPr>
              <a:t>The LISTEN call could indicate a willingness to establish new connections but not block. When an attempt to connect was made, the caller could be given a signal. It would then execute, say, OK or REJECT to accept or reject the connection. In our original scheme, this flexibility is lacking. </a:t>
            </a:r>
            <a:endParaRPr lang="zh-CN" altLang="en-US" sz="24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08968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C37B0F21-7960-42DF-AB2B-8A465D0D4B16}"/>
              </a:ext>
            </a:extLst>
          </p:cNvPr>
          <p:cNvCxnSpPr>
            <a:cxnSpLocks/>
          </p:cNvCxnSpPr>
          <p:nvPr/>
        </p:nvCxnSpPr>
        <p:spPr>
          <a:xfrm>
            <a:off x="112542" y="876621"/>
            <a:ext cx="598345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2A4A2BE-F0F0-42D6-BCDA-8081ADC9D21D}"/>
              </a:ext>
            </a:extLst>
          </p:cNvPr>
          <p:cNvSpPr txBox="1"/>
          <p:nvPr/>
        </p:nvSpPr>
        <p:spPr>
          <a:xfrm>
            <a:off x="807609" y="1142517"/>
            <a:ext cx="11141734" cy="1692771"/>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Q6-2: </a:t>
            </a:r>
            <a:r>
              <a:rPr lang="en-US" altLang="zh-CN" sz="2400" dirty="0">
                <a:latin typeface="Times New Roman" panose="02020603050405020304" pitchFamily="18" charset="0"/>
                <a:cs typeface="Times New Roman" panose="02020603050405020304" pitchFamily="18" charset="0"/>
              </a:rPr>
              <a:t> In the underlying model of Fig. 6-4, it is assumed that packets may be lost by the network layer and thus must be individually acknowledged. Suppose that the network layer is 100 percent reliable and never loses packets. What changes, if any, are needed to Fig. 6-4?</a:t>
            </a:r>
            <a:endParaRPr lang="zh-CN" altLang="en-US" sz="24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D3C44F5B-8196-416E-87E8-09ECEEF2434B}"/>
              </a:ext>
            </a:extLst>
          </p:cNvPr>
          <p:cNvPicPr>
            <a:picLocks noChangeAspect="1"/>
          </p:cNvPicPr>
          <p:nvPr/>
        </p:nvPicPr>
        <p:blipFill>
          <a:blip r:embed="rId3"/>
          <a:stretch>
            <a:fillRect/>
          </a:stretch>
        </p:blipFill>
        <p:spPr>
          <a:xfrm>
            <a:off x="3657600" y="2835288"/>
            <a:ext cx="4364144" cy="3465893"/>
          </a:xfrm>
          <a:prstGeom prst="rect">
            <a:avLst/>
          </a:prstGeom>
        </p:spPr>
      </p:pic>
    </p:spTree>
    <p:extLst>
      <p:ext uri="{BB962C8B-B14F-4D97-AF65-F5344CB8AC3E}">
        <p14:creationId xmlns:p14="http://schemas.microsoft.com/office/powerpoint/2010/main" val="879814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C37B0F21-7960-42DF-AB2B-8A465D0D4B16}"/>
              </a:ext>
            </a:extLst>
          </p:cNvPr>
          <p:cNvCxnSpPr>
            <a:cxnSpLocks/>
          </p:cNvCxnSpPr>
          <p:nvPr/>
        </p:nvCxnSpPr>
        <p:spPr>
          <a:xfrm>
            <a:off x="112542" y="876621"/>
            <a:ext cx="598345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2A4A2BE-F0F0-42D6-BCDA-8081ADC9D21D}"/>
              </a:ext>
            </a:extLst>
          </p:cNvPr>
          <p:cNvSpPr txBox="1"/>
          <p:nvPr/>
        </p:nvSpPr>
        <p:spPr>
          <a:xfrm>
            <a:off x="807609" y="1142517"/>
            <a:ext cx="11141734"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Q4-3: </a:t>
            </a:r>
            <a:r>
              <a:rPr lang="en-US" altLang="zh-CN" sz="2400" dirty="0">
                <a:latin typeface="Times New Roman" panose="02020603050405020304" pitchFamily="18" charset="0"/>
                <a:cs typeface="Times New Roman" panose="02020603050405020304" pitchFamily="18" charset="0"/>
              </a:rPr>
              <a:t>What is the baud rate of classic 10-Mbps Ethernet?</a:t>
            </a:r>
            <a:endParaRPr lang="zh-CN" altLang="en-US" sz="2400"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FAE8828B-9E42-477C-980E-5720B1F411CE}"/>
              </a:ext>
            </a:extLst>
          </p:cNvPr>
          <p:cNvSpPr/>
          <p:nvPr/>
        </p:nvSpPr>
        <p:spPr>
          <a:xfrm>
            <a:off x="1470733" y="2769622"/>
            <a:ext cx="9250533" cy="2062103"/>
          </a:xfrm>
          <a:prstGeom prst="rect">
            <a:avLst/>
          </a:prstGeom>
        </p:spPr>
        <p:txBody>
          <a:bodyPr wrap="square">
            <a:spAutoFit/>
          </a:bodyPr>
          <a:lstStyle/>
          <a:p>
            <a:r>
              <a:rPr lang="en-US" altLang="zh-CN" sz="3200" dirty="0">
                <a:solidFill>
                  <a:srgbClr val="0000FF"/>
                </a:solidFill>
              </a:rPr>
              <a:t>Classic Ethernet uses Manchester encoding, which means it </a:t>
            </a:r>
            <a:r>
              <a:rPr lang="en-US" altLang="zh-CN" sz="3200" dirty="0">
                <a:solidFill>
                  <a:srgbClr val="FF0000"/>
                </a:solidFill>
              </a:rPr>
              <a:t>has two signal periods per bit sent</a:t>
            </a:r>
            <a:r>
              <a:rPr lang="en-US" altLang="zh-CN" sz="3200" dirty="0">
                <a:solidFill>
                  <a:srgbClr val="0000FF"/>
                </a:solidFill>
              </a:rPr>
              <a:t>. The data rate is 10 Mbps, so the baud rate is twice that, or 20 megabaud.</a:t>
            </a:r>
            <a:endParaRPr lang="zh-CN" altLang="zh-CN" sz="3200" dirty="0">
              <a:solidFill>
                <a:srgbClr val="0000FF"/>
              </a:solidFill>
            </a:endParaRPr>
          </a:p>
        </p:txBody>
      </p:sp>
    </p:spTree>
    <p:extLst>
      <p:ext uri="{BB962C8B-B14F-4D97-AF65-F5344CB8AC3E}">
        <p14:creationId xmlns:p14="http://schemas.microsoft.com/office/powerpoint/2010/main" val="1599787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C37B0F21-7960-42DF-AB2B-8A465D0D4B16}"/>
              </a:ext>
            </a:extLst>
          </p:cNvPr>
          <p:cNvCxnSpPr>
            <a:cxnSpLocks/>
          </p:cNvCxnSpPr>
          <p:nvPr/>
        </p:nvCxnSpPr>
        <p:spPr>
          <a:xfrm>
            <a:off x="112542" y="876621"/>
            <a:ext cx="598345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2A4A2BE-F0F0-42D6-BCDA-8081ADC9D21D}"/>
              </a:ext>
            </a:extLst>
          </p:cNvPr>
          <p:cNvSpPr txBox="1"/>
          <p:nvPr/>
        </p:nvSpPr>
        <p:spPr>
          <a:xfrm>
            <a:off x="807609" y="1142517"/>
            <a:ext cx="11141734" cy="954107"/>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Q6-3: </a:t>
            </a:r>
            <a:r>
              <a:rPr lang="en-US" altLang="zh-CN" sz="2400" dirty="0">
                <a:latin typeface="Times New Roman" panose="02020603050405020304" pitchFamily="18" charset="0"/>
                <a:cs typeface="Times New Roman" panose="02020603050405020304" pitchFamily="18" charset="0"/>
              </a:rPr>
              <a:t>Why does the maximum packet lifetime, T, have to be large enough to ensure that not only the packet but also its acknowledgements have vanished?</a:t>
            </a:r>
            <a:endParaRPr lang="zh-CN" altLang="en-US" sz="2400"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EF034037-6650-43D6-B6FB-C46DE7BCAEDD}"/>
              </a:ext>
            </a:extLst>
          </p:cNvPr>
          <p:cNvSpPr/>
          <p:nvPr/>
        </p:nvSpPr>
        <p:spPr>
          <a:xfrm>
            <a:off x="1456841" y="2712206"/>
            <a:ext cx="278969" cy="26957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4C487E3B-8EAF-48A8-9734-2EE8C7BB3581}"/>
              </a:ext>
            </a:extLst>
          </p:cNvPr>
          <p:cNvSpPr/>
          <p:nvPr/>
        </p:nvSpPr>
        <p:spPr>
          <a:xfrm>
            <a:off x="3104271" y="2712206"/>
            <a:ext cx="278969" cy="26957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箭头连接符 3">
            <a:extLst>
              <a:ext uri="{FF2B5EF4-FFF2-40B4-BE49-F238E27FC236}">
                <a16:creationId xmlns:a16="http://schemas.microsoft.com/office/drawing/2014/main" id="{2E9F6892-D3F6-4BAF-9B79-F17C0A93BC77}"/>
              </a:ext>
            </a:extLst>
          </p:cNvPr>
          <p:cNvCxnSpPr/>
          <p:nvPr/>
        </p:nvCxnSpPr>
        <p:spPr>
          <a:xfrm>
            <a:off x="1735810" y="2929182"/>
            <a:ext cx="1368461" cy="3409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4D899ECD-3BDF-4941-A1BE-612F3B80F1EE}"/>
              </a:ext>
            </a:extLst>
          </p:cNvPr>
          <p:cNvCxnSpPr/>
          <p:nvPr/>
        </p:nvCxnSpPr>
        <p:spPr>
          <a:xfrm flipH="1">
            <a:off x="1735810" y="3828084"/>
            <a:ext cx="1368461" cy="49594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4B5858D5-5A8A-4FF2-8B8C-A4F71549A28A}"/>
              </a:ext>
            </a:extLst>
          </p:cNvPr>
          <p:cNvCxnSpPr/>
          <p:nvPr/>
        </p:nvCxnSpPr>
        <p:spPr>
          <a:xfrm>
            <a:off x="1735810" y="4742484"/>
            <a:ext cx="1368461" cy="3995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20D2D06B-F308-4FE2-A42C-CE8E68725372}"/>
              </a:ext>
            </a:extLst>
          </p:cNvPr>
          <p:cNvSpPr/>
          <p:nvPr/>
        </p:nvSpPr>
        <p:spPr>
          <a:xfrm>
            <a:off x="5049865" y="2712206"/>
            <a:ext cx="278969" cy="26957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7DD58931-E149-40DF-BCAF-6454338A4A3D}"/>
              </a:ext>
            </a:extLst>
          </p:cNvPr>
          <p:cNvSpPr/>
          <p:nvPr/>
        </p:nvSpPr>
        <p:spPr>
          <a:xfrm>
            <a:off x="6697295" y="2712206"/>
            <a:ext cx="278969" cy="26957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a:extLst>
              <a:ext uri="{FF2B5EF4-FFF2-40B4-BE49-F238E27FC236}">
                <a16:creationId xmlns:a16="http://schemas.microsoft.com/office/drawing/2014/main" id="{9B6E290F-9BCC-433C-A997-576EB4061FEB}"/>
              </a:ext>
            </a:extLst>
          </p:cNvPr>
          <p:cNvCxnSpPr/>
          <p:nvPr/>
        </p:nvCxnSpPr>
        <p:spPr>
          <a:xfrm flipH="1">
            <a:off x="5328834" y="3828084"/>
            <a:ext cx="1368461" cy="49594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29DC6579-CAA6-4087-BEEE-37F0DB6A2B96}"/>
              </a:ext>
            </a:extLst>
          </p:cNvPr>
          <p:cNvCxnSpPr/>
          <p:nvPr/>
        </p:nvCxnSpPr>
        <p:spPr>
          <a:xfrm>
            <a:off x="5328834" y="4742484"/>
            <a:ext cx="1368461" cy="3995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A67E9922-1F27-4209-9B21-7784726512FF}"/>
              </a:ext>
            </a:extLst>
          </p:cNvPr>
          <p:cNvSpPr/>
          <p:nvPr/>
        </p:nvSpPr>
        <p:spPr>
          <a:xfrm>
            <a:off x="8529791" y="2712206"/>
            <a:ext cx="278969" cy="26957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44BD0040-7B7A-4D7B-8105-7BEE7AB849B5}"/>
              </a:ext>
            </a:extLst>
          </p:cNvPr>
          <p:cNvSpPr/>
          <p:nvPr/>
        </p:nvSpPr>
        <p:spPr>
          <a:xfrm>
            <a:off x="10177221" y="2712206"/>
            <a:ext cx="278969" cy="26957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a:extLst>
              <a:ext uri="{FF2B5EF4-FFF2-40B4-BE49-F238E27FC236}">
                <a16:creationId xmlns:a16="http://schemas.microsoft.com/office/drawing/2014/main" id="{D9D98854-9756-4910-9180-B81C372F2AA0}"/>
              </a:ext>
            </a:extLst>
          </p:cNvPr>
          <p:cNvCxnSpPr/>
          <p:nvPr/>
        </p:nvCxnSpPr>
        <p:spPr>
          <a:xfrm flipH="1">
            <a:off x="8808760" y="3828084"/>
            <a:ext cx="1368461" cy="49594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4E039E90-DE70-4DAF-AAA4-93EED13A5DDB}"/>
              </a:ext>
            </a:extLst>
          </p:cNvPr>
          <p:cNvCxnSpPr/>
          <p:nvPr/>
        </p:nvCxnSpPr>
        <p:spPr>
          <a:xfrm>
            <a:off x="5904854" y="3068667"/>
            <a:ext cx="792441" cy="2169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8EEF1429-1786-4136-9F50-26900B86C47F}"/>
              </a:ext>
            </a:extLst>
          </p:cNvPr>
          <p:cNvCxnSpPr/>
          <p:nvPr/>
        </p:nvCxnSpPr>
        <p:spPr>
          <a:xfrm>
            <a:off x="9384780" y="3099666"/>
            <a:ext cx="792441" cy="2169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BEE309DA-8386-4861-BF32-772F1B1A44A4}"/>
              </a:ext>
            </a:extLst>
          </p:cNvPr>
          <p:cNvCxnSpPr/>
          <p:nvPr/>
        </p:nvCxnSpPr>
        <p:spPr>
          <a:xfrm>
            <a:off x="9384779" y="4955109"/>
            <a:ext cx="792441" cy="2169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5CEE256A-692C-48A6-BEAE-3BCD4D5319F3}"/>
              </a:ext>
            </a:extLst>
          </p:cNvPr>
          <p:cNvSpPr txBox="1"/>
          <p:nvPr/>
        </p:nvSpPr>
        <p:spPr>
          <a:xfrm rot="893757">
            <a:off x="1983783" y="2851690"/>
            <a:ext cx="1368461"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CR(seq=x)</a:t>
            </a:r>
            <a:endParaRPr lang="zh-CN" altLang="en-US" sz="1400" dirty="0">
              <a:latin typeface="Times New Roman" panose="02020603050405020304" pitchFamily="18" charset="0"/>
              <a:cs typeface="Times New Roman" panose="02020603050405020304" pitchFamily="18" charset="0"/>
            </a:endParaRPr>
          </a:p>
        </p:txBody>
      </p:sp>
      <p:sp>
        <p:nvSpPr>
          <p:cNvPr id="31" name="文本框 30">
            <a:extLst>
              <a:ext uri="{FF2B5EF4-FFF2-40B4-BE49-F238E27FC236}">
                <a16:creationId xmlns:a16="http://schemas.microsoft.com/office/drawing/2014/main" id="{CE01D51D-9537-488E-9214-F9516F18C242}"/>
              </a:ext>
            </a:extLst>
          </p:cNvPr>
          <p:cNvSpPr txBox="1"/>
          <p:nvPr/>
        </p:nvSpPr>
        <p:spPr>
          <a:xfrm rot="915304">
            <a:off x="9350317" y="2896247"/>
            <a:ext cx="1368461" cy="307777"/>
          </a:xfrm>
          <a:prstGeom prst="rect">
            <a:avLst/>
          </a:prstGeom>
          <a:noFill/>
        </p:spPr>
        <p:txBody>
          <a:bodyPr wrap="square" rtlCol="0">
            <a:spAutoFit/>
          </a:bodyPr>
          <a:lstStyle/>
          <a:p>
            <a:r>
              <a:rPr lang="en-US" altLang="zh-CN" sz="1400" dirty="0">
                <a:solidFill>
                  <a:srgbClr val="FF0000"/>
                </a:solidFill>
                <a:latin typeface="Times New Roman" panose="02020603050405020304" pitchFamily="18" charset="0"/>
                <a:cs typeface="Times New Roman" panose="02020603050405020304" pitchFamily="18" charset="0"/>
              </a:rPr>
              <a:t>CR(seq=x)</a:t>
            </a:r>
            <a:endParaRPr lang="zh-CN" altLang="en-US" sz="1400" dirty="0">
              <a:solidFill>
                <a:srgbClr val="FF0000"/>
              </a:solidFill>
              <a:latin typeface="Times New Roman" panose="02020603050405020304" pitchFamily="18" charset="0"/>
              <a:cs typeface="Times New Roman" panose="02020603050405020304" pitchFamily="18" charset="0"/>
            </a:endParaRPr>
          </a:p>
        </p:txBody>
      </p:sp>
      <p:sp>
        <p:nvSpPr>
          <p:cNvPr id="32" name="文本框 31">
            <a:extLst>
              <a:ext uri="{FF2B5EF4-FFF2-40B4-BE49-F238E27FC236}">
                <a16:creationId xmlns:a16="http://schemas.microsoft.com/office/drawing/2014/main" id="{6EDED533-DFF8-4DCF-8759-CF1F4CEB967F}"/>
              </a:ext>
            </a:extLst>
          </p:cNvPr>
          <p:cNvSpPr txBox="1"/>
          <p:nvPr/>
        </p:nvSpPr>
        <p:spPr>
          <a:xfrm rot="893757">
            <a:off x="1660332" y="4689871"/>
            <a:ext cx="1831171"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DATA(Seq=</a:t>
            </a:r>
            <a:r>
              <a:rPr lang="en-US" altLang="zh-CN" sz="1200" dirty="0" err="1">
                <a:latin typeface="Times New Roman" panose="02020603050405020304" pitchFamily="18" charset="0"/>
                <a:cs typeface="Times New Roman" panose="02020603050405020304" pitchFamily="18" charset="0"/>
              </a:rPr>
              <a:t>x,ACK</a:t>
            </a:r>
            <a:r>
              <a:rPr lang="en-US" altLang="zh-CN" sz="1200" dirty="0">
                <a:latin typeface="Times New Roman" panose="02020603050405020304" pitchFamily="18" charset="0"/>
                <a:cs typeface="Times New Roman" panose="02020603050405020304" pitchFamily="18" charset="0"/>
              </a:rPr>
              <a:t>=y</a:t>
            </a:r>
            <a:endParaRPr lang="zh-CN" altLang="en-US" sz="1200" dirty="0">
              <a:latin typeface="Times New Roman" panose="02020603050405020304" pitchFamily="18" charset="0"/>
              <a:cs typeface="Times New Roman" panose="02020603050405020304" pitchFamily="18" charset="0"/>
            </a:endParaRPr>
          </a:p>
        </p:txBody>
      </p:sp>
      <p:sp>
        <p:nvSpPr>
          <p:cNvPr id="33" name="文本框 32">
            <a:extLst>
              <a:ext uri="{FF2B5EF4-FFF2-40B4-BE49-F238E27FC236}">
                <a16:creationId xmlns:a16="http://schemas.microsoft.com/office/drawing/2014/main" id="{AE8F27FF-078D-4754-84E5-0B07E51420E0}"/>
              </a:ext>
            </a:extLst>
          </p:cNvPr>
          <p:cNvSpPr txBox="1"/>
          <p:nvPr/>
        </p:nvSpPr>
        <p:spPr>
          <a:xfrm rot="893757">
            <a:off x="5398739" y="4761596"/>
            <a:ext cx="1831171"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REJECT((ACK=y)</a:t>
            </a:r>
            <a:endParaRPr lang="zh-CN" altLang="en-US" sz="1200" dirty="0">
              <a:latin typeface="Times New Roman" panose="02020603050405020304" pitchFamily="18" charset="0"/>
              <a:cs typeface="Times New Roman" panose="02020603050405020304" pitchFamily="18" charset="0"/>
            </a:endParaRPr>
          </a:p>
        </p:txBody>
      </p:sp>
      <p:sp>
        <p:nvSpPr>
          <p:cNvPr id="34" name="文本框 33">
            <a:extLst>
              <a:ext uri="{FF2B5EF4-FFF2-40B4-BE49-F238E27FC236}">
                <a16:creationId xmlns:a16="http://schemas.microsoft.com/office/drawing/2014/main" id="{3AB230A3-D899-4A50-9CEB-C483A90EDDC6}"/>
              </a:ext>
            </a:extLst>
          </p:cNvPr>
          <p:cNvSpPr txBox="1"/>
          <p:nvPr/>
        </p:nvSpPr>
        <p:spPr>
          <a:xfrm rot="893757">
            <a:off x="8813594" y="4730990"/>
            <a:ext cx="1831171" cy="276999"/>
          </a:xfrm>
          <a:prstGeom prst="rect">
            <a:avLst/>
          </a:prstGeom>
          <a:noFill/>
        </p:spPr>
        <p:txBody>
          <a:bodyPr wrap="square" rtlCol="0">
            <a:spAutoFit/>
          </a:bodyPr>
          <a:lstStyle/>
          <a:p>
            <a:r>
              <a:rPr lang="en-US" altLang="zh-CN" sz="1200" dirty="0">
                <a:solidFill>
                  <a:srgbClr val="FF0000"/>
                </a:solidFill>
                <a:latin typeface="Times New Roman" panose="02020603050405020304" pitchFamily="18" charset="0"/>
                <a:cs typeface="Times New Roman" panose="02020603050405020304" pitchFamily="18" charset="0"/>
              </a:rPr>
              <a:t>DATA(Seq=</a:t>
            </a:r>
            <a:r>
              <a:rPr lang="en-US" altLang="zh-CN" sz="1200" dirty="0" err="1">
                <a:solidFill>
                  <a:srgbClr val="FF0000"/>
                </a:solidFill>
                <a:latin typeface="Times New Roman" panose="02020603050405020304" pitchFamily="18" charset="0"/>
                <a:cs typeface="Times New Roman" panose="02020603050405020304" pitchFamily="18" charset="0"/>
              </a:rPr>
              <a:t>x,ACK</a:t>
            </a:r>
            <a:r>
              <a:rPr lang="en-US" altLang="zh-CN" sz="1200" dirty="0">
                <a:solidFill>
                  <a:srgbClr val="FF0000"/>
                </a:solidFill>
                <a:latin typeface="Times New Roman" panose="02020603050405020304" pitchFamily="18" charset="0"/>
                <a:cs typeface="Times New Roman" panose="02020603050405020304" pitchFamily="18" charset="0"/>
              </a:rPr>
              <a:t>=y</a:t>
            </a:r>
            <a:endParaRPr lang="zh-CN" altLang="en-US" sz="1200" dirty="0">
              <a:solidFill>
                <a:srgbClr val="FF0000"/>
              </a:solidFill>
              <a:latin typeface="Times New Roman" panose="02020603050405020304" pitchFamily="18" charset="0"/>
              <a:cs typeface="Times New Roman" panose="02020603050405020304" pitchFamily="18" charset="0"/>
            </a:endParaRPr>
          </a:p>
        </p:txBody>
      </p:sp>
      <p:sp>
        <p:nvSpPr>
          <p:cNvPr id="35" name="文本框 34">
            <a:extLst>
              <a:ext uri="{FF2B5EF4-FFF2-40B4-BE49-F238E27FC236}">
                <a16:creationId xmlns:a16="http://schemas.microsoft.com/office/drawing/2014/main" id="{B1D292C1-FCF6-4209-83B3-B8CC0FF76738}"/>
              </a:ext>
            </a:extLst>
          </p:cNvPr>
          <p:cNvSpPr txBox="1"/>
          <p:nvPr/>
        </p:nvSpPr>
        <p:spPr>
          <a:xfrm rot="20418910">
            <a:off x="1660330" y="3673966"/>
            <a:ext cx="1831171"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ACC(seq=x,ACK=x)</a:t>
            </a:r>
            <a:endParaRPr lang="zh-CN" altLang="en-US" sz="1200" dirty="0">
              <a:latin typeface="Times New Roman" panose="02020603050405020304" pitchFamily="18" charset="0"/>
              <a:cs typeface="Times New Roman" panose="02020603050405020304" pitchFamily="18" charset="0"/>
            </a:endParaRPr>
          </a:p>
        </p:txBody>
      </p:sp>
      <p:sp>
        <p:nvSpPr>
          <p:cNvPr id="36" name="文本框 35">
            <a:extLst>
              <a:ext uri="{FF2B5EF4-FFF2-40B4-BE49-F238E27FC236}">
                <a16:creationId xmlns:a16="http://schemas.microsoft.com/office/drawing/2014/main" id="{3BB84438-BF1A-4EDA-BAF4-C4A9E7C8337F}"/>
              </a:ext>
            </a:extLst>
          </p:cNvPr>
          <p:cNvSpPr txBox="1"/>
          <p:nvPr/>
        </p:nvSpPr>
        <p:spPr>
          <a:xfrm rot="20418910">
            <a:off x="5248326" y="3728043"/>
            <a:ext cx="1831171"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ACC(seq=x,ACK=x)</a:t>
            </a:r>
            <a:endParaRPr lang="zh-CN" altLang="en-US" sz="1200" dirty="0">
              <a:latin typeface="Times New Roman" panose="02020603050405020304" pitchFamily="18" charset="0"/>
              <a:cs typeface="Times New Roman" panose="02020603050405020304" pitchFamily="18" charset="0"/>
            </a:endParaRPr>
          </a:p>
        </p:txBody>
      </p:sp>
      <p:sp>
        <p:nvSpPr>
          <p:cNvPr id="37" name="文本框 36">
            <a:extLst>
              <a:ext uri="{FF2B5EF4-FFF2-40B4-BE49-F238E27FC236}">
                <a16:creationId xmlns:a16="http://schemas.microsoft.com/office/drawing/2014/main" id="{A0D60B70-3E6A-46FE-BA27-44E8CD4EF9FA}"/>
              </a:ext>
            </a:extLst>
          </p:cNvPr>
          <p:cNvSpPr txBox="1"/>
          <p:nvPr/>
        </p:nvSpPr>
        <p:spPr>
          <a:xfrm rot="20418910">
            <a:off x="8720494" y="3746713"/>
            <a:ext cx="1831171"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ACC(seq=x,ACK=x)</a:t>
            </a:r>
            <a:endParaRPr lang="zh-CN" altLang="en-US" sz="1200" dirty="0">
              <a:latin typeface="Times New Roman" panose="02020603050405020304" pitchFamily="18" charset="0"/>
              <a:cs typeface="Times New Roman" panose="02020603050405020304" pitchFamily="18" charset="0"/>
            </a:endParaRPr>
          </a:p>
        </p:txBody>
      </p:sp>
      <p:sp>
        <p:nvSpPr>
          <p:cNvPr id="38" name="文本框 37">
            <a:extLst>
              <a:ext uri="{FF2B5EF4-FFF2-40B4-BE49-F238E27FC236}">
                <a16:creationId xmlns:a16="http://schemas.microsoft.com/office/drawing/2014/main" id="{D82E0013-E8C3-4484-A415-AA14191C9672}"/>
              </a:ext>
            </a:extLst>
          </p:cNvPr>
          <p:cNvSpPr txBox="1"/>
          <p:nvPr/>
        </p:nvSpPr>
        <p:spPr>
          <a:xfrm rot="893757">
            <a:off x="5843567" y="2818649"/>
            <a:ext cx="1368461" cy="307777"/>
          </a:xfrm>
          <a:prstGeom prst="rect">
            <a:avLst/>
          </a:prstGeom>
          <a:noFill/>
        </p:spPr>
        <p:txBody>
          <a:bodyPr wrap="square" rtlCol="0">
            <a:spAutoFit/>
          </a:bodyPr>
          <a:lstStyle/>
          <a:p>
            <a:r>
              <a:rPr lang="en-US" altLang="zh-CN" sz="1400" dirty="0">
                <a:solidFill>
                  <a:srgbClr val="FF0000"/>
                </a:solidFill>
                <a:latin typeface="Times New Roman" panose="02020603050405020304" pitchFamily="18" charset="0"/>
                <a:cs typeface="Times New Roman" panose="02020603050405020304" pitchFamily="18" charset="0"/>
              </a:rPr>
              <a:t>CR(seq=x)</a:t>
            </a:r>
            <a:endParaRPr lang="zh-CN" altLang="en-US" sz="1400" dirty="0">
              <a:solidFill>
                <a:srgbClr val="FF0000"/>
              </a:solidFill>
              <a:latin typeface="Times New Roman" panose="02020603050405020304" pitchFamily="18" charset="0"/>
              <a:cs typeface="Times New Roman" panose="02020603050405020304" pitchFamily="18" charset="0"/>
            </a:endParaRPr>
          </a:p>
        </p:txBody>
      </p:sp>
      <p:sp>
        <p:nvSpPr>
          <p:cNvPr id="39" name="文本框 38">
            <a:extLst>
              <a:ext uri="{FF2B5EF4-FFF2-40B4-BE49-F238E27FC236}">
                <a16:creationId xmlns:a16="http://schemas.microsoft.com/office/drawing/2014/main" id="{B1DCFD6A-843F-434B-9561-6BD21975C922}"/>
              </a:ext>
            </a:extLst>
          </p:cNvPr>
          <p:cNvSpPr txBox="1"/>
          <p:nvPr/>
        </p:nvSpPr>
        <p:spPr>
          <a:xfrm>
            <a:off x="2189870" y="5628905"/>
            <a:ext cx="478143" cy="369332"/>
          </a:xfrm>
          <a:prstGeom prst="rect">
            <a:avLst/>
          </a:prstGeom>
          <a:noFill/>
        </p:spPr>
        <p:txBody>
          <a:bodyPr wrap="square" rtlCol="0">
            <a:spAutoFit/>
          </a:bodyPr>
          <a:lstStyle/>
          <a:p>
            <a:r>
              <a:rPr lang="en-US" altLang="zh-CN" dirty="0"/>
              <a:t>(a)</a:t>
            </a:r>
            <a:endParaRPr lang="zh-CN" altLang="en-US" dirty="0"/>
          </a:p>
        </p:txBody>
      </p:sp>
      <p:sp>
        <p:nvSpPr>
          <p:cNvPr id="41" name="文本框 40">
            <a:extLst>
              <a:ext uri="{FF2B5EF4-FFF2-40B4-BE49-F238E27FC236}">
                <a16:creationId xmlns:a16="http://schemas.microsoft.com/office/drawing/2014/main" id="{B62C74C7-9A9B-4DFE-89AA-95F7D07302BF}"/>
              </a:ext>
            </a:extLst>
          </p:cNvPr>
          <p:cNvSpPr txBox="1"/>
          <p:nvPr/>
        </p:nvSpPr>
        <p:spPr>
          <a:xfrm>
            <a:off x="5800891" y="5595237"/>
            <a:ext cx="478143" cy="369332"/>
          </a:xfrm>
          <a:prstGeom prst="rect">
            <a:avLst/>
          </a:prstGeom>
          <a:noFill/>
        </p:spPr>
        <p:txBody>
          <a:bodyPr wrap="square" rtlCol="0">
            <a:spAutoFit/>
          </a:bodyPr>
          <a:lstStyle/>
          <a:p>
            <a:r>
              <a:rPr lang="en-US" altLang="zh-CN" dirty="0"/>
              <a:t>(b)</a:t>
            </a:r>
            <a:endParaRPr lang="zh-CN" altLang="en-US" dirty="0"/>
          </a:p>
        </p:txBody>
      </p:sp>
      <p:sp>
        <p:nvSpPr>
          <p:cNvPr id="42" name="文本框 41">
            <a:extLst>
              <a:ext uri="{FF2B5EF4-FFF2-40B4-BE49-F238E27FC236}">
                <a16:creationId xmlns:a16="http://schemas.microsoft.com/office/drawing/2014/main" id="{33E56ED1-B635-490F-BFB3-416605467B0A}"/>
              </a:ext>
            </a:extLst>
          </p:cNvPr>
          <p:cNvSpPr txBox="1"/>
          <p:nvPr/>
        </p:nvSpPr>
        <p:spPr>
          <a:xfrm>
            <a:off x="9302856" y="5632829"/>
            <a:ext cx="478143" cy="369332"/>
          </a:xfrm>
          <a:prstGeom prst="rect">
            <a:avLst/>
          </a:prstGeom>
          <a:noFill/>
        </p:spPr>
        <p:txBody>
          <a:bodyPr wrap="square" rtlCol="0">
            <a:spAutoFit/>
          </a:bodyPr>
          <a:lstStyle/>
          <a:p>
            <a:r>
              <a:rPr lang="en-US" altLang="zh-CN" dirty="0"/>
              <a:t>(c)</a:t>
            </a:r>
            <a:endParaRPr lang="zh-CN" altLang="en-US" dirty="0"/>
          </a:p>
        </p:txBody>
      </p:sp>
    </p:spTree>
    <p:extLst>
      <p:ext uri="{BB962C8B-B14F-4D97-AF65-F5344CB8AC3E}">
        <p14:creationId xmlns:p14="http://schemas.microsoft.com/office/powerpoint/2010/main" val="18309351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C37B0F21-7960-42DF-AB2B-8A465D0D4B16}"/>
              </a:ext>
            </a:extLst>
          </p:cNvPr>
          <p:cNvCxnSpPr>
            <a:cxnSpLocks/>
          </p:cNvCxnSpPr>
          <p:nvPr/>
        </p:nvCxnSpPr>
        <p:spPr>
          <a:xfrm>
            <a:off x="112542" y="876621"/>
            <a:ext cx="598345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2A4A2BE-F0F0-42D6-BCDA-8081ADC9D21D}"/>
              </a:ext>
            </a:extLst>
          </p:cNvPr>
          <p:cNvSpPr txBox="1"/>
          <p:nvPr/>
        </p:nvSpPr>
        <p:spPr>
          <a:xfrm>
            <a:off x="807609" y="1142517"/>
            <a:ext cx="11141734" cy="954107"/>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Q6-4: </a:t>
            </a:r>
            <a:r>
              <a:rPr lang="en-US" altLang="zh-CN" sz="2400" dirty="0">
                <a:latin typeface="Times New Roman" panose="02020603050405020304" pitchFamily="18" charset="0"/>
                <a:cs typeface="Times New Roman" panose="02020603050405020304" pitchFamily="18" charset="0"/>
              </a:rPr>
              <a:t>Discuss the advantages and disadvantages of credits versus sliding window protocols.</a:t>
            </a:r>
            <a:endParaRPr lang="zh-CN" altLang="en-US" sz="24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B6A1EE8A-25F5-4D6F-9AA6-C70035ADDDF5}"/>
              </a:ext>
            </a:extLst>
          </p:cNvPr>
          <p:cNvSpPr txBox="1"/>
          <p:nvPr/>
        </p:nvSpPr>
        <p:spPr>
          <a:xfrm>
            <a:off x="531702" y="2847335"/>
            <a:ext cx="11453248" cy="2585323"/>
          </a:xfrm>
          <a:prstGeom prst="rect">
            <a:avLst/>
          </a:prstGeom>
          <a:noFill/>
        </p:spPr>
        <p:txBody>
          <a:bodyPr wrap="square" rtlCol="0">
            <a:spAutoFit/>
          </a:bodyPr>
          <a:lstStyle/>
          <a:p>
            <a:r>
              <a:rPr lang="en-US" altLang="zh-CN" sz="2400" dirty="0">
                <a:solidFill>
                  <a:srgbClr val="0000FF"/>
                </a:solidFill>
                <a:latin typeface="Times New Roman" panose="02020603050405020304" pitchFamily="18" charset="0"/>
                <a:cs typeface="Times New Roman" panose="02020603050405020304" pitchFamily="18" charset="0"/>
              </a:rPr>
              <a:t>The </a:t>
            </a:r>
            <a:r>
              <a:rPr lang="en-US" altLang="zh-CN" sz="2400" dirty="0">
                <a:solidFill>
                  <a:srgbClr val="FF0000"/>
                </a:solidFill>
                <a:latin typeface="Times New Roman" panose="02020603050405020304" pitchFamily="18" charset="0"/>
                <a:cs typeface="Times New Roman" panose="02020603050405020304" pitchFamily="18" charset="0"/>
              </a:rPr>
              <a:t>sliding window </a:t>
            </a:r>
            <a:r>
              <a:rPr lang="en-US" altLang="zh-CN" sz="2400" dirty="0">
                <a:solidFill>
                  <a:srgbClr val="0000FF"/>
                </a:solidFill>
                <a:latin typeface="Times New Roman" panose="02020603050405020304" pitchFamily="18" charset="0"/>
                <a:cs typeface="Times New Roman" panose="02020603050405020304" pitchFamily="18" charset="0"/>
              </a:rPr>
              <a:t>is simpler, having only one set of parameters (the window edges) to manage. Furthermore, the problem of a window being increased and then decreased, with the segments arriving in the wrong order, does not occur. </a:t>
            </a:r>
          </a:p>
          <a:p>
            <a:endParaRPr lang="en-US" altLang="zh-CN" sz="2400" dirty="0">
              <a:solidFill>
                <a:srgbClr val="0000FF"/>
              </a:solidFill>
              <a:latin typeface="Times New Roman" panose="02020603050405020304" pitchFamily="18" charset="0"/>
              <a:cs typeface="Times New Roman" panose="02020603050405020304" pitchFamily="18" charset="0"/>
            </a:endParaRPr>
          </a:p>
          <a:p>
            <a:r>
              <a:rPr lang="en-US" altLang="zh-CN" sz="2400" dirty="0">
                <a:solidFill>
                  <a:srgbClr val="0000FF"/>
                </a:solidFill>
                <a:latin typeface="Times New Roman" panose="02020603050405020304" pitchFamily="18" charset="0"/>
                <a:cs typeface="Times New Roman" panose="02020603050405020304" pitchFamily="18" charset="0"/>
              </a:rPr>
              <a:t>However, the </a:t>
            </a:r>
            <a:r>
              <a:rPr lang="en-US" altLang="zh-CN" sz="2400" dirty="0">
                <a:solidFill>
                  <a:srgbClr val="FF0000"/>
                </a:solidFill>
                <a:latin typeface="Times New Roman" panose="02020603050405020304" pitchFamily="18" charset="0"/>
                <a:cs typeface="Times New Roman" panose="02020603050405020304" pitchFamily="18" charset="0"/>
              </a:rPr>
              <a:t>credit scheme </a:t>
            </a:r>
            <a:r>
              <a:rPr lang="en-US" altLang="zh-CN" sz="2400" dirty="0">
                <a:solidFill>
                  <a:srgbClr val="0000FF"/>
                </a:solidFill>
                <a:latin typeface="Times New Roman" panose="02020603050405020304" pitchFamily="18" charset="0"/>
                <a:cs typeface="Times New Roman" panose="02020603050405020304" pitchFamily="18" charset="0"/>
              </a:rPr>
              <a:t>is more ﬂexible, allowing a dynamic management of the buffering, separate from the acknowledgements.</a:t>
            </a:r>
            <a:endParaRPr lang="zh-CN" altLang="zh-CN" sz="2400" dirty="0">
              <a:solidFill>
                <a:srgbClr val="0000FF"/>
              </a:solidFill>
              <a:latin typeface="Times New Roman" panose="02020603050405020304" pitchFamily="18" charset="0"/>
              <a:cs typeface="Times New Roman" panose="02020603050405020304" pitchFamily="18" charset="0"/>
            </a:endParaRPr>
          </a:p>
          <a:p>
            <a:endParaRPr lang="zh-CN" altLang="en-US" dirty="0">
              <a:solidFill>
                <a:srgbClr val="0000FF"/>
              </a:solidFill>
            </a:endParaRPr>
          </a:p>
        </p:txBody>
      </p:sp>
    </p:spTree>
    <p:extLst>
      <p:ext uri="{BB962C8B-B14F-4D97-AF65-F5344CB8AC3E}">
        <p14:creationId xmlns:p14="http://schemas.microsoft.com/office/powerpoint/2010/main" val="42373013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C37B0F21-7960-42DF-AB2B-8A465D0D4B16}"/>
              </a:ext>
            </a:extLst>
          </p:cNvPr>
          <p:cNvCxnSpPr>
            <a:cxnSpLocks/>
          </p:cNvCxnSpPr>
          <p:nvPr/>
        </p:nvCxnSpPr>
        <p:spPr>
          <a:xfrm>
            <a:off x="112542" y="876621"/>
            <a:ext cx="598345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2A4A2BE-F0F0-42D6-BCDA-8081ADC9D21D}"/>
              </a:ext>
            </a:extLst>
          </p:cNvPr>
          <p:cNvSpPr txBox="1"/>
          <p:nvPr/>
        </p:nvSpPr>
        <p:spPr>
          <a:xfrm>
            <a:off x="807609" y="1142517"/>
            <a:ext cx="11141734" cy="954107"/>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Q6-5: </a:t>
            </a:r>
            <a:r>
              <a:rPr lang="en-US" altLang="zh-CN" sz="2400" dirty="0">
                <a:latin typeface="Times New Roman" panose="02020603050405020304" pitchFamily="18" charset="0"/>
                <a:cs typeface="Times New Roman" panose="02020603050405020304" pitchFamily="18" charset="0"/>
              </a:rPr>
              <a:t>Why does UDP exist? Would it not have been enough to just let user processes send raw IP packets?</a:t>
            </a:r>
            <a:endParaRPr lang="zh-CN" altLang="en-US" sz="240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B53623A7-1DFD-4EBC-BD6E-6E32FB3C190A}"/>
              </a:ext>
            </a:extLst>
          </p:cNvPr>
          <p:cNvSpPr/>
          <p:nvPr/>
        </p:nvSpPr>
        <p:spPr>
          <a:xfrm>
            <a:off x="1084882" y="3032285"/>
            <a:ext cx="10290874" cy="2308324"/>
          </a:xfrm>
          <a:prstGeom prst="rect">
            <a:avLst/>
          </a:prstGeom>
        </p:spPr>
        <p:txBody>
          <a:bodyPr wrap="square">
            <a:spAutoFit/>
          </a:bodyPr>
          <a:lstStyle/>
          <a:p>
            <a:r>
              <a:rPr lang="en-US" altLang="zh-CN" sz="2400" dirty="0">
                <a:solidFill>
                  <a:srgbClr val="0000FF"/>
                </a:solidFill>
                <a:latin typeface="Times New Roman" panose="02020603050405020304" pitchFamily="18" charset="0"/>
                <a:cs typeface="Times New Roman" panose="02020603050405020304" pitchFamily="18" charset="0"/>
              </a:rPr>
              <a:t>No. IP packets contain IP addresses, which specify a destination machine. Once such a packet arrived, how would the network handler know which process to give it to? </a:t>
            </a:r>
          </a:p>
          <a:p>
            <a:endParaRPr lang="en-US" altLang="zh-CN" sz="2400" dirty="0">
              <a:solidFill>
                <a:srgbClr val="0000FF"/>
              </a:solidFill>
              <a:latin typeface="Times New Roman" panose="02020603050405020304" pitchFamily="18" charset="0"/>
              <a:cs typeface="Times New Roman" panose="02020603050405020304" pitchFamily="18" charset="0"/>
            </a:endParaRPr>
          </a:p>
          <a:p>
            <a:r>
              <a:rPr lang="en-US" altLang="zh-CN" sz="2400" dirty="0">
                <a:solidFill>
                  <a:srgbClr val="0000FF"/>
                </a:solidFill>
                <a:latin typeface="Times New Roman" panose="02020603050405020304" pitchFamily="18" charset="0"/>
                <a:cs typeface="Times New Roman" panose="02020603050405020304" pitchFamily="18" charset="0"/>
              </a:rPr>
              <a:t>UDP packets contain a destination port. This information is essential so they can be delivered to the correct process.</a:t>
            </a:r>
          </a:p>
        </p:txBody>
      </p:sp>
    </p:spTree>
    <p:extLst>
      <p:ext uri="{BB962C8B-B14F-4D97-AF65-F5344CB8AC3E}">
        <p14:creationId xmlns:p14="http://schemas.microsoft.com/office/powerpoint/2010/main" val="8677579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C37B0F21-7960-42DF-AB2B-8A465D0D4B16}"/>
              </a:ext>
            </a:extLst>
          </p:cNvPr>
          <p:cNvCxnSpPr>
            <a:cxnSpLocks/>
          </p:cNvCxnSpPr>
          <p:nvPr/>
        </p:nvCxnSpPr>
        <p:spPr>
          <a:xfrm>
            <a:off x="112542" y="876621"/>
            <a:ext cx="598345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2A4A2BE-F0F0-42D6-BCDA-8081ADC9D21D}"/>
              </a:ext>
            </a:extLst>
          </p:cNvPr>
          <p:cNvSpPr txBox="1"/>
          <p:nvPr/>
        </p:nvSpPr>
        <p:spPr>
          <a:xfrm>
            <a:off x="807609" y="1142517"/>
            <a:ext cx="11141734" cy="1323439"/>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Q6-6: </a:t>
            </a:r>
            <a:r>
              <a:rPr lang="en-US" altLang="zh-CN" sz="2400" dirty="0">
                <a:latin typeface="Times New Roman" panose="02020603050405020304" pitchFamily="18" charset="0"/>
                <a:cs typeface="Times New Roman" panose="02020603050405020304" pitchFamily="18" charset="0"/>
              </a:rPr>
              <a:t>Suppose that the TCP congestion window is set to 18 KB and a timeout occurs. How big will the window be if the next four transmission bursts are all successful? Assume that the maximum segment size is 1 KB.</a:t>
            </a:r>
            <a:endParaRPr lang="zh-CN" altLang="en-US" sz="2400"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725797D3-C28C-4F68-B65A-9ABD4DC63B4C}"/>
              </a:ext>
            </a:extLst>
          </p:cNvPr>
          <p:cNvSpPr/>
          <p:nvPr/>
        </p:nvSpPr>
        <p:spPr>
          <a:xfrm>
            <a:off x="698347" y="3564567"/>
            <a:ext cx="11360257" cy="1938992"/>
          </a:xfrm>
          <a:prstGeom prst="rect">
            <a:avLst/>
          </a:prstGeom>
        </p:spPr>
        <p:txBody>
          <a:bodyPr wrap="square">
            <a:spAutoFit/>
          </a:bodyPr>
          <a:lstStyle/>
          <a:p>
            <a:r>
              <a:rPr lang="en-US" altLang="zh-CN" sz="2400" dirty="0">
                <a:solidFill>
                  <a:srgbClr val="0000FF"/>
                </a:solidFill>
                <a:latin typeface="Times New Roman" panose="02020603050405020304" pitchFamily="18" charset="0"/>
                <a:cs typeface="Times New Roman" panose="02020603050405020304" pitchFamily="18" charset="0"/>
              </a:rPr>
              <a:t>After a timeout, slow-start begins again with a congestion window of 1 segment and a threshold of 18 / 2 = 9 KB. The first transmission will be 1 maximum segment size, or 1 KB. After this burst, the window will be 1 KB until the acknowledgements return and cause the window to double. The subsequent bursts will be 2, 4, and 8 segments as the connection slow-starts. So after four successful bursts, the window will be 8 KB. </a:t>
            </a:r>
            <a:endParaRPr lang="zh-CN" altLang="en-US" sz="24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146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C37B0F21-7960-42DF-AB2B-8A465D0D4B16}"/>
              </a:ext>
            </a:extLst>
          </p:cNvPr>
          <p:cNvCxnSpPr>
            <a:cxnSpLocks/>
          </p:cNvCxnSpPr>
          <p:nvPr/>
        </p:nvCxnSpPr>
        <p:spPr>
          <a:xfrm>
            <a:off x="112542" y="876621"/>
            <a:ext cx="598345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2A4A2BE-F0F0-42D6-BCDA-8081ADC9D21D}"/>
              </a:ext>
            </a:extLst>
          </p:cNvPr>
          <p:cNvSpPr txBox="1"/>
          <p:nvPr/>
        </p:nvSpPr>
        <p:spPr>
          <a:xfrm>
            <a:off x="807609" y="1142517"/>
            <a:ext cx="11141734" cy="1323439"/>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Q6-7: </a:t>
            </a:r>
            <a:r>
              <a:rPr lang="en-US" altLang="zh-CN" sz="2400" dirty="0">
                <a:latin typeface="Times New Roman" panose="02020603050405020304" pitchFamily="18" charset="0"/>
                <a:cs typeface="Times New Roman" panose="02020603050405020304" pitchFamily="18" charset="0"/>
              </a:rPr>
              <a:t>A TCP machine is sending full windows of 65,535 bytes over a 1-Gbps channel that has a 10-msec one-way delay. What is the maximum throughput achievable? What is the line efficiency?</a:t>
            </a:r>
            <a:endParaRPr lang="zh-CN" altLang="en-US" sz="2400"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9332081F-BCD8-4776-ADA9-6FF8CAC28A22}"/>
              </a:ext>
            </a:extLst>
          </p:cNvPr>
          <p:cNvSpPr/>
          <p:nvPr/>
        </p:nvSpPr>
        <p:spPr>
          <a:xfrm>
            <a:off x="1353671" y="3317865"/>
            <a:ext cx="9332259" cy="1200329"/>
          </a:xfrm>
          <a:prstGeom prst="rect">
            <a:avLst/>
          </a:prstGeom>
        </p:spPr>
        <p:txBody>
          <a:bodyPr wrap="square">
            <a:spAutoFit/>
          </a:bodyPr>
          <a:lstStyle/>
          <a:p>
            <a:r>
              <a:rPr lang="en-US" altLang="zh-CN" sz="2400" dirty="0">
                <a:solidFill>
                  <a:srgbClr val="0000FF"/>
                </a:solidFill>
                <a:latin typeface="Times New Roman" panose="02020603050405020304" pitchFamily="18" charset="0"/>
                <a:cs typeface="Times New Roman" panose="02020603050405020304" pitchFamily="18" charset="0"/>
              </a:rPr>
              <a:t>One window can be sent every 20 msec. This gives 50 windows/sec, for a </a:t>
            </a:r>
          </a:p>
          <a:p>
            <a:r>
              <a:rPr lang="en-US" altLang="zh-CN" sz="2400" dirty="0">
                <a:solidFill>
                  <a:srgbClr val="0000FF"/>
                </a:solidFill>
                <a:latin typeface="Times New Roman" panose="02020603050405020304" pitchFamily="18" charset="0"/>
                <a:cs typeface="Times New Roman" panose="02020603050405020304" pitchFamily="18" charset="0"/>
              </a:rPr>
              <a:t>maximum data rate of about 3.3 million bytes/sec. The line efficiency is then 26.4 Mbps/1000 Mbps or 2.6 percent. </a:t>
            </a:r>
            <a:endParaRPr lang="zh-CN" altLang="en-US" sz="24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30895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C37B0F21-7960-42DF-AB2B-8A465D0D4B16}"/>
              </a:ext>
            </a:extLst>
          </p:cNvPr>
          <p:cNvCxnSpPr>
            <a:cxnSpLocks/>
          </p:cNvCxnSpPr>
          <p:nvPr/>
        </p:nvCxnSpPr>
        <p:spPr>
          <a:xfrm>
            <a:off x="112542" y="876621"/>
            <a:ext cx="598345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2A4A2BE-F0F0-42D6-BCDA-8081ADC9D21D}"/>
              </a:ext>
            </a:extLst>
          </p:cNvPr>
          <p:cNvSpPr txBox="1"/>
          <p:nvPr/>
        </p:nvSpPr>
        <p:spPr>
          <a:xfrm>
            <a:off x="807609" y="1142517"/>
            <a:ext cx="11141734" cy="954107"/>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Q6-8: </a:t>
            </a:r>
            <a:r>
              <a:rPr lang="en-US" altLang="zh-CN" sz="2400" dirty="0">
                <a:latin typeface="Times New Roman" panose="02020603050405020304" pitchFamily="18" charset="0"/>
                <a:cs typeface="Times New Roman" panose="02020603050405020304" pitchFamily="18" charset="0"/>
              </a:rPr>
              <a:t>In a network whose max segment is 128 bytes, max segment lifetime is 30 sec, and has 8-bit sequence numbers, what is the maximum data rate per connection?</a:t>
            </a:r>
            <a:endParaRPr lang="zh-CN" altLang="en-US" sz="2400"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95A67B92-7D7C-41A2-9D1E-E89B9ECB8116}"/>
              </a:ext>
            </a:extLst>
          </p:cNvPr>
          <p:cNvSpPr/>
          <p:nvPr/>
        </p:nvSpPr>
        <p:spPr>
          <a:xfrm>
            <a:off x="1524000" y="3375042"/>
            <a:ext cx="9144000" cy="830997"/>
          </a:xfrm>
          <a:prstGeom prst="rect">
            <a:avLst/>
          </a:prstGeom>
        </p:spPr>
        <p:txBody>
          <a:bodyPr wrap="square">
            <a:spAutoFit/>
          </a:bodyPr>
          <a:lstStyle/>
          <a:p>
            <a:r>
              <a:rPr lang="en-US" altLang="zh-CN" sz="2400" dirty="0">
                <a:solidFill>
                  <a:srgbClr val="0000FF"/>
                </a:solidFill>
                <a:latin typeface="Times New Roman" panose="02020603050405020304" pitchFamily="18" charset="0"/>
                <a:cs typeface="Times New Roman" panose="02020603050405020304" pitchFamily="18" charset="0"/>
              </a:rPr>
              <a:t>A sender may not send more than 255 segments, i.e., 255 × 128 × 8bits, in 30 sec. The data rate is thus no more than 8.704 kbps.</a:t>
            </a:r>
            <a:endParaRPr lang="zh-CN" altLang="zh-CN" sz="24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80502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C37B0F21-7960-42DF-AB2B-8A465D0D4B16}"/>
              </a:ext>
            </a:extLst>
          </p:cNvPr>
          <p:cNvCxnSpPr>
            <a:cxnSpLocks/>
          </p:cNvCxnSpPr>
          <p:nvPr/>
        </p:nvCxnSpPr>
        <p:spPr>
          <a:xfrm>
            <a:off x="112542" y="876621"/>
            <a:ext cx="598345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2A4A2BE-F0F0-42D6-BCDA-8081ADC9D21D}"/>
              </a:ext>
            </a:extLst>
          </p:cNvPr>
          <p:cNvSpPr txBox="1"/>
          <p:nvPr/>
        </p:nvSpPr>
        <p:spPr>
          <a:xfrm>
            <a:off x="807609" y="1142517"/>
            <a:ext cx="11141734" cy="2062103"/>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Q6-9: </a:t>
            </a:r>
            <a:r>
              <a:rPr lang="en-US" altLang="zh-CN" sz="2400" dirty="0">
                <a:latin typeface="Times New Roman" panose="02020603050405020304" pitchFamily="18" charset="0"/>
                <a:cs typeface="Times New Roman" panose="02020603050405020304" pitchFamily="18" charset="0"/>
              </a:rPr>
              <a:t>A CPU executes instructions at the rate of 1000 MIPS. Data can be copied 64 bits at a time, with each word copied costing 10 instructions. If an coming packet has to be copied four times, can this system handle a 1-Gbps line? For simplicity, assume that all instructions, even those instructions that read or write memory, run at the full1 000-MIPS rate.</a:t>
            </a:r>
            <a:endParaRPr lang="zh-CN" altLang="en-US" sz="2400"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C7980E41-8D8D-4226-81C6-2796BD444A98}"/>
              </a:ext>
            </a:extLst>
          </p:cNvPr>
          <p:cNvSpPr/>
          <p:nvPr/>
        </p:nvSpPr>
        <p:spPr>
          <a:xfrm>
            <a:off x="1969669" y="3680158"/>
            <a:ext cx="8817613" cy="1938992"/>
          </a:xfrm>
          <a:prstGeom prst="rect">
            <a:avLst/>
          </a:prstGeom>
        </p:spPr>
        <p:txBody>
          <a:bodyPr wrap="square">
            <a:spAutoFit/>
          </a:bodyPr>
          <a:lstStyle/>
          <a:p>
            <a:r>
              <a:rPr lang="en-US" altLang="zh-CN" sz="2400" dirty="0">
                <a:solidFill>
                  <a:srgbClr val="0000FF"/>
                </a:solidFill>
                <a:latin typeface="Times New Roman" panose="02020603050405020304" pitchFamily="18" charset="0"/>
                <a:cs typeface="Times New Roman" panose="02020603050405020304" pitchFamily="18" charset="0"/>
              </a:rPr>
              <a:t>It takes 4 × 10 = 40 instructions to copy 8 bytes. </a:t>
            </a:r>
          </a:p>
          <a:p>
            <a:r>
              <a:rPr lang="en-US" altLang="zh-CN" sz="2400" dirty="0">
                <a:solidFill>
                  <a:srgbClr val="0000FF"/>
                </a:solidFill>
                <a:latin typeface="Times New Roman" panose="02020603050405020304" pitchFamily="18" charset="0"/>
                <a:cs typeface="Times New Roman" panose="02020603050405020304" pitchFamily="18" charset="0"/>
              </a:rPr>
              <a:t>Forty instructions takes 40 </a:t>
            </a:r>
            <a:r>
              <a:rPr lang="en-US" altLang="zh-CN" sz="2400" dirty="0" err="1">
                <a:solidFill>
                  <a:srgbClr val="0000FF"/>
                </a:solidFill>
                <a:latin typeface="Times New Roman" panose="02020603050405020304" pitchFamily="18" charset="0"/>
                <a:cs typeface="Times New Roman" panose="02020603050405020304" pitchFamily="18" charset="0"/>
              </a:rPr>
              <a:t>nsec</a:t>
            </a:r>
            <a:r>
              <a:rPr lang="en-US" altLang="zh-CN" sz="2400" dirty="0">
                <a:solidFill>
                  <a:srgbClr val="0000FF"/>
                </a:solidFill>
                <a:latin typeface="Times New Roman" panose="02020603050405020304" pitchFamily="18" charset="0"/>
                <a:cs typeface="Times New Roman" panose="02020603050405020304" pitchFamily="18" charset="0"/>
              </a:rPr>
              <a:t>. </a:t>
            </a:r>
          </a:p>
          <a:p>
            <a:r>
              <a:rPr lang="en-US" altLang="zh-CN" sz="2400" dirty="0">
                <a:solidFill>
                  <a:srgbClr val="0000FF"/>
                </a:solidFill>
                <a:latin typeface="Times New Roman" panose="02020603050405020304" pitchFamily="18" charset="0"/>
                <a:cs typeface="Times New Roman" panose="02020603050405020304" pitchFamily="18" charset="0"/>
              </a:rPr>
              <a:t>Thus, each byte requires 5 </a:t>
            </a:r>
            <a:r>
              <a:rPr lang="en-US" altLang="zh-CN" sz="2400" dirty="0" err="1">
                <a:solidFill>
                  <a:srgbClr val="0000FF"/>
                </a:solidFill>
                <a:latin typeface="Times New Roman" panose="02020603050405020304" pitchFamily="18" charset="0"/>
                <a:cs typeface="Times New Roman" panose="02020603050405020304" pitchFamily="18" charset="0"/>
              </a:rPr>
              <a:t>nsec</a:t>
            </a:r>
            <a:r>
              <a:rPr lang="en-US" altLang="zh-CN" sz="2400" dirty="0">
                <a:solidFill>
                  <a:srgbClr val="0000FF"/>
                </a:solidFill>
                <a:latin typeface="Times New Roman" panose="02020603050405020304" pitchFamily="18" charset="0"/>
                <a:cs typeface="Times New Roman" panose="02020603050405020304" pitchFamily="18" charset="0"/>
              </a:rPr>
              <a:t> of CPU time for copying. </a:t>
            </a:r>
          </a:p>
          <a:p>
            <a:r>
              <a:rPr lang="en-US" altLang="zh-CN" sz="2400" dirty="0">
                <a:solidFill>
                  <a:srgbClr val="0000FF"/>
                </a:solidFill>
                <a:latin typeface="Times New Roman" panose="02020603050405020304" pitchFamily="18" charset="0"/>
                <a:cs typeface="Times New Roman" panose="02020603050405020304" pitchFamily="18" charset="0"/>
              </a:rPr>
              <a:t>The system is thus capable of handling 200 MB/sec or 1600 Mbps. </a:t>
            </a:r>
          </a:p>
          <a:p>
            <a:r>
              <a:rPr lang="en-US" altLang="zh-CN" sz="2400" dirty="0">
                <a:solidFill>
                  <a:srgbClr val="0000FF"/>
                </a:solidFill>
                <a:latin typeface="Times New Roman" panose="02020603050405020304" pitchFamily="18" charset="0"/>
                <a:cs typeface="Times New Roman" panose="02020603050405020304" pitchFamily="18" charset="0"/>
              </a:rPr>
              <a:t>It can handle a 1-Gbps line if no other bottleneck is present.</a:t>
            </a:r>
            <a:endParaRPr lang="zh-CN" altLang="en-US" sz="24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80489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C37B0F21-7960-42DF-AB2B-8A465D0D4B16}"/>
              </a:ext>
            </a:extLst>
          </p:cNvPr>
          <p:cNvCxnSpPr>
            <a:cxnSpLocks/>
          </p:cNvCxnSpPr>
          <p:nvPr/>
        </p:nvCxnSpPr>
        <p:spPr>
          <a:xfrm>
            <a:off x="112542" y="876621"/>
            <a:ext cx="598345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2A4A2BE-F0F0-42D6-BCDA-8081ADC9D21D}"/>
              </a:ext>
            </a:extLst>
          </p:cNvPr>
          <p:cNvSpPr txBox="1"/>
          <p:nvPr/>
        </p:nvSpPr>
        <p:spPr>
          <a:xfrm>
            <a:off x="807609" y="1142517"/>
            <a:ext cx="11141734" cy="2062103"/>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Q6-10: </a:t>
            </a:r>
            <a:r>
              <a:rPr lang="en-US" altLang="zh-CN" sz="2400" dirty="0">
                <a:latin typeface="Times New Roman" panose="02020603050405020304" pitchFamily="18" charset="0"/>
                <a:cs typeface="Times New Roman" panose="02020603050405020304" pitchFamily="18" charset="0"/>
              </a:rPr>
              <a:t>To get around the problem of sequence numbers wrapping around while old packets still exist, one could use 64-bit sequence numbers. However, theoretically, an optical fiber can run at 75 </a:t>
            </a:r>
            <a:r>
              <a:rPr lang="en-US" altLang="zh-CN" sz="2400" dirty="0" err="1">
                <a:latin typeface="Times New Roman" panose="02020603050405020304" pitchFamily="18" charset="0"/>
                <a:cs typeface="Times New Roman" panose="02020603050405020304" pitchFamily="18" charset="0"/>
              </a:rPr>
              <a:t>Tbps</a:t>
            </a:r>
            <a:r>
              <a:rPr lang="en-US" altLang="zh-CN" sz="2400" dirty="0">
                <a:latin typeface="Times New Roman" panose="02020603050405020304" pitchFamily="18" charset="0"/>
                <a:cs typeface="Times New Roman" panose="02020603050405020304" pitchFamily="18" charset="0"/>
              </a:rPr>
              <a:t>. What maximum packet lifetime is required to make sure that future 75-Tbps networks do not have wraparound problems even with 64-bit sequence numbers? Assume that each byte has its own sequence number, as TCP does.</a:t>
            </a:r>
            <a:endParaRPr lang="zh-C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13E287A5-14B7-43AA-8247-77A76A5CCF51}"/>
                  </a:ext>
                </a:extLst>
              </p:cNvPr>
              <p:cNvSpPr/>
              <p:nvPr/>
            </p:nvSpPr>
            <p:spPr>
              <a:xfrm>
                <a:off x="807609" y="3208495"/>
                <a:ext cx="10971103" cy="348101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zh-CN" sz="2400" i="1">
                              <a:solidFill>
                                <a:srgbClr val="0000FF"/>
                              </a:solidFill>
                              <a:latin typeface="Cambria Math" panose="02040503050406030204" pitchFamily="18" charset="0"/>
                            </a:rPr>
                          </m:ctrlPr>
                        </m:fPr>
                        <m:num>
                          <m:sSup>
                            <m:sSupPr>
                              <m:ctrlPr>
                                <a:rPr lang="en-US" altLang="zh-CN" sz="2400" i="1">
                                  <a:solidFill>
                                    <a:srgbClr val="0000FF"/>
                                  </a:solidFill>
                                  <a:latin typeface="Cambria Math" panose="02040503050406030204" pitchFamily="18" charset="0"/>
                                </a:rPr>
                              </m:ctrlPr>
                            </m:sSupPr>
                            <m:e>
                              <m:r>
                                <a:rPr lang="en-US" altLang="zh-CN" sz="2400" i="1">
                                  <a:solidFill>
                                    <a:srgbClr val="0000FF"/>
                                  </a:solidFill>
                                  <a:latin typeface="Cambria Math" panose="02040503050406030204" pitchFamily="18" charset="0"/>
                                </a:rPr>
                                <m:t>2</m:t>
                              </m:r>
                            </m:e>
                            <m:sup>
                              <m:r>
                                <a:rPr lang="en-US" altLang="zh-CN" sz="2400" i="1">
                                  <a:solidFill>
                                    <a:srgbClr val="0000FF"/>
                                  </a:solidFill>
                                  <a:latin typeface="Cambria Math" panose="02040503050406030204" pitchFamily="18" charset="0"/>
                                </a:rPr>
                                <m:t>64</m:t>
                              </m:r>
                            </m:sup>
                          </m:sSup>
                        </m:num>
                        <m:den>
                          <m:r>
                            <a:rPr lang="en-US" altLang="zh-CN" sz="2400" i="1">
                              <a:solidFill>
                                <a:srgbClr val="0000FF"/>
                              </a:solidFill>
                              <a:latin typeface="Cambria Math" panose="02040503050406030204" pitchFamily="18" charset="0"/>
                            </a:rPr>
                            <m:t>75</m:t>
                          </m:r>
                          <m:r>
                            <a:rPr lang="en-US" altLang="zh-CN" sz="2400" i="1">
                              <a:solidFill>
                                <a:srgbClr val="0000FF"/>
                              </a:solidFill>
                              <a:latin typeface="Cambria Math" panose="02040503050406030204" pitchFamily="18" charset="0"/>
                              <a:ea typeface="Cambria Math" panose="02040503050406030204" pitchFamily="18" charset="0"/>
                            </a:rPr>
                            <m:t>×</m:t>
                          </m:r>
                          <m:sSup>
                            <m:sSupPr>
                              <m:ctrlPr>
                                <a:rPr lang="en-US" altLang="zh-CN" sz="2400" i="1">
                                  <a:solidFill>
                                    <a:srgbClr val="0000FF"/>
                                  </a:solidFill>
                                  <a:latin typeface="Cambria Math" panose="02040503050406030204" pitchFamily="18" charset="0"/>
                                  <a:ea typeface="Cambria Math" panose="02040503050406030204" pitchFamily="18" charset="0"/>
                                </a:rPr>
                              </m:ctrlPr>
                            </m:sSupPr>
                            <m:e>
                              <m:r>
                                <a:rPr lang="en-US" altLang="zh-CN" sz="2400" i="1">
                                  <a:solidFill>
                                    <a:srgbClr val="0000FF"/>
                                  </a:solidFill>
                                  <a:latin typeface="Cambria Math" panose="02040503050406030204" pitchFamily="18" charset="0"/>
                                  <a:ea typeface="Cambria Math" panose="02040503050406030204" pitchFamily="18" charset="0"/>
                                </a:rPr>
                                <m:t>10</m:t>
                              </m:r>
                            </m:e>
                            <m:sup>
                              <m:r>
                                <a:rPr lang="en-US" altLang="zh-CN" sz="2400" i="1">
                                  <a:solidFill>
                                    <a:srgbClr val="0000FF"/>
                                  </a:solidFill>
                                  <a:latin typeface="Cambria Math" panose="02040503050406030204" pitchFamily="18" charset="0"/>
                                  <a:ea typeface="Cambria Math" panose="02040503050406030204" pitchFamily="18" charset="0"/>
                                </a:rPr>
                                <m:t>12</m:t>
                              </m:r>
                            </m:sup>
                          </m:sSup>
                          <m:r>
                            <a:rPr lang="en-US" altLang="zh-CN" sz="2400" i="1">
                              <a:solidFill>
                                <a:srgbClr val="0000FF"/>
                              </a:solidFill>
                              <a:latin typeface="Cambria Math" panose="02040503050406030204" pitchFamily="18" charset="0"/>
                              <a:ea typeface="Cambria Math" panose="02040503050406030204" pitchFamily="18" charset="0"/>
                            </a:rPr>
                            <m:t>/8</m:t>
                          </m:r>
                        </m:den>
                      </m:f>
                      <m:r>
                        <a:rPr lang="en-US" altLang="zh-CN" sz="2400">
                          <a:solidFill>
                            <a:srgbClr val="0000FF"/>
                          </a:solidFill>
                          <a:latin typeface="Cambria Math" panose="02040503050406030204" pitchFamily="18" charset="0"/>
                        </a:rPr>
                        <m:t>=1962653 </m:t>
                      </m:r>
                      <m:r>
                        <m:rPr>
                          <m:sty m:val="p"/>
                        </m:rPr>
                        <a:rPr lang="en-US" altLang="zh-CN" sz="2400">
                          <a:solidFill>
                            <a:srgbClr val="0000FF"/>
                          </a:solidFill>
                          <a:latin typeface="Cambria Math" panose="02040503050406030204" pitchFamily="18" charset="0"/>
                        </a:rPr>
                        <m:t>s</m:t>
                      </m:r>
                    </m:oMath>
                  </m:oMathPara>
                </a14:m>
                <a:endParaRPr lang="zh-CN" altLang="zh-CN" sz="2400" dirty="0">
                  <a:solidFill>
                    <a:srgbClr val="0000FF"/>
                  </a:solidFill>
                  <a:latin typeface="Times New Roman" panose="02020603050405020304" pitchFamily="18" charset="0"/>
                  <a:cs typeface="Times New Roman" panose="02020603050405020304" pitchFamily="18" charset="0"/>
                </a:endParaRPr>
              </a:p>
              <a:p>
                <a:r>
                  <a:rPr lang="en-US" altLang="zh-CN" sz="2400" dirty="0">
                    <a:solidFill>
                      <a:srgbClr val="0000FF"/>
                    </a:solidFill>
                    <a:latin typeface="Times New Roman" panose="02020603050405020304" pitchFamily="18" charset="0"/>
                    <a:cs typeface="Times New Roman" panose="02020603050405020304" pitchFamily="18" charset="0"/>
                  </a:rPr>
                  <a:t>The size of the sequence space is 2</a:t>
                </a:r>
                <a:r>
                  <a:rPr lang="en-US" altLang="zh-CN" sz="2400" baseline="30000" dirty="0">
                    <a:solidFill>
                      <a:srgbClr val="0000FF"/>
                    </a:solidFill>
                    <a:latin typeface="Times New Roman" panose="02020603050405020304" pitchFamily="18" charset="0"/>
                    <a:cs typeface="Times New Roman" panose="02020603050405020304" pitchFamily="18" charset="0"/>
                  </a:rPr>
                  <a:t>64</a:t>
                </a:r>
                <a:r>
                  <a:rPr lang="en-US" altLang="zh-CN" sz="2400" dirty="0">
                    <a:solidFill>
                      <a:srgbClr val="0000FF"/>
                    </a:solidFill>
                    <a:latin typeface="Times New Roman" panose="02020603050405020304" pitchFamily="18" charset="0"/>
                    <a:cs typeface="Times New Roman" panose="02020603050405020304" pitchFamily="18" charset="0"/>
                  </a:rPr>
                  <a:t> bytes, which is about 2 × 10</a:t>
                </a:r>
                <a:r>
                  <a:rPr lang="en-US" altLang="zh-CN" sz="2400" baseline="30000" dirty="0">
                    <a:solidFill>
                      <a:srgbClr val="0000FF"/>
                    </a:solidFill>
                    <a:latin typeface="Times New Roman" panose="02020603050405020304" pitchFamily="18" charset="0"/>
                    <a:cs typeface="Times New Roman" panose="02020603050405020304" pitchFamily="18" charset="0"/>
                  </a:rPr>
                  <a:t>19</a:t>
                </a:r>
                <a:r>
                  <a:rPr lang="en-US" altLang="zh-CN" sz="2400" dirty="0">
                    <a:solidFill>
                      <a:srgbClr val="0000FF"/>
                    </a:solidFill>
                    <a:latin typeface="Times New Roman" panose="02020603050405020304" pitchFamily="18" charset="0"/>
                    <a:cs typeface="Times New Roman" panose="02020603050405020304" pitchFamily="18" charset="0"/>
                  </a:rPr>
                  <a:t> bytes. A 75-Tbps transmitter uses up sequence space at a rate of 9.375 × 10</a:t>
                </a:r>
                <a:r>
                  <a:rPr lang="en-US" altLang="zh-CN" sz="2400" baseline="30000" dirty="0">
                    <a:solidFill>
                      <a:srgbClr val="0000FF"/>
                    </a:solidFill>
                    <a:latin typeface="Times New Roman" panose="02020603050405020304" pitchFamily="18" charset="0"/>
                    <a:cs typeface="Times New Roman" panose="02020603050405020304" pitchFamily="18" charset="0"/>
                  </a:rPr>
                  <a:t>12</a:t>
                </a:r>
                <a:r>
                  <a:rPr lang="en-US" altLang="zh-CN" sz="2400" dirty="0">
                    <a:solidFill>
                      <a:srgbClr val="0000FF"/>
                    </a:solidFill>
                    <a:latin typeface="Times New Roman" panose="02020603050405020304" pitchFamily="18" charset="0"/>
                    <a:cs typeface="Times New Roman" panose="02020603050405020304" pitchFamily="18" charset="0"/>
                  </a:rPr>
                  <a:t> sequence numbers per second. It takes 2 million seconds to wrap around. </a:t>
                </a:r>
              </a:p>
              <a:p>
                <a:endParaRPr lang="en-US" altLang="zh-CN" sz="2400" dirty="0">
                  <a:solidFill>
                    <a:srgbClr val="0000FF"/>
                  </a:solidFill>
                  <a:latin typeface="Times New Roman" panose="02020603050405020304" pitchFamily="18" charset="0"/>
                  <a:cs typeface="Times New Roman" panose="02020603050405020304" pitchFamily="18" charset="0"/>
                </a:endParaRPr>
              </a:p>
              <a:p>
                <a:r>
                  <a:rPr lang="en-US" altLang="zh-CN" sz="2400" dirty="0">
                    <a:solidFill>
                      <a:srgbClr val="0000FF"/>
                    </a:solidFill>
                    <a:latin typeface="Times New Roman" panose="02020603050405020304" pitchFamily="18" charset="0"/>
                    <a:cs typeface="Times New Roman" panose="02020603050405020304" pitchFamily="18" charset="0"/>
                  </a:rPr>
                  <a:t>Since there are 86,400 seconds in a day, it will take over 3 weeks to wrap around, even a t 75 </a:t>
                </a:r>
                <a:r>
                  <a:rPr lang="en-US" altLang="zh-CN" sz="2400" dirty="0" err="1">
                    <a:solidFill>
                      <a:srgbClr val="0000FF"/>
                    </a:solidFill>
                    <a:latin typeface="Times New Roman" panose="02020603050405020304" pitchFamily="18" charset="0"/>
                    <a:cs typeface="Times New Roman" panose="02020603050405020304" pitchFamily="18" charset="0"/>
                  </a:rPr>
                  <a:t>Tbps</a:t>
                </a:r>
                <a:r>
                  <a:rPr lang="en-US" altLang="zh-CN" sz="2400" dirty="0">
                    <a:solidFill>
                      <a:srgbClr val="0000FF"/>
                    </a:solidFill>
                    <a:latin typeface="Times New Roman" panose="02020603050405020304" pitchFamily="18" charset="0"/>
                    <a:cs typeface="Times New Roman" panose="02020603050405020304" pitchFamily="18" charset="0"/>
                  </a:rPr>
                  <a:t>. A maximum packet lifetime of less than 3 weeks will prevent the problem. In short, going to 64 bits is likely to work for quite a while.</a:t>
                </a:r>
                <a:endParaRPr lang="zh-CN" altLang="zh-CN" sz="24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2" name="矩形 1">
                <a:extLst>
                  <a:ext uri="{FF2B5EF4-FFF2-40B4-BE49-F238E27FC236}">
                    <a16:creationId xmlns:a16="http://schemas.microsoft.com/office/drawing/2014/main" id="{13E287A5-14B7-43AA-8247-77A76A5CCF51}"/>
                  </a:ext>
                </a:extLst>
              </p:cNvPr>
              <p:cNvSpPr>
                <a:spLocks noRot="1" noChangeAspect="1" noMove="1" noResize="1" noEditPoints="1" noAdjustHandles="1" noChangeArrowheads="1" noChangeShapeType="1" noTextEdit="1"/>
              </p:cNvSpPr>
              <p:nvPr/>
            </p:nvSpPr>
            <p:spPr>
              <a:xfrm>
                <a:off x="807609" y="3208495"/>
                <a:ext cx="10971103" cy="3481018"/>
              </a:xfrm>
              <a:prstGeom prst="rect">
                <a:avLst/>
              </a:prstGeom>
              <a:blipFill>
                <a:blip r:embed="rId3"/>
                <a:stretch>
                  <a:fillRect l="-833" r="-1500" b="-31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453086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EDF369-C2D4-4E00-8FCF-432483763C22}"/>
              </a:ext>
            </a:extLst>
          </p:cNvPr>
          <p:cNvSpPr>
            <a:spLocks noGrp="1"/>
          </p:cNvSpPr>
          <p:nvPr>
            <p:ph type="ctrTitle"/>
          </p:nvPr>
        </p:nvSpPr>
        <p:spPr>
          <a:xfrm>
            <a:off x="1524000" y="2381249"/>
            <a:ext cx="9144000" cy="1657351"/>
          </a:xfrm>
        </p:spPr>
        <p:txBody>
          <a:bodyPr>
            <a:normAutofit fontScale="90000"/>
          </a:bodyPr>
          <a:lstStyle/>
          <a:p>
            <a:r>
              <a:rPr lang="en-US" altLang="zh-CN" b="1" dirty="0"/>
              <a:t>Chapter 6</a:t>
            </a:r>
            <a:br>
              <a:rPr lang="en-US" altLang="zh-CN" b="1" dirty="0"/>
            </a:br>
            <a:r>
              <a:rPr lang="en-US" altLang="zh-CN" b="1" dirty="0"/>
              <a:t>Homework 2</a:t>
            </a:r>
            <a:endParaRPr lang="zh-CN" altLang="en-US" b="1" dirty="0"/>
          </a:p>
        </p:txBody>
      </p:sp>
    </p:spTree>
    <p:extLst>
      <p:ext uri="{BB962C8B-B14F-4D97-AF65-F5344CB8AC3E}">
        <p14:creationId xmlns:p14="http://schemas.microsoft.com/office/powerpoint/2010/main" val="33170617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内容占位符 2"/>
          <p:cNvSpPr>
            <a:spLocks noGrp="1"/>
          </p:cNvSpPr>
          <p:nvPr>
            <p:ph idx="1"/>
          </p:nvPr>
        </p:nvSpPr>
        <p:spPr>
          <a:xfrm>
            <a:off x="1981200" y="549275"/>
            <a:ext cx="8229600" cy="5543550"/>
          </a:xfrm>
        </p:spPr>
        <p:txBody>
          <a:bodyPr/>
          <a:lstStyle/>
          <a:p>
            <a:r>
              <a:rPr lang="en-US" altLang="zh-CN" dirty="0"/>
              <a:t>6-1. In both parts of Fig. 6-6, there is a comment that the value of SERVER PORT must be the same in both client and server. Why is this so important?</a:t>
            </a:r>
            <a:endParaRPr lang="zh-CN" altLang="zh-CN" dirty="0"/>
          </a:p>
          <a:p>
            <a:endParaRPr lang="en-US" altLang="zh-CN" dirty="0">
              <a:solidFill>
                <a:srgbClr val="FF0000"/>
              </a:solidFill>
            </a:endParaRPr>
          </a:p>
          <a:p>
            <a:r>
              <a:rPr lang="en-US" altLang="zh-CN" dirty="0">
                <a:solidFill>
                  <a:srgbClr val="0000FF"/>
                </a:solidFill>
              </a:rPr>
              <a:t>If the client sends a packet to SERVER PORT and the server is not listening to that port, the packet will not be delivered to the server.</a:t>
            </a:r>
            <a:endParaRPr lang="zh-CN" altLang="zh-CN" dirty="0">
              <a:solidFill>
                <a:srgbClr val="0000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C37B0F21-7960-42DF-AB2B-8A465D0D4B16}"/>
              </a:ext>
            </a:extLst>
          </p:cNvPr>
          <p:cNvCxnSpPr>
            <a:cxnSpLocks/>
          </p:cNvCxnSpPr>
          <p:nvPr/>
        </p:nvCxnSpPr>
        <p:spPr>
          <a:xfrm>
            <a:off x="112542" y="876621"/>
            <a:ext cx="598345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2A4A2BE-F0F0-42D6-BCDA-8081ADC9D21D}"/>
              </a:ext>
            </a:extLst>
          </p:cNvPr>
          <p:cNvSpPr txBox="1"/>
          <p:nvPr/>
        </p:nvSpPr>
        <p:spPr>
          <a:xfrm>
            <a:off x="807609" y="1142517"/>
            <a:ext cx="11141734" cy="954107"/>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Q4-4: </a:t>
            </a:r>
            <a:r>
              <a:rPr lang="en-US" altLang="zh-CN" sz="2400" dirty="0">
                <a:latin typeface="Times New Roman" panose="02020603050405020304" pitchFamily="18" charset="0"/>
                <a:cs typeface="Times New Roman" panose="02020603050405020304" pitchFamily="18" charset="0"/>
              </a:rPr>
              <a:t>Sketch the Manchester encoding on a classic Ethernet for the bit stream 0001110101.</a:t>
            </a:r>
            <a:endParaRPr lang="zh-CN" altLang="en-US" sz="2400"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3B5E994D-4334-413E-9C25-4C7AD9AB148A}"/>
              </a:ext>
            </a:extLst>
          </p:cNvPr>
          <p:cNvSpPr/>
          <p:nvPr/>
        </p:nvSpPr>
        <p:spPr>
          <a:xfrm>
            <a:off x="2292890" y="1959748"/>
            <a:ext cx="7800433" cy="1384995"/>
          </a:xfrm>
          <a:prstGeom prst="rect">
            <a:avLst/>
          </a:prstGeom>
        </p:spPr>
        <p:txBody>
          <a:bodyPr wrap="square">
            <a:spAutoFit/>
          </a:bodyPr>
          <a:lstStyle/>
          <a:p>
            <a:r>
              <a:rPr lang="en-US" altLang="zh-CN" sz="2800" dirty="0">
                <a:solidFill>
                  <a:srgbClr val="0000FF"/>
                </a:solidFill>
              </a:rPr>
              <a:t>The signal is a square wave with two values, high (H) and low (L). The pattern is </a:t>
            </a:r>
            <a:r>
              <a:rPr lang="en-US" altLang="zh-CN" sz="2800" dirty="0">
                <a:solidFill>
                  <a:srgbClr val="FF0000"/>
                </a:solidFill>
              </a:rPr>
              <a:t>LHLHLHHLHLHLLHHLLHHL.</a:t>
            </a:r>
            <a:endParaRPr lang="zh-CN" altLang="zh-CN" sz="2800" dirty="0">
              <a:solidFill>
                <a:srgbClr val="FF0000"/>
              </a:solidFill>
            </a:endParaRPr>
          </a:p>
        </p:txBody>
      </p:sp>
      <p:cxnSp>
        <p:nvCxnSpPr>
          <p:cNvPr id="7" name="连接符: 肘形 6">
            <a:extLst>
              <a:ext uri="{FF2B5EF4-FFF2-40B4-BE49-F238E27FC236}">
                <a16:creationId xmlns:a16="http://schemas.microsoft.com/office/drawing/2014/main" id="{896594CB-2C15-4EDA-8EE7-6BE95C050630}"/>
              </a:ext>
            </a:extLst>
          </p:cNvPr>
          <p:cNvCxnSpPr>
            <a:cxnSpLocks/>
          </p:cNvCxnSpPr>
          <p:nvPr/>
        </p:nvCxnSpPr>
        <p:spPr>
          <a:xfrm flipV="1">
            <a:off x="2831977" y="3732388"/>
            <a:ext cx="609602" cy="573284"/>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连接符: 肘形 31">
            <a:extLst>
              <a:ext uri="{FF2B5EF4-FFF2-40B4-BE49-F238E27FC236}">
                <a16:creationId xmlns:a16="http://schemas.microsoft.com/office/drawing/2014/main" id="{39224A27-C70B-4C8B-A443-CE6EBEFFD38D}"/>
              </a:ext>
            </a:extLst>
          </p:cNvPr>
          <p:cNvCxnSpPr>
            <a:cxnSpLocks/>
          </p:cNvCxnSpPr>
          <p:nvPr/>
        </p:nvCxnSpPr>
        <p:spPr>
          <a:xfrm flipV="1">
            <a:off x="3441579" y="3718396"/>
            <a:ext cx="609602" cy="573284"/>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连接符: 肘形 32">
            <a:extLst>
              <a:ext uri="{FF2B5EF4-FFF2-40B4-BE49-F238E27FC236}">
                <a16:creationId xmlns:a16="http://schemas.microsoft.com/office/drawing/2014/main" id="{77AC3B65-7FF4-4E68-B4B9-3B8A7DC05138}"/>
              </a:ext>
            </a:extLst>
          </p:cNvPr>
          <p:cNvCxnSpPr>
            <a:cxnSpLocks/>
          </p:cNvCxnSpPr>
          <p:nvPr/>
        </p:nvCxnSpPr>
        <p:spPr>
          <a:xfrm flipV="1">
            <a:off x="4051181" y="3732388"/>
            <a:ext cx="609602" cy="573284"/>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连接符: 肘形 33">
            <a:extLst>
              <a:ext uri="{FF2B5EF4-FFF2-40B4-BE49-F238E27FC236}">
                <a16:creationId xmlns:a16="http://schemas.microsoft.com/office/drawing/2014/main" id="{20CB1653-DEBE-43BA-B89A-A7FC4F1A49E1}"/>
              </a:ext>
            </a:extLst>
          </p:cNvPr>
          <p:cNvCxnSpPr>
            <a:cxnSpLocks/>
          </p:cNvCxnSpPr>
          <p:nvPr/>
        </p:nvCxnSpPr>
        <p:spPr>
          <a:xfrm>
            <a:off x="4660783" y="3732388"/>
            <a:ext cx="609602" cy="573284"/>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37FEF16A-44B0-4C6F-AB2F-FA80C8D6AF79}"/>
              </a:ext>
            </a:extLst>
          </p:cNvPr>
          <p:cNvCxnSpPr>
            <a:cxnSpLocks/>
          </p:cNvCxnSpPr>
          <p:nvPr/>
        </p:nvCxnSpPr>
        <p:spPr>
          <a:xfrm>
            <a:off x="5279263" y="3736152"/>
            <a:ext cx="609602" cy="573284"/>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连接符: 肘形 35">
            <a:extLst>
              <a:ext uri="{FF2B5EF4-FFF2-40B4-BE49-F238E27FC236}">
                <a16:creationId xmlns:a16="http://schemas.microsoft.com/office/drawing/2014/main" id="{3F1E9083-CC47-49ED-8693-C8AE24C3D3BD}"/>
              </a:ext>
            </a:extLst>
          </p:cNvPr>
          <p:cNvCxnSpPr>
            <a:cxnSpLocks/>
          </p:cNvCxnSpPr>
          <p:nvPr/>
        </p:nvCxnSpPr>
        <p:spPr>
          <a:xfrm>
            <a:off x="5888865" y="3718396"/>
            <a:ext cx="609602" cy="573284"/>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连接符: 肘形 36">
            <a:extLst>
              <a:ext uri="{FF2B5EF4-FFF2-40B4-BE49-F238E27FC236}">
                <a16:creationId xmlns:a16="http://schemas.microsoft.com/office/drawing/2014/main" id="{49545A53-F1F7-4870-93CF-B93D5905E4F9}"/>
              </a:ext>
            </a:extLst>
          </p:cNvPr>
          <p:cNvCxnSpPr>
            <a:cxnSpLocks/>
          </p:cNvCxnSpPr>
          <p:nvPr/>
        </p:nvCxnSpPr>
        <p:spPr>
          <a:xfrm flipV="1">
            <a:off x="7705131" y="3718396"/>
            <a:ext cx="609602" cy="573284"/>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连接符: 肘形 37">
            <a:extLst>
              <a:ext uri="{FF2B5EF4-FFF2-40B4-BE49-F238E27FC236}">
                <a16:creationId xmlns:a16="http://schemas.microsoft.com/office/drawing/2014/main" id="{4D6DFF97-E4DF-49AA-B54A-CCA12BD62E1C}"/>
              </a:ext>
            </a:extLst>
          </p:cNvPr>
          <p:cNvCxnSpPr>
            <a:cxnSpLocks/>
          </p:cNvCxnSpPr>
          <p:nvPr/>
        </p:nvCxnSpPr>
        <p:spPr>
          <a:xfrm flipV="1">
            <a:off x="6487758" y="3718396"/>
            <a:ext cx="609602" cy="573284"/>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连接符: 肘形 38">
            <a:extLst>
              <a:ext uri="{FF2B5EF4-FFF2-40B4-BE49-F238E27FC236}">
                <a16:creationId xmlns:a16="http://schemas.microsoft.com/office/drawing/2014/main" id="{3A32F381-18B2-49E8-9B76-4002B80BB14F}"/>
              </a:ext>
            </a:extLst>
          </p:cNvPr>
          <p:cNvCxnSpPr>
            <a:cxnSpLocks/>
          </p:cNvCxnSpPr>
          <p:nvPr/>
        </p:nvCxnSpPr>
        <p:spPr>
          <a:xfrm>
            <a:off x="7097360" y="3718396"/>
            <a:ext cx="609602" cy="573284"/>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连接符: 肘形 39">
            <a:extLst>
              <a:ext uri="{FF2B5EF4-FFF2-40B4-BE49-F238E27FC236}">
                <a16:creationId xmlns:a16="http://schemas.microsoft.com/office/drawing/2014/main" id="{67736004-5246-4244-9A26-D00761F893B2}"/>
              </a:ext>
            </a:extLst>
          </p:cNvPr>
          <p:cNvCxnSpPr>
            <a:cxnSpLocks/>
          </p:cNvCxnSpPr>
          <p:nvPr/>
        </p:nvCxnSpPr>
        <p:spPr>
          <a:xfrm>
            <a:off x="8312902" y="3718396"/>
            <a:ext cx="609602" cy="573284"/>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8999DF5D-34AF-4D68-A3D9-226EE5B60761}"/>
              </a:ext>
            </a:extLst>
          </p:cNvPr>
          <p:cNvCxnSpPr>
            <a:cxnSpLocks/>
          </p:cNvCxnSpPr>
          <p:nvPr/>
        </p:nvCxnSpPr>
        <p:spPr>
          <a:xfrm flipV="1">
            <a:off x="3441579" y="3339888"/>
            <a:ext cx="0" cy="135828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32C56E66-4589-4A19-8CD8-77A100BAC45A}"/>
              </a:ext>
            </a:extLst>
          </p:cNvPr>
          <p:cNvCxnSpPr>
            <a:cxnSpLocks/>
          </p:cNvCxnSpPr>
          <p:nvPr/>
        </p:nvCxnSpPr>
        <p:spPr>
          <a:xfrm flipV="1">
            <a:off x="8312902" y="3339888"/>
            <a:ext cx="0" cy="135828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0F2C5B73-CAA6-4467-85FA-79FCAF8C9EED}"/>
              </a:ext>
            </a:extLst>
          </p:cNvPr>
          <p:cNvCxnSpPr>
            <a:cxnSpLocks/>
          </p:cNvCxnSpPr>
          <p:nvPr/>
        </p:nvCxnSpPr>
        <p:spPr>
          <a:xfrm flipV="1">
            <a:off x="5270385" y="3339888"/>
            <a:ext cx="0" cy="135828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BFDFEF73-2EF5-4E02-93EC-19E37832689A}"/>
              </a:ext>
            </a:extLst>
          </p:cNvPr>
          <p:cNvCxnSpPr>
            <a:cxnSpLocks/>
          </p:cNvCxnSpPr>
          <p:nvPr/>
        </p:nvCxnSpPr>
        <p:spPr>
          <a:xfrm flipV="1">
            <a:off x="6487758" y="3339888"/>
            <a:ext cx="0" cy="135828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683EF06A-AFE2-4BAB-8104-406EB95BCA71}"/>
              </a:ext>
            </a:extLst>
          </p:cNvPr>
          <p:cNvCxnSpPr>
            <a:cxnSpLocks/>
          </p:cNvCxnSpPr>
          <p:nvPr/>
        </p:nvCxnSpPr>
        <p:spPr>
          <a:xfrm flipV="1">
            <a:off x="7098842" y="3339888"/>
            <a:ext cx="0" cy="135828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525D5F9F-1151-4F00-AF32-B534121CFDDD}"/>
              </a:ext>
            </a:extLst>
          </p:cNvPr>
          <p:cNvCxnSpPr>
            <a:cxnSpLocks/>
          </p:cNvCxnSpPr>
          <p:nvPr/>
        </p:nvCxnSpPr>
        <p:spPr>
          <a:xfrm flipV="1">
            <a:off x="7708093" y="3339888"/>
            <a:ext cx="0" cy="135828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D15644C0-9FC2-44AC-B3F6-0D88B5DAAFE0}"/>
              </a:ext>
            </a:extLst>
          </p:cNvPr>
          <p:cNvCxnSpPr>
            <a:cxnSpLocks/>
          </p:cNvCxnSpPr>
          <p:nvPr/>
        </p:nvCxnSpPr>
        <p:spPr>
          <a:xfrm flipV="1">
            <a:off x="5896265" y="3339888"/>
            <a:ext cx="0" cy="135828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8D829730-D7C9-44EB-9B80-D0FD622EA740}"/>
              </a:ext>
            </a:extLst>
          </p:cNvPr>
          <p:cNvCxnSpPr>
            <a:cxnSpLocks/>
          </p:cNvCxnSpPr>
          <p:nvPr/>
        </p:nvCxnSpPr>
        <p:spPr>
          <a:xfrm flipV="1">
            <a:off x="4660783" y="3339888"/>
            <a:ext cx="0" cy="135828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D84801A8-2DAB-4A60-ADAF-A99D68D0D20A}"/>
              </a:ext>
            </a:extLst>
          </p:cNvPr>
          <p:cNvCxnSpPr>
            <a:cxnSpLocks/>
          </p:cNvCxnSpPr>
          <p:nvPr/>
        </p:nvCxnSpPr>
        <p:spPr>
          <a:xfrm flipV="1">
            <a:off x="4051181" y="3339888"/>
            <a:ext cx="0" cy="135828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76FB9804-33BD-46E8-A182-3F0762644A3F}"/>
              </a:ext>
            </a:extLst>
          </p:cNvPr>
          <p:cNvCxnSpPr>
            <a:cxnSpLocks/>
          </p:cNvCxnSpPr>
          <p:nvPr/>
        </p:nvCxnSpPr>
        <p:spPr>
          <a:xfrm>
            <a:off x="2050741" y="4019030"/>
            <a:ext cx="766143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978C29E3-842F-4897-90B7-730573FD56F4}"/>
              </a:ext>
            </a:extLst>
          </p:cNvPr>
          <p:cNvSpPr txBox="1"/>
          <p:nvPr/>
        </p:nvSpPr>
        <p:spPr>
          <a:xfrm>
            <a:off x="2968353" y="4824745"/>
            <a:ext cx="310719"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p:txBody>
      </p:sp>
      <p:sp>
        <p:nvSpPr>
          <p:cNvPr id="57" name="文本框 56">
            <a:extLst>
              <a:ext uri="{FF2B5EF4-FFF2-40B4-BE49-F238E27FC236}">
                <a16:creationId xmlns:a16="http://schemas.microsoft.com/office/drawing/2014/main" id="{77BABCEF-4AED-4196-B8CB-8F77E05D5FAB}"/>
              </a:ext>
            </a:extLst>
          </p:cNvPr>
          <p:cNvSpPr txBox="1"/>
          <p:nvPr/>
        </p:nvSpPr>
        <p:spPr>
          <a:xfrm>
            <a:off x="3582232" y="4824745"/>
            <a:ext cx="310719"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p:txBody>
      </p:sp>
      <p:sp>
        <p:nvSpPr>
          <p:cNvPr id="58" name="文本框 57">
            <a:extLst>
              <a:ext uri="{FF2B5EF4-FFF2-40B4-BE49-F238E27FC236}">
                <a16:creationId xmlns:a16="http://schemas.microsoft.com/office/drawing/2014/main" id="{DC03DA4B-59FE-45FA-9C38-0E9D29FE313E}"/>
              </a:ext>
            </a:extLst>
          </p:cNvPr>
          <p:cNvSpPr txBox="1"/>
          <p:nvPr/>
        </p:nvSpPr>
        <p:spPr>
          <a:xfrm>
            <a:off x="4196111" y="4824745"/>
            <a:ext cx="310719"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p:txBody>
      </p:sp>
      <p:sp>
        <p:nvSpPr>
          <p:cNvPr id="59" name="文本框 58">
            <a:extLst>
              <a:ext uri="{FF2B5EF4-FFF2-40B4-BE49-F238E27FC236}">
                <a16:creationId xmlns:a16="http://schemas.microsoft.com/office/drawing/2014/main" id="{ABD26674-851D-4F67-94BE-61472D50BD1C}"/>
              </a:ext>
            </a:extLst>
          </p:cNvPr>
          <p:cNvSpPr txBox="1"/>
          <p:nvPr/>
        </p:nvSpPr>
        <p:spPr>
          <a:xfrm>
            <a:off x="6651627" y="4824745"/>
            <a:ext cx="310719"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p:txBody>
      </p:sp>
      <p:sp>
        <p:nvSpPr>
          <p:cNvPr id="60" name="文本框 59">
            <a:extLst>
              <a:ext uri="{FF2B5EF4-FFF2-40B4-BE49-F238E27FC236}">
                <a16:creationId xmlns:a16="http://schemas.microsoft.com/office/drawing/2014/main" id="{CE4D6679-1AA7-47FE-B3FD-65F997038519}"/>
              </a:ext>
            </a:extLst>
          </p:cNvPr>
          <p:cNvSpPr txBox="1"/>
          <p:nvPr/>
        </p:nvSpPr>
        <p:spPr>
          <a:xfrm>
            <a:off x="7879385" y="4824745"/>
            <a:ext cx="310719"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p:txBody>
      </p:sp>
      <p:sp>
        <p:nvSpPr>
          <p:cNvPr id="61" name="文本框 60">
            <a:extLst>
              <a:ext uri="{FF2B5EF4-FFF2-40B4-BE49-F238E27FC236}">
                <a16:creationId xmlns:a16="http://schemas.microsoft.com/office/drawing/2014/main" id="{CE942088-AFC8-4D4F-AF8B-E1D1CCC70DDD}"/>
              </a:ext>
            </a:extLst>
          </p:cNvPr>
          <p:cNvSpPr txBox="1"/>
          <p:nvPr/>
        </p:nvSpPr>
        <p:spPr>
          <a:xfrm>
            <a:off x="4809990" y="4824745"/>
            <a:ext cx="310719"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p:txBody>
      </p:sp>
      <p:sp>
        <p:nvSpPr>
          <p:cNvPr id="63" name="文本框 62">
            <a:extLst>
              <a:ext uri="{FF2B5EF4-FFF2-40B4-BE49-F238E27FC236}">
                <a16:creationId xmlns:a16="http://schemas.microsoft.com/office/drawing/2014/main" id="{EA527BE4-8ED0-4C40-8DEF-E343A01116C6}"/>
              </a:ext>
            </a:extLst>
          </p:cNvPr>
          <p:cNvSpPr txBox="1"/>
          <p:nvPr/>
        </p:nvSpPr>
        <p:spPr>
          <a:xfrm>
            <a:off x="5423869" y="4824745"/>
            <a:ext cx="310719"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p:txBody>
      </p:sp>
      <p:sp>
        <p:nvSpPr>
          <p:cNvPr id="64" name="文本框 63">
            <a:extLst>
              <a:ext uri="{FF2B5EF4-FFF2-40B4-BE49-F238E27FC236}">
                <a16:creationId xmlns:a16="http://schemas.microsoft.com/office/drawing/2014/main" id="{E296172A-3212-4801-8ADD-499FB8A09B66}"/>
              </a:ext>
            </a:extLst>
          </p:cNvPr>
          <p:cNvSpPr txBox="1"/>
          <p:nvPr/>
        </p:nvSpPr>
        <p:spPr>
          <a:xfrm>
            <a:off x="6037748" y="4824745"/>
            <a:ext cx="310719"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p:txBody>
      </p:sp>
      <p:sp>
        <p:nvSpPr>
          <p:cNvPr id="65" name="文本框 64">
            <a:extLst>
              <a:ext uri="{FF2B5EF4-FFF2-40B4-BE49-F238E27FC236}">
                <a16:creationId xmlns:a16="http://schemas.microsoft.com/office/drawing/2014/main" id="{EA976A95-23D2-4DCC-A3F4-3F8B1378D202}"/>
              </a:ext>
            </a:extLst>
          </p:cNvPr>
          <p:cNvSpPr txBox="1"/>
          <p:nvPr/>
        </p:nvSpPr>
        <p:spPr>
          <a:xfrm>
            <a:off x="7265506" y="4824745"/>
            <a:ext cx="310719"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p:txBody>
      </p:sp>
      <p:sp>
        <p:nvSpPr>
          <p:cNvPr id="66" name="文本框 65">
            <a:extLst>
              <a:ext uri="{FF2B5EF4-FFF2-40B4-BE49-F238E27FC236}">
                <a16:creationId xmlns:a16="http://schemas.microsoft.com/office/drawing/2014/main" id="{3711A897-1FCD-4428-ADEA-C14A59A279B7}"/>
              </a:ext>
            </a:extLst>
          </p:cNvPr>
          <p:cNvSpPr txBox="1"/>
          <p:nvPr/>
        </p:nvSpPr>
        <p:spPr>
          <a:xfrm>
            <a:off x="8493264" y="4824745"/>
            <a:ext cx="310719"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p:txBody>
      </p:sp>
      <p:cxnSp>
        <p:nvCxnSpPr>
          <p:cNvPr id="68" name="直接连接符 67">
            <a:extLst>
              <a:ext uri="{FF2B5EF4-FFF2-40B4-BE49-F238E27FC236}">
                <a16:creationId xmlns:a16="http://schemas.microsoft.com/office/drawing/2014/main" id="{F341CD27-D9B5-4F5A-8B8D-DA4D7DF27333}"/>
              </a:ext>
            </a:extLst>
          </p:cNvPr>
          <p:cNvCxnSpPr/>
          <p:nvPr/>
        </p:nvCxnSpPr>
        <p:spPr>
          <a:xfrm>
            <a:off x="3441579" y="3732388"/>
            <a:ext cx="0" cy="573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A1BCCF17-9FB5-4716-BC22-10CEBCF13914}"/>
              </a:ext>
            </a:extLst>
          </p:cNvPr>
          <p:cNvCxnSpPr/>
          <p:nvPr/>
        </p:nvCxnSpPr>
        <p:spPr>
          <a:xfrm>
            <a:off x="4051181" y="3718396"/>
            <a:ext cx="0" cy="573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0162B7E4-AE0E-4167-9EC4-86F1FBF6BD0D}"/>
              </a:ext>
            </a:extLst>
          </p:cNvPr>
          <p:cNvCxnSpPr/>
          <p:nvPr/>
        </p:nvCxnSpPr>
        <p:spPr>
          <a:xfrm>
            <a:off x="5270385" y="3732388"/>
            <a:ext cx="0" cy="573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8C9C8677-6A37-412B-81B6-7A8B65849F97}"/>
              </a:ext>
            </a:extLst>
          </p:cNvPr>
          <p:cNvCxnSpPr/>
          <p:nvPr/>
        </p:nvCxnSpPr>
        <p:spPr>
          <a:xfrm>
            <a:off x="5897734" y="3727274"/>
            <a:ext cx="0" cy="5732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5830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内容占位符 2"/>
          <p:cNvSpPr>
            <a:spLocks noGrp="1"/>
          </p:cNvSpPr>
          <p:nvPr>
            <p:ph idx="1"/>
          </p:nvPr>
        </p:nvSpPr>
        <p:spPr>
          <a:xfrm>
            <a:off x="1981200" y="549275"/>
            <a:ext cx="8229600" cy="5543550"/>
          </a:xfrm>
        </p:spPr>
        <p:txBody>
          <a:bodyPr/>
          <a:lstStyle/>
          <a:p>
            <a:r>
              <a:rPr lang="en-US" altLang="zh-CN" dirty="0"/>
              <a:t>6-2. In the Internet File Server example (Figure 6-6), can the connect( ) system call on the client fail for any reason other than listen queue being full on the server? Assume that the network is perfect.</a:t>
            </a:r>
            <a:endParaRPr lang="zh-CN" altLang="zh-CN" dirty="0"/>
          </a:p>
          <a:p>
            <a:endParaRPr lang="en-US" altLang="zh-CN" dirty="0"/>
          </a:p>
          <a:p>
            <a:r>
              <a:rPr lang="en-US" altLang="zh-CN" dirty="0">
                <a:solidFill>
                  <a:srgbClr val="0000FF"/>
                </a:solidFill>
              </a:rPr>
              <a:t>The connect( ) may fail if the server hasn’t yet executed its listen( ) call.</a:t>
            </a:r>
            <a:endParaRPr lang="zh-CN" altLang="zh-CN" dirty="0">
              <a:solidFill>
                <a:srgbClr val="0000FF"/>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内容占位符 2"/>
          <p:cNvSpPr>
            <a:spLocks noGrp="1"/>
          </p:cNvSpPr>
          <p:nvPr>
            <p:ph idx="1"/>
          </p:nvPr>
        </p:nvSpPr>
        <p:spPr>
          <a:xfrm>
            <a:off x="1981200" y="549275"/>
            <a:ext cx="8229600" cy="5543550"/>
          </a:xfrm>
        </p:spPr>
        <p:txBody>
          <a:bodyPr/>
          <a:lstStyle/>
          <a:p>
            <a:r>
              <a:rPr lang="en-US" altLang="zh-CN" dirty="0"/>
              <a:t>6-3. One criteria for deciding whether to have a server active all the time or have it start on demand using a process server is how frequently the service provided is used. Can you think of any other criteria for making this decision?</a:t>
            </a:r>
            <a:endParaRPr lang="zh-CN" altLang="zh-CN" dirty="0"/>
          </a:p>
          <a:p>
            <a:endParaRPr lang="en-US" altLang="zh-CN" dirty="0">
              <a:solidFill>
                <a:srgbClr val="0000FF"/>
              </a:solidFill>
            </a:endParaRPr>
          </a:p>
          <a:p>
            <a:r>
              <a:rPr lang="en-US" altLang="zh-CN" dirty="0">
                <a:solidFill>
                  <a:srgbClr val="0000FF"/>
                </a:solidFill>
              </a:rPr>
              <a:t>One other criteria is how the client is affected by extra delay involved in process server technique. The server for the requested service has to be loaded and probably has to be initialized before the client request can be serviced.</a:t>
            </a:r>
            <a:endParaRPr lang="zh-CN" altLang="zh-CN" dirty="0">
              <a:solidFill>
                <a:srgbClr val="0000FF"/>
              </a:solidFill>
            </a:endParaRPr>
          </a:p>
          <a:p>
            <a:endParaRPr lang="en-US" altLang="zh-CN" sz="2400" dirty="0">
              <a:solidFill>
                <a:srgbClr val="0000FF"/>
              </a:solidFill>
            </a:endParaRPr>
          </a:p>
          <a:p>
            <a:endParaRPr lang="zh-CN" altLang="zh-CN" sz="2400" dirty="0">
              <a:solidFill>
                <a:srgbClr val="0000FF"/>
              </a:solidFill>
            </a:endParaRPr>
          </a:p>
          <a:p>
            <a:pPr eaLnBrk="1" hangingPunct="1"/>
            <a:endParaRPr lang="zh-CN" altLang="en-US" sz="18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内容占位符 2"/>
          <p:cNvSpPr>
            <a:spLocks noGrp="1"/>
          </p:cNvSpPr>
          <p:nvPr>
            <p:ph idx="1"/>
          </p:nvPr>
        </p:nvSpPr>
        <p:spPr>
          <a:xfrm>
            <a:off x="1981200" y="549275"/>
            <a:ext cx="8229600" cy="5543550"/>
          </a:xfrm>
        </p:spPr>
        <p:txBody>
          <a:bodyPr/>
          <a:lstStyle/>
          <a:p>
            <a:r>
              <a:rPr lang="en-US" altLang="zh-CN" dirty="0"/>
              <a:t>6-3. One criteria for deciding whether to have a server active all the time or have it start on demand using a process server is how frequently the service provided is used. Can you think of any other criteria for making this decision?</a:t>
            </a:r>
            <a:endParaRPr lang="zh-CN" altLang="zh-CN" dirty="0"/>
          </a:p>
          <a:p>
            <a:endParaRPr lang="en-US" altLang="zh-CN" dirty="0">
              <a:solidFill>
                <a:srgbClr val="0000FF"/>
              </a:solidFill>
            </a:endParaRPr>
          </a:p>
          <a:p>
            <a:r>
              <a:rPr lang="en-US" altLang="zh-CN" dirty="0">
                <a:solidFill>
                  <a:srgbClr val="0000FF"/>
                </a:solidFill>
              </a:rPr>
              <a:t>One other criteria is how the client is affected by extra delay involved in process server technique. The server for the requested service has to be loaded and probably has to be initialized before the client request can be serviced.</a:t>
            </a:r>
            <a:endParaRPr lang="zh-CN" altLang="zh-CN" dirty="0">
              <a:solidFill>
                <a:srgbClr val="0000FF"/>
              </a:solidFill>
            </a:endParaRPr>
          </a:p>
          <a:p>
            <a:endParaRPr lang="en-US" altLang="zh-CN" sz="2400" dirty="0">
              <a:solidFill>
                <a:srgbClr val="0000FF"/>
              </a:solidFill>
            </a:endParaRPr>
          </a:p>
          <a:p>
            <a:endParaRPr lang="zh-CN" altLang="zh-CN" sz="2400" dirty="0">
              <a:solidFill>
                <a:srgbClr val="0000FF"/>
              </a:solidFill>
            </a:endParaRPr>
          </a:p>
          <a:p>
            <a:pPr eaLnBrk="1" hangingPunct="1"/>
            <a:endParaRPr lang="zh-CN" altLang="en-US" sz="1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p:cNvSpPr>
            <a:spLocks noGrp="1"/>
          </p:cNvSpPr>
          <p:nvPr>
            <p:ph idx="1"/>
          </p:nvPr>
        </p:nvSpPr>
        <p:spPr>
          <a:xfrm>
            <a:off x="1981200" y="549275"/>
            <a:ext cx="8229600" cy="5543550"/>
          </a:xfrm>
        </p:spPr>
        <p:txBody>
          <a:bodyPr/>
          <a:lstStyle/>
          <a:p>
            <a:r>
              <a:rPr lang="en-US" altLang="zh-CN" dirty="0"/>
              <a:t>6-7. A process on host 1 has been assigned port p, and a process on host 2 has been assigned port q. Is it possible for there to be two or more TCP connections between these two ports at the same time?</a:t>
            </a:r>
            <a:endParaRPr lang="zh-CN" altLang="zh-CN" dirty="0"/>
          </a:p>
          <a:p>
            <a:endParaRPr lang="en-US" altLang="zh-CN" dirty="0"/>
          </a:p>
          <a:p>
            <a:r>
              <a:rPr lang="en-US" altLang="zh-CN" dirty="0">
                <a:solidFill>
                  <a:srgbClr val="0000FF"/>
                </a:solidFill>
              </a:rPr>
              <a:t>No. A connection is identiﬁed only by its sockets. Thus, (1, p)–(2, q) is the only possible connection between those two ports.</a:t>
            </a:r>
            <a:endParaRPr lang="zh-CN" altLang="zh-CN" dirty="0">
              <a:solidFill>
                <a:srgbClr val="0000FF"/>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2"/>
          <p:cNvSpPr>
            <a:spLocks noGrp="1"/>
          </p:cNvSpPr>
          <p:nvPr>
            <p:ph idx="1"/>
          </p:nvPr>
        </p:nvSpPr>
        <p:spPr>
          <a:xfrm>
            <a:off x="1981200" y="549275"/>
            <a:ext cx="8229600" cy="5543550"/>
          </a:xfrm>
        </p:spPr>
        <p:txBody>
          <a:bodyPr/>
          <a:lstStyle/>
          <a:p>
            <a:r>
              <a:rPr lang="en-US" altLang="zh-CN" dirty="0"/>
              <a:t>6-8. Consider the effect of using slow start on a line with a 10-msec round-trip time and no congestion. The receive window is 24 KB and the maximum segment size is 2 KB. How long does it take before the first full window can be sent?</a:t>
            </a:r>
            <a:endParaRPr lang="zh-CN" altLang="zh-CN" dirty="0"/>
          </a:p>
          <a:p>
            <a:endParaRPr lang="en-US" altLang="zh-CN" dirty="0"/>
          </a:p>
          <a:p>
            <a:r>
              <a:rPr lang="en-US" altLang="zh-CN" dirty="0">
                <a:solidFill>
                  <a:srgbClr val="0000FF"/>
                </a:solidFill>
              </a:rPr>
              <a:t>The ﬁrst bursts contain 2K, 4K, 8K, and 16K bytes, respectively. The next one is 24 KB and occurs after 40 msec.</a:t>
            </a:r>
            <a:endParaRPr lang="zh-CN" altLang="zh-CN" dirty="0">
              <a:solidFill>
                <a:srgbClr val="0000FF"/>
              </a:solidFill>
            </a:endParaRPr>
          </a:p>
          <a:p>
            <a:endParaRPr lang="zh-CN" altLang="zh-CN" dirty="0">
              <a:solidFill>
                <a:srgbClr val="0000FF"/>
              </a:solidFill>
            </a:endParaRPr>
          </a:p>
          <a:p>
            <a:r>
              <a:rPr lang="en-US" altLang="zh-CN" dirty="0">
                <a:solidFill>
                  <a:srgbClr val="0000FF"/>
                </a:solidFill>
              </a:rPr>
              <a:t> </a:t>
            </a:r>
            <a:endParaRPr lang="zh-CN" altLang="zh-CN" dirty="0">
              <a:solidFill>
                <a:srgbClr val="0000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C37B0F21-7960-42DF-AB2B-8A465D0D4B16}"/>
              </a:ext>
            </a:extLst>
          </p:cNvPr>
          <p:cNvCxnSpPr>
            <a:cxnSpLocks/>
          </p:cNvCxnSpPr>
          <p:nvPr/>
        </p:nvCxnSpPr>
        <p:spPr>
          <a:xfrm>
            <a:off x="112542" y="876621"/>
            <a:ext cx="598345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2A4A2BE-F0F0-42D6-BCDA-8081ADC9D21D}"/>
              </a:ext>
            </a:extLst>
          </p:cNvPr>
          <p:cNvSpPr txBox="1"/>
          <p:nvPr/>
        </p:nvSpPr>
        <p:spPr>
          <a:xfrm>
            <a:off x="807609" y="1142517"/>
            <a:ext cx="11141734" cy="243143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Q4-5: </a:t>
            </a:r>
            <a:r>
              <a:rPr lang="en-US" altLang="zh-CN" sz="2400" dirty="0">
                <a:latin typeface="Times New Roman" panose="02020603050405020304" pitchFamily="18" charset="0"/>
                <a:cs typeface="Times New Roman" panose="02020603050405020304" pitchFamily="18" charset="0"/>
              </a:rPr>
              <a:t>A 1-km-long, 10-Mbps CSMA/CD LAN (not 802.3) has a propagation speed of 200m/u sec. Repeaters are not allowed in this system. Data frames are 256 bits long, including 32 bits of header, checksum, and other overhead. The first bit slot after a successful transmission is reserved for the receiver to capture the channel in order to send a 32-bit acknowledgement frame. What is the effective data rate, excluding overhead, assuming that there are no collisions?</a:t>
            </a:r>
            <a:endParaRPr lang="zh-CN" altLang="en-US" sz="2400"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EF8C1FBE-F903-48B2-BA06-F5C9B0093FDB}"/>
              </a:ext>
            </a:extLst>
          </p:cNvPr>
          <p:cNvSpPr/>
          <p:nvPr/>
        </p:nvSpPr>
        <p:spPr>
          <a:xfrm>
            <a:off x="680326" y="3696586"/>
            <a:ext cx="11141734" cy="2554545"/>
          </a:xfrm>
          <a:prstGeom prst="rect">
            <a:avLst/>
          </a:prstGeom>
        </p:spPr>
        <p:txBody>
          <a:bodyPr wrap="square">
            <a:spAutoFit/>
          </a:bodyPr>
          <a:lstStyle/>
          <a:p>
            <a:r>
              <a:rPr lang="en-US" altLang="zh-CN" sz="2000" dirty="0">
                <a:solidFill>
                  <a:srgbClr val="0000FF"/>
                </a:solidFill>
              </a:rPr>
              <a:t>The round-trip propagation time of the cable is 10 </a:t>
            </a:r>
            <a:r>
              <a:rPr lang="en-US" altLang="zh-CN" sz="2000" dirty="0" err="1">
                <a:solidFill>
                  <a:srgbClr val="0000FF"/>
                </a:solidFill>
              </a:rPr>
              <a:t>usec</a:t>
            </a:r>
            <a:r>
              <a:rPr lang="en-US" altLang="zh-CN" sz="2000" dirty="0">
                <a:solidFill>
                  <a:srgbClr val="0000FF"/>
                </a:solidFill>
              </a:rPr>
              <a:t>. A complete transmission has six phases:</a:t>
            </a:r>
            <a:endParaRPr lang="zh-CN" altLang="zh-CN" sz="2000" dirty="0">
              <a:solidFill>
                <a:srgbClr val="0000FF"/>
              </a:solidFill>
            </a:endParaRPr>
          </a:p>
          <a:p>
            <a:r>
              <a:rPr lang="en-US" altLang="zh-CN" sz="2000" dirty="0">
                <a:solidFill>
                  <a:srgbClr val="0000FF"/>
                </a:solidFill>
              </a:rPr>
              <a:t>1. Transmitter seizes cable (10 </a:t>
            </a:r>
            <a:r>
              <a:rPr lang="en-US" altLang="zh-CN" sz="2000" dirty="0" err="1">
                <a:solidFill>
                  <a:srgbClr val="0000FF"/>
                </a:solidFill>
              </a:rPr>
              <a:t>usec</a:t>
            </a:r>
            <a:r>
              <a:rPr lang="en-US" altLang="zh-CN" sz="2000" dirty="0">
                <a:solidFill>
                  <a:srgbClr val="0000FF"/>
                </a:solidFill>
              </a:rPr>
              <a:t>)</a:t>
            </a:r>
            <a:endParaRPr lang="zh-CN" altLang="zh-CN" sz="2000" dirty="0">
              <a:solidFill>
                <a:srgbClr val="0000FF"/>
              </a:solidFill>
            </a:endParaRPr>
          </a:p>
          <a:p>
            <a:r>
              <a:rPr lang="en-US" altLang="zh-CN" sz="2000" dirty="0">
                <a:solidFill>
                  <a:srgbClr val="0000FF"/>
                </a:solidFill>
              </a:rPr>
              <a:t>2. Transmit data (25. 6 </a:t>
            </a:r>
            <a:r>
              <a:rPr lang="en-US" altLang="zh-CN" sz="2000" dirty="0" err="1">
                <a:solidFill>
                  <a:srgbClr val="0000FF"/>
                </a:solidFill>
              </a:rPr>
              <a:t>usec</a:t>
            </a:r>
            <a:r>
              <a:rPr lang="en-US" altLang="zh-CN" sz="2000" dirty="0">
                <a:solidFill>
                  <a:srgbClr val="0000FF"/>
                </a:solidFill>
              </a:rPr>
              <a:t>)</a:t>
            </a:r>
            <a:endParaRPr lang="zh-CN" altLang="zh-CN" sz="2000" dirty="0">
              <a:solidFill>
                <a:srgbClr val="0000FF"/>
              </a:solidFill>
            </a:endParaRPr>
          </a:p>
          <a:p>
            <a:r>
              <a:rPr lang="en-US" altLang="zh-CN" sz="2000" dirty="0">
                <a:solidFill>
                  <a:srgbClr val="0000FF"/>
                </a:solidFill>
              </a:rPr>
              <a:t>3. Delay for last bit to get to the end (5. 0 </a:t>
            </a:r>
            <a:r>
              <a:rPr lang="en-US" altLang="zh-CN" sz="2000" dirty="0" err="1">
                <a:solidFill>
                  <a:srgbClr val="0000FF"/>
                </a:solidFill>
              </a:rPr>
              <a:t>usec</a:t>
            </a:r>
            <a:r>
              <a:rPr lang="en-US" altLang="zh-CN" sz="2000" dirty="0">
                <a:solidFill>
                  <a:srgbClr val="0000FF"/>
                </a:solidFill>
              </a:rPr>
              <a:t>)</a:t>
            </a:r>
            <a:endParaRPr lang="zh-CN" altLang="zh-CN" sz="2000" dirty="0">
              <a:solidFill>
                <a:srgbClr val="0000FF"/>
              </a:solidFill>
            </a:endParaRPr>
          </a:p>
          <a:p>
            <a:r>
              <a:rPr lang="en-US" altLang="zh-CN" sz="2000" dirty="0">
                <a:solidFill>
                  <a:srgbClr val="0000FF"/>
                </a:solidFill>
              </a:rPr>
              <a:t>4. Receiver seizes cable (10 </a:t>
            </a:r>
            <a:r>
              <a:rPr lang="en-US" altLang="zh-CN" sz="2000" dirty="0" err="1">
                <a:solidFill>
                  <a:srgbClr val="0000FF"/>
                </a:solidFill>
              </a:rPr>
              <a:t>usec</a:t>
            </a:r>
            <a:r>
              <a:rPr lang="en-US" altLang="zh-CN" sz="2000" dirty="0">
                <a:solidFill>
                  <a:srgbClr val="0000FF"/>
                </a:solidFill>
              </a:rPr>
              <a:t>)</a:t>
            </a:r>
            <a:endParaRPr lang="zh-CN" altLang="zh-CN" sz="2000" dirty="0">
              <a:solidFill>
                <a:srgbClr val="0000FF"/>
              </a:solidFill>
            </a:endParaRPr>
          </a:p>
          <a:p>
            <a:r>
              <a:rPr lang="en-US" altLang="zh-CN" sz="2000" dirty="0">
                <a:solidFill>
                  <a:srgbClr val="0000FF"/>
                </a:solidFill>
              </a:rPr>
              <a:t>5. Acknowledgement sent (3. 2 </a:t>
            </a:r>
            <a:r>
              <a:rPr lang="en-US" altLang="zh-CN" sz="2000" dirty="0" err="1">
                <a:solidFill>
                  <a:srgbClr val="0000FF"/>
                </a:solidFill>
              </a:rPr>
              <a:t>usec</a:t>
            </a:r>
            <a:r>
              <a:rPr lang="en-US" altLang="zh-CN" sz="2000" dirty="0">
                <a:solidFill>
                  <a:srgbClr val="0000FF"/>
                </a:solidFill>
              </a:rPr>
              <a:t>)</a:t>
            </a:r>
            <a:endParaRPr lang="zh-CN" altLang="zh-CN" sz="2000" dirty="0">
              <a:solidFill>
                <a:srgbClr val="0000FF"/>
              </a:solidFill>
            </a:endParaRPr>
          </a:p>
          <a:p>
            <a:r>
              <a:rPr lang="en-US" altLang="zh-CN" sz="2000" dirty="0">
                <a:solidFill>
                  <a:srgbClr val="0000FF"/>
                </a:solidFill>
              </a:rPr>
              <a:t>6. Delay for last bit to get to the end (5. 0 </a:t>
            </a:r>
            <a:r>
              <a:rPr lang="en-US" altLang="zh-CN" sz="2000" dirty="0" err="1">
                <a:solidFill>
                  <a:srgbClr val="0000FF"/>
                </a:solidFill>
              </a:rPr>
              <a:t>usec</a:t>
            </a:r>
            <a:r>
              <a:rPr lang="en-US" altLang="zh-CN" sz="2000" dirty="0">
                <a:solidFill>
                  <a:srgbClr val="0000FF"/>
                </a:solidFill>
              </a:rPr>
              <a:t>)</a:t>
            </a:r>
            <a:endParaRPr lang="zh-CN" altLang="zh-CN" sz="2000" dirty="0">
              <a:solidFill>
                <a:srgbClr val="0000FF"/>
              </a:solidFill>
            </a:endParaRPr>
          </a:p>
          <a:p>
            <a:r>
              <a:rPr lang="en-US" altLang="zh-CN" sz="2000" dirty="0">
                <a:solidFill>
                  <a:srgbClr val="0000FF"/>
                </a:solidFill>
              </a:rPr>
              <a:t>The sum of these is 58. 8 </a:t>
            </a:r>
            <a:r>
              <a:rPr lang="en-US" altLang="zh-CN" sz="2000" dirty="0" err="1">
                <a:solidFill>
                  <a:srgbClr val="0000FF"/>
                </a:solidFill>
              </a:rPr>
              <a:t>usec</a:t>
            </a:r>
            <a:r>
              <a:rPr lang="en-US" altLang="zh-CN" sz="2000" dirty="0">
                <a:solidFill>
                  <a:srgbClr val="0000FF"/>
                </a:solidFill>
              </a:rPr>
              <a:t>. In this period, 224 data bits are sent, for a rate of about 3.8 Mbps.</a:t>
            </a:r>
            <a:endParaRPr lang="zh-CN" altLang="zh-CN" sz="2000" dirty="0">
              <a:solidFill>
                <a:srgbClr val="0000FF"/>
              </a:solidFill>
            </a:endParaRPr>
          </a:p>
        </p:txBody>
      </p:sp>
    </p:spTree>
    <p:extLst>
      <p:ext uri="{BB962C8B-B14F-4D97-AF65-F5344CB8AC3E}">
        <p14:creationId xmlns:p14="http://schemas.microsoft.com/office/powerpoint/2010/main" val="867597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C37B0F21-7960-42DF-AB2B-8A465D0D4B16}"/>
              </a:ext>
            </a:extLst>
          </p:cNvPr>
          <p:cNvCxnSpPr>
            <a:cxnSpLocks/>
          </p:cNvCxnSpPr>
          <p:nvPr/>
        </p:nvCxnSpPr>
        <p:spPr>
          <a:xfrm>
            <a:off x="112542" y="876621"/>
            <a:ext cx="598345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2A4A2BE-F0F0-42D6-BCDA-8081ADC9D21D}"/>
              </a:ext>
            </a:extLst>
          </p:cNvPr>
          <p:cNvSpPr txBox="1"/>
          <p:nvPr/>
        </p:nvSpPr>
        <p:spPr>
          <a:xfrm>
            <a:off x="807609" y="1142517"/>
            <a:ext cx="11141734" cy="1323439"/>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Q4-6: </a:t>
            </a:r>
            <a:r>
              <a:rPr lang="en-US" altLang="zh-CN" sz="2400" dirty="0">
                <a:latin typeface="Times New Roman" panose="02020603050405020304" pitchFamily="18" charset="0"/>
                <a:cs typeface="Times New Roman" panose="02020603050405020304" pitchFamily="18" charset="0"/>
              </a:rPr>
              <a:t>Consider  building a CSMA/CD network running at 1 Gbps over a 1-km cable with no repeaters. The signal speed in the cable is 200,000 km/sec. What is the minimum frame size?</a:t>
            </a:r>
            <a:endParaRPr lang="zh-CN" altLang="en-US" sz="2400"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193C42C8-C6AA-4E1F-97E9-7ABEB0B55620}"/>
              </a:ext>
            </a:extLst>
          </p:cNvPr>
          <p:cNvSpPr/>
          <p:nvPr/>
        </p:nvSpPr>
        <p:spPr>
          <a:xfrm>
            <a:off x="1196876" y="2622330"/>
            <a:ext cx="10363199" cy="3539430"/>
          </a:xfrm>
          <a:prstGeom prst="rect">
            <a:avLst/>
          </a:prstGeom>
        </p:spPr>
        <p:txBody>
          <a:bodyPr wrap="square">
            <a:spAutoFit/>
          </a:bodyPr>
          <a:lstStyle/>
          <a:p>
            <a:r>
              <a:rPr lang="en-US" altLang="zh-CN" sz="2800" dirty="0">
                <a:solidFill>
                  <a:srgbClr val="0000FF"/>
                </a:solidFill>
              </a:rPr>
              <a:t>For a 1-km cable, the one-way propagation time is 5 µsec, so 2τ=10 µsec. To make CSMA/CD work, it must be impossible to transmit an entire frame in this interval. At 1 Gbps, all frames shorter than 10,000 bits can be completely transmitted in under 10 µsec, so the minimum frame is 10,000 bits or 1250 bytes</a:t>
            </a:r>
            <a:endParaRPr lang="zh-CN" altLang="zh-CN" sz="2800" dirty="0">
              <a:solidFill>
                <a:srgbClr val="0000FF"/>
              </a:solidFill>
            </a:endParaRPr>
          </a:p>
          <a:p>
            <a:pPr algn="ctr"/>
            <a:r>
              <a:rPr lang="en-US" altLang="zh-CN" sz="2800" dirty="0">
                <a:solidFill>
                  <a:srgbClr val="0000FF"/>
                </a:solidFill>
              </a:rPr>
              <a:t>L/B </a:t>
            </a:r>
            <a:r>
              <a:rPr lang="zh-CN" altLang="en-US" sz="2800" dirty="0">
                <a:solidFill>
                  <a:srgbClr val="0000FF"/>
                </a:solidFill>
              </a:rPr>
              <a:t>≥</a:t>
            </a:r>
            <a:r>
              <a:rPr lang="en-US" altLang="zh-CN" sz="2800" dirty="0">
                <a:solidFill>
                  <a:srgbClr val="0000FF"/>
                </a:solidFill>
              </a:rPr>
              <a:t> 2D</a:t>
            </a:r>
            <a:endParaRPr lang="zh-CN" altLang="zh-CN" sz="2800" dirty="0">
              <a:solidFill>
                <a:srgbClr val="0000FF"/>
              </a:solidFill>
            </a:endParaRPr>
          </a:p>
          <a:p>
            <a:pPr algn="ctr"/>
            <a:r>
              <a:rPr lang="en-US" altLang="zh-CN" sz="2800" dirty="0">
                <a:solidFill>
                  <a:srgbClr val="0000FF"/>
                </a:solidFill>
              </a:rPr>
              <a:t>L/1Gbps </a:t>
            </a:r>
            <a:r>
              <a:rPr lang="zh-CN" altLang="en-US" sz="2800" dirty="0">
                <a:solidFill>
                  <a:srgbClr val="0000FF"/>
                </a:solidFill>
              </a:rPr>
              <a:t>≥</a:t>
            </a:r>
            <a:r>
              <a:rPr lang="en-US" altLang="zh-CN" sz="2800" dirty="0">
                <a:solidFill>
                  <a:srgbClr val="0000FF"/>
                </a:solidFill>
              </a:rPr>
              <a:t> 2*1km/200000 km/s</a:t>
            </a:r>
            <a:endParaRPr lang="zh-CN" altLang="zh-CN" sz="2800" dirty="0">
              <a:solidFill>
                <a:srgbClr val="0000FF"/>
              </a:solidFill>
            </a:endParaRPr>
          </a:p>
          <a:p>
            <a:pPr algn="ctr"/>
            <a:r>
              <a:rPr lang="en-US" altLang="zh-CN" sz="2800" dirty="0">
                <a:solidFill>
                  <a:srgbClr val="0000FF"/>
                </a:solidFill>
              </a:rPr>
              <a:t>L = 10000 bit</a:t>
            </a:r>
            <a:endParaRPr lang="zh-CN" altLang="zh-CN" sz="2800" dirty="0">
              <a:solidFill>
                <a:srgbClr val="0000FF"/>
              </a:solidFill>
            </a:endParaRPr>
          </a:p>
        </p:txBody>
      </p:sp>
    </p:spTree>
    <p:extLst>
      <p:ext uri="{BB962C8B-B14F-4D97-AF65-F5344CB8AC3E}">
        <p14:creationId xmlns:p14="http://schemas.microsoft.com/office/powerpoint/2010/main" val="446447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C37B0F21-7960-42DF-AB2B-8A465D0D4B16}"/>
              </a:ext>
            </a:extLst>
          </p:cNvPr>
          <p:cNvCxnSpPr>
            <a:cxnSpLocks/>
          </p:cNvCxnSpPr>
          <p:nvPr/>
        </p:nvCxnSpPr>
        <p:spPr>
          <a:xfrm>
            <a:off x="112542" y="876621"/>
            <a:ext cx="598345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2A4A2BE-F0F0-42D6-BCDA-8081ADC9D21D}"/>
              </a:ext>
            </a:extLst>
          </p:cNvPr>
          <p:cNvSpPr txBox="1"/>
          <p:nvPr/>
        </p:nvSpPr>
        <p:spPr>
          <a:xfrm>
            <a:off x="807609" y="1142517"/>
            <a:ext cx="11141734" cy="1692771"/>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Q4-7: </a:t>
            </a:r>
            <a:r>
              <a:rPr lang="en-US" altLang="zh-CN" sz="2400" dirty="0">
                <a:latin typeface="Times New Roman" panose="02020603050405020304" pitchFamily="18" charset="0"/>
                <a:cs typeface="Times New Roman" panose="02020603050405020304" pitchFamily="18" charset="0"/>
              </a:rPr>
              <a:t>Ethernet frames must be at least 64 bytes long to ensure that the transmitter is still going in the event of a collision at the far end of the cable. Fast Ethernet has the same 64-byte minimum frame size but can get the bits out ten times faster. How is it possible to maintain the same minimum frame size?</a:t>
            </a:r>
            <a:endParaRPr lang="zh-CN" altLang="en-US" sz="2400"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3CE0ABFA-F8D2-4C72-AC77-E324716CA522}"/>
              </a:ext>
            </a:extLst>
          </p:cNvPr>
          <p:cNvSpPr/>
          <p:nvPr/>
        </p:nvSpPr>
        <p:spPr>
          <a:xfrm>
            <a:off x="854020" y="3499493"/>
            <a:ext cx="10483960" cy="523220"/>
          </a:xfrm>
          <a:prstGeom prst="rect">
            <a:avLst/>
          </a:prstGeom>
        </p:spPr>
        <p:txBody>
          <a:bodyPr wrap="none">
            <a:spAutoFit/>
          </a:bodyPr>
          <a:lstStyle/>
          <a:p>
            <a:r>
              <a:rPr lang="en-US" altLang="zh-CN" sz="2800" dirty="0">
                <a:solidFill>
                  <a:srgbClr val="0000FF"/>
                </a:solidFill>
                <a:latin typeface="Times New Roman" panose="02020603050405020304" pitchFamily="18" charset="0"/>
                <a:cs typeface="Times New Roman" panose="02020603050405020304" pitchFamily="18" charset="0"/>
              </a:rPr>
              <a:t>The maximum wire delay in fast Ethernet is 1/10 as long as in Ethernet.</a:t>
            </a:r>
            <a:endParaRPr lang="zh-CN" altLang="en-US" sz="28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0729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C37B0F21-7960-42DF-AB2B-8A465D0D4B16}"/>
              </a:ext>
            </a:extLst>
          </p:cNvPr>
          <p:cNvCxnSpPr>
            <a:cxnSpLocks/>
          </p:cNvCxnSpPr>
          <p:nvPr/>
        </p:nvCxnSpPr>
        <p:spPr>
          <a:xfrm>
            <a:off x="112542" y="876621"/>
            <a:ext cx="598345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2A4A2BE-F0F0-42D6-BCDA-8081ADC9D21D}"/>
              </a:ext>
            </a:extLst>
          </p:cNvPr>
          <p:cNvSpPr txBox="1"/>
          <p:nvPr/>
        </p:nvSpPr>
        <p:spPr>
          <a:xfrm>
            <a:off x="807609" y="1142517"/>
            <a:ext cx="11141734" cy="1323439"/>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Q4-8: </a:t>
            </a:r>
            <a:r>
              <a:rPr lang="en-US" altLang="zh-CN" sz="2400" dirty="0">
                <a:latin typeface="Times New Roman" panose="02020603050405020304" pitchFamily="18" charset="0"/>
                <a:cs typeface="Times New Roman" panose="02020603050405020304" pitchFamily="18" charset="0"/>
              </a:rPr>
              <a:t> Suppose that an 11-Mbps 802.11b LAN is transmitting 64-byte frames back-to-back over a radio channel with a bit error rate of 10</a:t>
            </a:r>
            <a:r>
              <a:rPr lang="en-US" altLang="zh-CN" sz="2400" baseline="30000" dirty="0">
                <a:latin typeface="Times New Roman" panose="02020603050405020304" pitchFamily="18" charset="0"/>
                <a:cs typeface="Times New Roman" panose="02020603050405020304" pitchFamily="18" charset="0"/>
              </a:rPr>
              <a:t>−7</a:t>
            </a:r>
            <a:r>
              <a:rPr lang="en-US" altLang="zh-CN" sz="2400" dirty="0">
                <a:latin typeface="Times New Roman" panose="02020603050405020304" pitchFamily="18" charset="0"/>
                <a:cs typeface="Times New Roman" panose="02020603050405020304" pitchFamily="18" charset="0"/>
              </a:rPr>
              <a:t>. How many frames per second will be damaged on average?</a:t>
            </a:r>
            <a:endParaRPr lang="zh-CN" altLang="en-US" sz="24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0098A558-44B5-407B-B79E-0834F706948A}"/>
              </a:ext>
            </a:extLst>
          </p:cNvPr>
          <p:cNvSpPr txBox="1"/>
          <p:nvPr/>
        </p:nvSpPr>
        <p:spPr>
          <a:xfrm>
            <a:off x="3028602" y="2554777"/>
            <a:ext cx="6886923" cy="3970318"/>
          </a:xfrm>
          <a:prstGeom prst="rect">
            <a:avLst/>
          </a:prstGeom>
          <a:noFill/>
        </p:spPr>
        <p:txBody>
          <a:bodyPr wrap="square" rtlCol="0">
            <a:spAutoFit/>
          </a:bodyPr>
          <a:lstStyle/>
          <a:p>
            <a:r>
              <a:rPr lang="en-US" altLang="zh-CN" sz="2800" dirty="0">
                <a:solidFill>
                  <a:srgbClr val="0000FF"/>
                </a:solidFill>
                <a:latin typeface="Times New Roman" panose="02020603050405020304" pitchFamily="18" charset="0"/>
                <a:cs typeface="Times New Roman" panose="02020603050405020304" pitchFamily="18" charset="0"/>
              </a:rPr>
              <a:t>64byte = 512 bit</a:t>
            </a:r>
          </a:p>
          <a:p>
            <a:r>
              <a:rPr lang="en-US" altLang="zh-CN" sz="2800" dirty="0">
                <a:solidFill>
                  <a:srgbClr val="0000FF"/>
                </a:solidFill>
                <a:latin typeface="Times New Roman" panose="02020603050405020304" pitchFamily="18" charset="0"/>
                <a:cs typeface="Times New Roman" panose="02020603050405020304" pitchFamily="18" charset="0"/>
              </a:rPr>
              <a:t>Probability of correct arrival of each frame:</a:t>
            </a:r>
          </a:p>
          <a:p>
            <a:pPr algn="ctr"/>
            <a:r>
              <a:rPr lang="en-US" altLang="zh-CN" sz="2800" dirty="0">
                <a:solidFill>
                  <a:srgbClr val="FF0000"/>
                </a:solidFill>
                <a:latin typeface="Times New Roman" panose="02020603050405020304" pitchFamily="18" charset="0"/>
                <a:cs typeface="Times New Roman" panose="02020603050405020304" pitchFamily="18" charset="0"/>
              </a:rPr>
              <a:t>p1 = (1 – p)</a:t>
            </a:r>
            <a:r>
              <a:rPr lang="en-US" altLang="zh-CN" sz="2800" baseline="30000" dirty="0">
                <a:solidFill>
                  <a:srgbClr val="FF0000"/>
                </a:solidFill>
                <a:latin typeface="Times New Roman" panose="02020603050405020304" pitchFamily="18" charset="0"/>
                <a:cs typeface="Times New Roman" panose="02020603050405020304" pitchFamily="18" charset="0"/>
              </a:rPr>
              <a:t>512</a:t>
            </a:r>
            <a:r>
              <a:rPr lang="en-US" altLang="zh-CN" sz="2800" dirty="0">
                <a:solidFill>
                  <a:srgbClr val="FF0000"/>
                </a:solidFill>
                <a:latin typeface="Times New Roman" panose="02020603050405020304" pitchFamily="18" charset="0"/>
                <a:cs typeface="Times New Roman" panose="02020603050405020304" pitchFamily="18" charset="0"/>
              </a:rPr>
              <a:t> = (1 – 10</a:t>
            </a:r>
            <a:r>
              <a:rPr lang="en-US" altLang="zh-CN" sz="2800" baseline="30000" dirty="0">
                <a:solidFill>
                  <a:srgbClr val="FF0000"/>
                </a:solidFill>
                <a:latin typeface="Times New Roman" panose="02020603050405020304" pitchFamily="18" charset="0"/>
                <a:cs typeface="Times New Roman" panose="02020603050405020304" pitchFamily="18" charset="0"/>
              </a:rPr>
              <a:t>-7</a:t>
            </a:r>
            <a:r>
              <a:rPr lang="en-US" altLang="zh-CN" sz="2800" dirty="0">
                <a:solidFill>
                  <a:srgbClr val="FF0000"/>
                </a:solidFill>
                <a:latin typeface="Times New Roman" panose="02020603050405020304" pitchFamily="18" charset="0"/>
                <a:cs typeface="Times New Roman" panose="02020603050405020304" pitchFamily="18" charset="0"/>
              </a:rPr>
              <a:t>) </a:t>
            </a:r>
            <a:r>
              <a:rPr lang="en-US" altLang="zh-CN" sz="2800" baseline="30000" dirty="0">
                <a:solidFill>
                  <a:srgbClr val="FF0000"/>
                </a:solidFill>
                <a:latin typeface="Times New Roman" panose="02020603050405020304" pitchFamily="18" charset="0"/>
                <a:cs typeface="Times New Roman" panose="02020603050405020304" pitchFamily="18" charset="0"/>
              </a:rPr>
              <a:t>512</a:t>
            </a:r>
            <a:r>
              <a:rPr lang="en-US" altLang="zh-CN" sz="2800" dirty="0">
                <a:solidFill>
                  <a:srgbClr val="FF0000"/>
                </a:solidFill>
                <a:latin typeface="Times New Roman" panose="02020603050405020304" pitchFamily="18" charset="0"/>
                <a:cs typeface="Times New Roman" panose="02020603050405020304" pitchFamily="18" charset="0"/>
              </a:rPr>
              <a:t>= 0.9999488</a:t>
            </a:r>
          </a:p>
          <a:p>
            <a:r>
              <a:rPr lang="en-US" altLang="zh-CN" sz="2800" dirty="0">
                <a:solidFill>
                  <a:srgbClr val="0000FF"/>
                </a:solidFill>
                <a:latin typeface="Times New Roman" panose="02020603050405020304" pitchFamily="18" charset="0"/>
                <a:cs typeface="Times New Roman" panose="02020603050405020304" pitchFamily="18" charset="0"/>
              </a:rPr>
              <a:t>Probability of frame be damaged:</a:t>
            </a:r>
          </a:p>
          <a:p>
            <a:pPr algn="ctr"/>
            <a:r>
              <a:rPr lang="en-US" altLang="zh-CN" sz="2800" dirty="0">
                <a:solidFill>
                  <a:srgbClr val="FF0000"/>
                </a:solidFill>
                <a:latin typeface="Times New Roman" panose="02020603050405020304" pitchFamily="18" charset="0"/>
                <a:cs typeface="Times New Roman" panose="02020603050405020304" pitchFamily="18" charset="0"/>
              </a:rPr>
              <a:t>p2 = 1 – p1 = 5 * 10</a:t>
            </a:r>
            <a:r>
              <a:rPr lang="en-US" altLang="zh-CN" sz="2800" baseline="30000" dirty="0">
                <a:solidFill>
                  <a:srgbClr val="FF0000"/>
                </a:solidFill>
                <a:latin typeface="Times New Roman" panose="02020603050405020304" pitchFamily="18" charset="0"/>
                <a:cs typeface="Times New Roman" panose="02020603050405020304" pitchFamily="18" charset="0"/>
              </a:rPr>
              <a:t>-5</a:t>
            </a:r>
          </a:p>
          <a:p>
            <a:r>
              <a:rPr lang="en-US" altLang="zh-CN" sz="2800" dirty="0">
                <a:solidFill>
                  <a:srgbClr val="0000FF"/>
                </a:solidFill>
                <a:latin typeface="Times New Roman" panose="02020603050405020304" pitchFamily="18" charset="0"/>
                <a:cs typeface="Times New Roman" panose="02020603050405020304" pitchFamily="18" charset="0"/>
              </a:rPr>
              <a:t>The number of frames sent per second is:</a:t>
            </a:r>
          </a:p>
          <a:p>
            <a:pPr algn="ctr"/>
            <a:r>
              <a:rPr lang="en-US" altLang="zh-CN" sz="2800" dirty="0">
                <a:solidFill>
                  <a:srgbClr val="FF0000"/>
                </a:solidFill>
                <a:latin typeface="Times New Roman" panose="02020603050405020304" pitchFamily="18" charset="0"/>
                <a:cs typeface="Times New Roman" panose="02020603050405020304" pitchFamily="18" charset="0"/>
              </a:rPr>
              <a:t>( 11 * 10</a:t>
            </a:r>
            <a:r>
              <a:rPr lang="en-US" altLang="zh-CN" sz="2800" baseline="30000" dirty="0">
                <a:solidFill>
                  <a:srgbClr val="FF0000"/>
                </a:solidFill>
                <a:latin typeface="Times New Roman" panose="02020603050405020304" pitchFamily="18" charset="0"/>
                <a:cs typeface="Times New Roman" panose="02020603050405020304" pitchFamily="18" charset="0"/>
              </a:rPr>
              <a:t>6</a:t>
            </a:r>
            <a:r>
              <a:rPr lang="en-US" altLang="zh-CN" sz="2800" dirty="0">
                <a:solidFill>
                  <a:srgbClr val="FF0000"/>
                </a:solidFill>
                <a:latin typeface="Times New Roman" panose="02020603050405020304" pitchFamily="18" charset="0"/>
                <a:cs typeface="Times New Roman" panose="02020603050405020304" pitchFamily="18" charset="0"/>
              </a:rPr>
              <a:t> ) / 512 = 21484 frame/sec</a:t>
            </a:r>
          </a:p>
          <a:p>
            <a:pPr algn="ctr"/>
            <a:r>
              <a:rPr lang="en-US" altLang="zh-CN" sz="2800" dirty="0">
                <a:solidFill>
                  <a:srgbClr val="FF0000"/>
                </a:solidFill>
                <a:latin typeface="Times New Roman" panose="02020603050405020304" pitchFamily="18" charset="0"/>
                <a:cs typeface="Times New Roman" panose="02020603050405020304" pitchFamily="18" charset="0"/>
              </a:rPr>
              <a:t>21484 * 5 *  10</a:t>
            </a:r>
            <a:r>
              <a:rPr lang="en-US" altLang="zh-CN" sz="2800" baseline="30000" dirty="0">
                <a:solidFill>
                  <a:srgbClr val="FF0000"/>
                </a:solidFill>
                <a:latin typeface="Times New Roman" panose="02020603050405020304" pitchFamily="18" charset="0"/>
                <a:cs typeface="Times New Roman" panose="02020603050405020304" pitchFamily="18" charset="0"/>
              </a:rPr>
              <a:t>-5</a:t>
            </a:r>
            <a:r>
              <a:rPr lang="en-US" altLang="zh-CN" sz="2800" dirty="0">
                <a:solidFill>
                  <a:srgbClr val="FF0000"/>
                </a:solidFill>
                <a:latin typeface="Times New Roman" panose="02020603050405020304" pitchFamily="18" charset="0"/>
                <a:cs typeface="Times New Roman" panose="02020603050405020304" pitchFamily="18" charset="0"/>
              </a:rPr>
              <a:t> = 1</a:t>
            </a:r>
          </a:p>
          <a:p>
            <a:r>
              <a:rPr lang="en-US" altLang="zh-CN" sz="2800" dirty="0">
                <a:solidFill>
                  <a:srgbClr val="0000FF"/>
                </a:solidFill>
                <a:latin typeface="Times New Roman" panose="02020603050405020304" pitchFamily="18" charset="0"/>
                <a:cs typeface="Times New Roman" panose="02020603050405020304" pitchFamily="18" charset="0"/>
              </a:rPr>
              <a:t>One damaged frame per second.</a:t>
            </a:r>
          </a:p>
        </p:txBody>
      </p:sp>
    </p:spTree>
    <p:extLst>
      <p:ext uri="{BB962C8B-B14F-4D97-AF65-F5344CB8AC3E}">
        <p14:creationId xmlns:p14="http://schemas.microsoft.com/office/powerpoint/2010/main" val="270138991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4719</TotalTime>
  <Words>4830</Words>
  <Application>Microsoft Office PowerPoint</Application>
  <PresentationFormat>宽屏</PresentationFormat>
  <Paragraphs>289</Paragraphs>
  <Slides>54</Slides>
  <Notes>30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54</vt:i4>
      </vt:variant>
    </vt:vector>
  </HeadingPairs>
  <TitlesOfParts>
    <vt:vector size="63" baseType="lpstr">
      <vt:lpstr>Times-Italic</vt:lpstr>
      <vt:lpstr>Times-Roman</vt:lpstr>
      <vt:lpstr>等线</vt:lpstr>
      <vt:lpstr>等线 Light</vt:lpstr>
      <vt:lpstr>微软雅黑</vt:lpstr>
      <vt:lpstr>Arial</vt:lpstr>
      <vt:lpstr>Cambria Math</vt:lpstr>
      <vt:lpstr>Times New Roman</vt:lpstr>
      <vt:lpstr>Office 主题​​</vt:lpstr>
      <vt:lpstr>Chapter 4 Homework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Chapter 4 Exercise</vt:lpstr>
      <vt:lpstr>PowerPoint 演示文稿</vt:lpstr>
      <vt:lpstr>PowerPoint 演示文稿</vt:lpstr>
      <vt:lpstr>PowerPoint 演示文稿</vt:lpstr>
      <vt:lpstr>Chapter 5 Homework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Chapter 5 Exercise</vt:lpstr>
      <vt:lpstr>PowerPoint 演示文稿</vt:lpstr>
      <vt:lpstr>PowerPoint 演示文稿</vt:lpstr>
      <vt:lpstr>PowerPoint 演示文稿</vt:lpstr>
      <vt:lpstr>PowerPoint 演示文稿</vt:lpstr>
      <vt:lpstr>PowerPoint 演示文稿</vt:lpstr>
      <vt:lpstr>PowerPoint 演示文稿</vt:lpstr>
      <vt:lpstr>Chapter 6 Homework 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Chapter 6 Homework 2</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朱信宇</dc:creator>
  <cp:lastModifiedBy>朱信宇</cp:lastModifiedBy>
  <cp:revision>72</cp:revision>
  <dcterms:created xsi:type="dcterms:W3CDTF">2021-12-02T09:25:11Z</dcterms:created>
  <dcterms:modified xsi:type="dcterms:W3CDTF">2021-12-28T13:36:36Z</dcterms:modified>
</cp:coreProperties>
</file>