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4" r:id="rId5"/>
    <p:sldId id="268" r:id="rId6"/>
    <p:sldId id="266" r:id="rId7"/>
    <p:sldId id="260" r:id="rId8"/>
    <p:sldId id="269" r:id="rId9"/>
    <p:sldId id="270" r:id="rId10"/>
    <p:sldId id="272" r:id="rId11"/>
    <p:sldId id="273" r:id="rId12"/>
    <p:sldId id="275" r:id="rId13"/>
    <p:sldId id="278" r:id="rId14"/>
    <p:sldId id="274" r:id="rId15"/>
    <p:sldId id="276" r:id="rId16"/>
    <p:sldId id="259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75" autoAdjust="0"/>
    <p:restoredTop sz="90929"/>
  </p:normalViewPr>
  <p:slideViewPr>
    <p:cSldViewPr>
      <p:cViewPr varScale="1">
        <p:scale>
          <a:sx n="60" d="100"/>
          <a:sy n="60" d="100"/>
        </p:scale>
        <p:origin x="1734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1051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成绩分布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4E7-4713-9682-325CCB4A008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4E7-4713-9682-325CCB4A008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4E7-4713-9682-325CCB4A008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4E7-4713-9682-325CCB4A008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9D18-4B6A-9399-26631F029A6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9D18-4B6A-9399-26631F029A6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期末</c:v>
                </c:pt>
                <c:pt idx="1">
                  <c:v>期中</c:v>
                </c:pt>
                <c:pt idx="2">
                  <c:v>自测</c:v>
                </c:pt>
                <c:pt idx="3">
                  <c:v>作业</c:v>
                </c:pt>
                <c:pt idx="4">
                  <c:v>出勤</c:v>
                </c:pt>
                <c:pt idx="5">
                  <c:v>课堂参与度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</c:v>
                </c:pt>
                <c:pt idx="1">
                  <c:v>0.2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4E7-4713-9682-325CCB4A008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2047091939594508"/>
          <c:y val="0.18404821689328663"/>
          <c:w val="0.74939632545931756"/>
          <c:h val="0.6457822858164545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FBE-4841-8F87-C0DB8DED504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FBE-4841-8F87-C0DB8DED504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出勤表现</c:v>
                </c:pt>
                <c:pt idx="1">
                  <c:v>实验报告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BE-4841-8F87-C0DB8DED504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6445C-29A8-4953-99F9-18D348ABFD5E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6B688-2C9B-4B23-B538-275DB0D4D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0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66F73D-01B8-491F-9B91-B3A412E840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02453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SEI, ECNU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Computer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4783B-0CFB-4821-9B0C-D6BAF80C221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86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SEI, ECNU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Computer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AA101D-35FA-46FD-8DD2-8639E76C755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135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SEI, ECNU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Computer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8565E4-8191-4182-BD3D-CD68E9620EB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1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SEI, ECNU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Computer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96D70-956E-4B48-97B8-2FA2646A9CF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53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SEI, ECNU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Computer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63BAA7-2885-4F17-97DE-3417A69E9F8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59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SEI, ECNU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Computer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8BA83-08B4-4556-9FB0-23B82215E4F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783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SEI, ECNU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Computer Networks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E6ABCF-C820-4E9C-B6CE-C03F8EB70D0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7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SEI, ECNU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048DC8-1270-4CCE-BFF6-3551031B979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SEI, ECNU</a:t>
            </a: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438C3-0CB1-4B0B-A7E5-9C189C68993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765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SEI, ECNU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Computer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A5F84-C597-430E-85E4-E0D7C7FE55F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09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SEI, ECNU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Computer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555AA-7C04-44F8-88F9-8B15BD6E20A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42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SEI, ECNU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Computer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0F8B3BE-28BC-465D-B7A5-D64F2E8030D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zhang@sei.ecn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s168.io/index.html" TargetMode="External"/><Relationship Id="rId2" Type="http://schemas.openxmlformats.org/officeDocument/2006/relationships/hyperlink" Target="https://www.bilibili.com/video/BV137411Z7LR?p=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producingnetworkresearch.wordpress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learning.ecnu.edu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zh-CN" sz="4400"/>
              <a:t>Computer Networks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章玥</a:t>
            </a:r>
            <a:endParaRPr lang="en-US" altLang="zh-CN" sz="32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E-mail</a:t>
            </a: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：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hlinkClick r:id="rId2"/>
              </a:rPr>
              <a:t>yzhang@sei.ecnu.edu.cn</a:t>
            </a:r>
            <a:endParaRPr lang="en-US" altLang="zh-CN" sz="32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Tel: 021-62224039</a:t>
            </a:r>
          </a:p>
          <a:p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办公室：数学馆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308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室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32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Resources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期刊杂志：</a:t>
            </a:r>
            <a:r>
              <a:rPr lang="en-US" altLang="zh-CN" dirty="0"/>
              <a:t>IEEE Communication Mag.</a:t>
            </a:r>
          </a:p>
          <a:p>
            <a:r>
              <a:rPr lang="zh-CN" altLang="en-US" dirty="0"/>
              <a:t>知名会议：</a:t>
            </a:r>
            <a:r>
              <a:rPr lang="en-US" altLang="zh-CN" dirty="0"/>
              <a:t>SIGCOMM, NSDI</a:t>
            </a:r>
          </a:p>
          <a:p>
            <a:r>
              <a:rPr lang="en-US" altLang="zh-CN" dirty="0"/>
              <a:t>Stanford: </a:t>
            </a:r>
            <a:r>
              <a:rPr lang="en-US" altLang="zh-CN" u="sng" dirty="0">
                <a:hlinkClick r:id="rId2"/>
              </a:rPr>
              <a:t>CS144 Introduction to Computer Networking</a:t>
            </a:r>
            <a:endParaRPr lang="en-US" altLang="zh-CN" dirty="0"/>
          </a:p>
          <a:p>
            <a:r>
              <a:rPr lang="en-US" altLang="zh-CN" dirty="0"/>
              <a:t>Berkeley: </a:t>
            </a:r>
            <a:r>
              <a:rPr lang="en-US" altLang="zh-CN" u="sng" dirty="0">
                <a:hlinkClick r:id="rId3"/>
              </a:rPr>
              <a:t>CS 168 Introduction to the Internet: Architecture and Protocols</a:t>
            </a:r>
            <a:endParaRPr lang="en-US" altLang="zh-CN" u="sng" dirty="0"/>
          </a:p>
          <a:p>
            <a:r>
              <a:rPr lang="en-US" altLang="zh-CN" dirty="0">
                <a:hlinkClick r:id="rId4"/>
              </a:rPr>
              <a:t>https://reproducingnetworkresearch.wordpress.com/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SEI, ECNU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Computer Networks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96D70-956E-4B48-97B8-2FA2646A9CF9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74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Grading</a:t>
            </a:r>
            <a:endParaRPr lang="zh-CN" altLang="en-US" dirty="0"/>
          </a:p>
        </p:txBody>
      </p:sp>
      <p:graphicFrame>
        <p:nvGraphicFramePr>
          <p:cNvPr id="15" name="内容占位符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995106"/>
              </p:ext>
            </p:extLst>
          </p:nvPr>
        </p:nvGraphicFramePr>
        <p:xfrm>
          <a:off x="633413" y="1828800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SEI, ECNU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Computer Networks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96D70-956E-4B48-97B8-2FA2646A9CF9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77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A8DA6-F0A5-4308-8A39-27BA4196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理论课考核方式与评价结构比例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44F1C-1AEA-41D0-AEB9-6E9F2AB2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平时成绩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(60%):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自测题（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）：线上自测，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10-15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道单项选择题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周，共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逾期提交，当次成绩扣除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；未提交，当次成绩为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截至期末考试前有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以上自测题未提交者，平时成绩为零分。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平时作业（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8-10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道作业题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章，共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逾期提交，当次成绩扣除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；未提交，当次成绩为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截至期末考试前有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以上作业未提交者，平时成绩为零分。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出勤（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）：线下课程的出勤以及线上活动等任务的参与情况。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缺勤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课程以上者，平时成绩为零分。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课程参与度（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）：课堂回答问题及参与讨论的情况。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截至期末考试前有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以上讨论未参与者，平时成绩为零分。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期中考试（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）：闭卷考试，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期末成绩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(40%)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闭卷考试，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分钟。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1A66EB-252E-41CB-AC7A-0F8ADD59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SEI, ECNU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D8E6F-0FD0-484A-9A25-1998A460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Computer Networks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441864-AC85-4E53-8BF5-5E84E1F4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96D70-956E-4B48-97B8-2FA2646A9CF9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78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EE301-0F68-457C-B593-C75706AF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课程网站</a:t>
            </a:r>
            <a:r>
              <a:rPr lang="en-US" altLang="zh-CN" dirty="0"/>
              <a:t>-</a:t>
            </a:r>
            <a:r>
              <a:rPr lang="zh-CN" altLang="en-US" dirty="0"/>
              <a:t>教学计划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D586A-6025-4998-B0D4-818DE100D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92D7B-188D-43F3-BFBF-2954420E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SEI, ECNU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AA4DF-8719-4F2B-86B4-E8C004B8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Computer Networks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6B864-429C-4493-A513-8F401497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96D70-956E-4B48-97B8-2FA2646A9CF9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965FE0-DBC2-4688-A4E9-174B33E48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5885"/>
            <a:ext cx="9144000" cy="427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17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Lab Course</a:t>
            </a:r>
            <a:endParaRPr lang="zh-CN" altLang="en-US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092673"/>
              </p:ext>
            </p:extLst>
          </p:nvPr>
        </p:nvGraphicFramePr>
        <p:xfrm>
          <a:off x="3677045" y="2348880"/>
          <a:ext cx="5572200" cy="3039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SEI, ECNU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Computer Networks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96D70-956E-4B48-97B8-2FA2646A9CF9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633845" y="1828801"/>
            <a:ext cx="4298195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6 Lab Exercises</a:t>
            </a:r>
            <a:r>
              <a:rPr lang="zh-CN" altLang="en-US" dirty="0"/>
              <a:t>：四个抓包分析实验（</a:t>
            </a:r>
            <a:r>
              <a:rPr lang="en-US" altLang="zh-CN" dirty="0"/>
              <a:t>60%</a:t>
            </a:r>
            <a:r>
              <a:rPr lang="zh-CN" altLang="en-US" dirty="0"/>
              <a:t>），两个编程实验（</a:t>
            </a:r>
            <a:r>
              <a:rPr lang="en-US" altLang="zh-CN" dirty="0"/>
              <a:t>40%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zh-CN" dirty="0"/>
              <a:t>协议层次分析实践</a:t>
            </a:r>
          </a:p>
          <a:p>
            <a:pPr lvl="1"/>
            <a:r>
              <a:rPr lang="zh-CN" altLang="zh-CN" dirty="0"/>
              <a:t>以太网协议分析实践</a:t>
            </a:r>
          </a:p>
          <a:p>
            <a:pPr lvl="1"/>
            <a:r>
              <a:rPr lang="en-US" altLang="zh-CN" dirty="0"/>
              <a:t>IPv4</a:t>
            </a:r>
            <a:r>
              <a:rPr lang="zh-CN" altLang="zh-CN" dirty="0"/>
              <a:t>协议分析实践</a:t>
            </a:r>
            <a:endParaRPr lang="en-US" altLang="zh-CN" dirty="0"/>
          </a:p>
          <a:p>
            <a:pPr lvl="1"/>
            <a:r>
              <a:rPr lang="en-US" altLang="zh-CN" dirty="0"/>
              <a:t>ARP</a:t>
            </a:r>
            <a:r>
              <a:rPr lang="zh-CN" altLang="en-US" dirty="0"/>
              <a:t>协议分析实践</a:t>
            </a:r>
            <a:endParaRPr lang="en-US" altLang="zh-CN" dirty="0"/>
          </a:p>
          <a:p>
            <a:pPr lvl="1"/>
            <a:r>
              <a:rPr lang="en-US" altLang="zh-CN" dirty="0"/>
              <a:t>UDP</a:t>
            </a:r>
            <a:r>
              <a:rPr lang="zh-CN" altLang="en-US" dirty="0"/>
              <a:t>协议分析实践</a:t>
            </a:r>
            <a:endParaRPr lang="zh-CN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zh-CN" dirty="0"/>
              <a:t>协议分析实践</a:t>
            </a:r>
          </a:p>
          <a:p>
            <a:pPr lvl="1"/>
            <a:r>
              <a:rPr lang="en-US" altLang="zh-CN" dirty="0"/>
              <a:t>Socket</a:t>
            </a:r>
            <a:r>
              <a:rPr lang="zh-CN" altLang="zh-CN" dirty="0"/>
              <a:t>编程实践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30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B719A-A459-4484-95A2-B0DE400A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实践课考核方式与评价结构比例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E1A2F-B119-481D-80C5-DD1E1469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实践成绩（</a:t>
            </a:r>
            <a:r>
              <a:rPr lang="en-US" altLang="zh-CN" dirty="0"/>
              <a:t>100%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实践表现：</a:t>
            </a:r>
            <a:r>
              <a:rPr lang="en-US" altLang="zh-CN" dirty="0"/>
              <a:t>50% 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50% </a:t>
            </a:r>
            <a:r>
              <a:rPr lang="zh-CN" altLang="en-US" dirty="0"/>
              <a:t>，逾期提交，当次成绩扣除</a:t>
            </a:r>
            <a:r>
              <a:rPr lang="en-US" altLang="zh-CN" dirty="0"/>
              <a:t>20%</a:t>
            </a:r>
            <a:r>
              <a:rPr lang="zh-CN" altLang="en-US" dirty="0"/>
              <a:t>；未提交，当次成绩为</a:t>
            </a:r>
            <a:r>
              <a:rPr lang="en-US" altLang="zh-CN" dirty="0"/>
              <a:t>0</a:t>
            </a:r>
            <a:r>
              <a:rPr lang="zh-CN" altLang="en-US" dirty="0"/>
              <a:t>。 截至期末考试前有</a:t>
            </a:r>
            <a:r>
              <a:rPr lang="en-US" altLang="zh-CN" dirty="0"/>
              <a:t>3</a:t>
            </a:r>
            <a:r>
              <a:rPr lang="zh-CN" altLang="en-US" dirty="0"/>
              <a:t>次以上实验报告未提交者，实践成绩为零分。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F29BF-1DD9-42B9-91C0-1A920A76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SEI, ECNU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EF3D28-FB6D-43A4-9FA9-9DFCC24F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Computer Networks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739D4F-78E1-4039-A04C-A0A9CE03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96D70-956E-4B48-97B8-2FA2646A9CF9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392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sz="7200" b="1" dirty="0"/>
              <a:t>Q &amp; 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Course Information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Time &amp; Location</a:t>
            </a:r>
          </a:p>
          <a:p>
            <a:pPr lvl="1" eaLnBrk="1" hangingPunct="1"/>
            <a:r>
              <a:rPr lang="zh-CN" altLang="en-US" dirty="0"/>
              <a:t>周三 </a:t>
            </a:r>
            <a:r>
              <a:rPr lang="en-US" altLang="zh-CN" dirty="0"/>
              <a:t>9:50~12:15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教书院</a:t>
            </a:r>
            <a:r>
              <a:rPr lang="en-US" altLang="zh-CN" dirty="0">
                <a:ea typeface="宋体" panose="02010600030101010101" pitchFamily="2" charset="-122"/>
              </a:rPr>
              <a:t>418 (week1-week17)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周四</a:t>
            </a:r>
            <a:r>
              <a:rPr lang="en-US" altLang="zh-CN" dirty="0">
                <a:ea typeface="宋体" panose="02010600030101010101" pitchFamily="2" charset="-122"/>
              </a:rPr>
              <a:t> 13:00~14:30: </a:t>
            </a:r>
            <a:r>
              <a:rPr lang="zh-CN" altLang="en-US" dirty="0"/>
              <a:t>理科大楼</a:t>
            </a:r>
            <a:r>
              <a:rPr lang="en-US" altLang="zh-CN" dirty="0"/>
              <a:t>B519 (week10-week17)</a:t>
            </a:r>
          </a:p>
          <a:p>
            <a:pPr eaLnBrk="1" hangingPunct="1"/>
            <a:r>
              <a:rPr lang="en-US" altLang="zh-CN" dirty="0"/>
              <a:t>Office</a:t>
            </a:r>
            <a:r>
              <a:rPr lang="zh-CN" altLang="zh-CN" dirty="0"/>
              <a:t> </a:t>
            </a:r>
            <a:r>
              <a:rPr lang="zh-CN" altLang="zh-CN" dirty="0">
                <a:ea typeface="宋体" panose="02010600030101010101" pitchFamily="2" charset="-122"/>
              </a:rPr>
              <a:t>Hours</a:t>
            </a:r>
            <a:endParaRPr lang="zh-CN" altLang="zh-CN" dirty="0"/>
          </a:p>
          <a:p>
            <a:pPr lvl="1"/>
            <a:r>
              <a:rPr lang="zh-CN" altLang="en-US" dirty="0"/>
              <a:t>周二</a:t>
            </a:r>
            <a:r>
              <a:rPr lang="en-US" altLang="zh-CN" dirty="0"/>
              <a:t> 1</a:t>
            </a:r>
            <a:r>
              <a:rPr lang="en-US" altLang="zh-CN" dirty="0">
                <a:ea typeface="宋体" panose="02010600030101010101" pitchFamily="2" charset="-122"/>
              </a:rPr>
              <a:t>3:00-15:00, </a:t>
            </a:r>
            <a:r>
              <a:rPr lang="zh-CN" altLang="en-US" dirty="0">
                <a:ea typeface="宋体" panose="02010600030101010101" pitchFamily="2" charset="-122"/>
              </a:rPr>
              <a:t>数学馆</a:t>
            </a:r>
            <a:r>
              <a:rPr lang="en-US" altLang="zh-CN" dirty="0">
                <a:ea typeface="宋体" panose="02010600030101010101" pitchFamily="2" charset="-122"/>
              </a:rPr>
              <a:t>308</a:t>
            </a:r>
            <a:r>
              <a:rPr lang="zh-CN" altLang="en-US" dirty="0">
                <a:ea typeface="宋体" panose="02010600030101010101" pitchFamily="2" charset="-122"/>
              </a:rPr>
              <a:t>室</a:t>
            </a:r>
          </a:p>
          <a:p>
            <a:pPr eaLnBrk="1" hangingPunct="1"/>
            <a:r>
              <a:rPr lang="en-US" altLang="zh-CN" dirty="0"/>
              <a:t>TA:</a:t>
            </a:r>
            <a:r>
              <a:rPr lang="zh-CN" altLang="en-US" dirty="0"/>
              <a:t>朱信宇、韩逍、钱昊</a:t>
            </a:r>
            <a:endParaRPr lang="en-US" altLang="zh-CN" dirty="0"/>
          </a:p>
          <a:p>
            <a:pPr eaLnBrk="1" hangingPunct="1"/>
            <a:r>
              <a:rPr lang="en-US" altLang="zh-CN" dirty="0"/>
              <a:t>Course Website: </a:t>
            </a:r>
            <a:r>
              <a:rPr lang="en-US" altLang="zh-CN" dirty="0">
                <a:hlinkClick r:id="rId2"/>
              </a:rPr>
              <a:t>https://elearning.ecnu.edu.cn</a:t>
            </a:r>
            <a:endParaRPr lang="en-US" altLang="zh-CN" dirty="0"/>
          </a:p>
          <a:p>
            <a:r>
              <a:rPr lang="zh-CN" altLang="en-US" dirty="0"/>
              <a:t>课程</a:t>
            </a:r>
            <a:r>
              <a:rPr lang="en-US" altLang="zh-CN" dirty="0"/>
              <a:t>QQ</a:t>
            </a:r>
            <a:r>
              <a:rPr lang="zh-CN" altLang="en-US" dirty="0"/>
              <a:t>群：</a:t>
            </a:r>
            <a:r>
              <a:rPr lang="en-US" altLang="zh-CN" dirty="0"/>
              <a:t>958962070</a:t>
            </a:r>
          </a:p>
          <a:p>
            <a:endParaRPr lang="zh-CN" altLang="en-US" dirty="0"/>
          </a:p>
        </p:txBody>
      </p:sp>
      <p:sp>
        <p:nvSpPr>
          <p:cNvPr id="4098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ea typeface="宋体" panose="02010600030101010101" pitchFamily="2" charset="-122"/>
              </a:rPr>
              <a:t>SEI, ECNU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409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Computer Networks</a:t>
            </a:r>
          </a:p>
        </p:txBody>
      </p:sp>
      <p:sp>
        <p:nvSpPr>
          <p:cNvPr id="410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39B364-66D0-45E0-BD43-8CCD417B7AF6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Goals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能够阐述计算机网络领域的关键概念和术语，说明典型网络的技术特征，掌握计算机网络领域的核心知识；</a:t>
            </a:r>
          </a:p>
          <a:p>
            <a:pPr lvl="0"/>
            <a:r>
              <a:rPr lang="zh-CN" altLang="zh-CN" dirty="0"/>
              <a:t>能够运用计算机网络基本概念和原理，解释并对比典型网络、协议和应用的技术特征和工作原理，深入理解计算机网络、协议及应用的工作原理； </a:t>
            </a:r>
          </a:p>
          <a:p>
            <a:r>
              <a:rPr lang="zh-CN" altLang="zh-CN" dirty="0"/>
              <a:t>能够运用计算机网络涉及的相关理论技术和文献资料，分析并评估计算机网络协议，制定网络规划方案，解决计算机网络领域的实际问题。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ea typeface="宋体" panose="02010600030101010101" pitchFamily="2" charset="-122"/>
              </a:rPr>
              <a:t>SEI, ECNU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126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Computer Networks</a:t>
            </a:r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CC5F60-F4B4-4592-9139-858C8D78557B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12590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Course Outline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Chapter 1 Introduction</a:t>
            </a:r>
          </a:p>
          <a:p>
            <a:pPr eaLnBrk="1" hangingPunct="1"/>
            <a:r>
              <a:rPr lang="en-US" altLang="zh-CN" sz="2800"/>
              <a:t>Chapter 2 The Physical Layer</a:t>
            </a:r>
          </a:p>
          <a:p>
            <a:pPr eaLnBrk="1" hangingPunct="1"/>
            <a:r>
              <a:rPr lang="en-US" altLang="zh-CN" sz="2800"/>
              <a:t>Chapter 3 The Data Link Layer</a:t>
            </a:r>
          </a:p>
          <a:p>
            <a:pPr eaLnBrk="1" hangingPunct="1"/>
            <a:r>
              <a:rPr lang="en-US" altLang="zh-CN" sz="2800"/>
              <a:t>Chapter 4 The Medium Access Control Sublayer</a:t>
            </a:r>
          </a:p>
          <a:p>
            <a:pPr eaLnBrk="1" hangingPunct="1"/>
            <a:r>
              <a:rPr lang="en-US" altLang="zh-CN" sz="2800"/>
              <a:t>Chapter 5 The Network Layer</a:t>
            </a:r>
          </a:p>
          <a:p>
            <a:pPr eaLnBrk="1" hangingPunct="1"/>
            <a:r>
              <a:rPr lang="en-US" altLang="zh-CN" sz="2800"/>
              <a:t>Chapter 6 The Transport Layer</a:t>
            </a:r>
          </a:p>
          <a:p>
            <a:pPr eaLnBrk="1" hangingPunct="1"/>
            <a:r>
              <a:rPr lang="en-US" altLang="zh-CN" sz="2800"/>
              <a:t>Chapter 7 The Application Layer</a:t>
            </a:r>
          </a:p>
        </p:txBody>
      </p:sp>
      <p:sp>
        <p:nvSpPr>
          <p:cNvPr id="1536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ea typeface="宋体" panose="02010600030101010101" pitchFamily="2" charset="-122"/>
              </a:rPr>
              <a:t>SEI, ECNU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536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Computer Networks</a:t>
            </a:r>
          </a:p>
        </p:txBody>
      </p:sp>
      <p:sp>
        <p:nvSpPr>
          <p:cNvPr id="1536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EB8808-7959-4E8D-8920-960D1F38CFEB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86598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Textbook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Andrew S. Tanenbaum, </a:t>
            </a:r>
            <a:r>
              <a:rPr lang="en-US" altLang="zh-CN" sz="2800" b="1" i="1" dirty="0"/>
              <a:t>Computer Networks</a:t>
            </a:r>
            <a:r>
              <a:rPr lang="en-US" altLang="zh-CN" sz="2800" dirty="0"/>
              <a:t> (5th Edition), Prentice-Hall, 2011. </a:t>
            </a: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ea typeface="宋体" panose="02010600030101010101" pitchFamily="2" charset="-122"/>
              </a:rPr>
              <a:t>SEI, ECNU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512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Computer Networks</a:t>
            </a:r>
          </a:p>
        </p:txBody>
      </p:sp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C9E69C-A9F3-474C-AF04-7611317BA39C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/>
          </a:p>
        </p:txBody>
      </p:sp>
      <p:pic>
        <p:nvPicPr>
          <p:cNvPr id="5127" name="Picture 6" descr="zcover-5ed-c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508" y="3194844"/>
            <a:ext cx="1866900" cy="253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7" descr="220px-AndrewTanenba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58" y="3194844"/>
            <a:ext cx="3384550" cy="253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 descr="zcover-5ed-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33" y="3194844"/>
            <a:ext cx="1776413" cy="253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References</a:t>
            </a:r>
            <a:endParaRPr lang="zh-CN" altLang="en-US"/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685801" y="1556792"/>
            <a:ext cx="4030216" cy="4539208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Behrouz </a:t>
            </a:r>
            <a:r>
              <a:rPr lang="en-US" altLang="zh-CN" sz="2800" dirty="0" err="1"/>
              <a:t>A.Forouzan</a:t>
            </a:r>
            <a:r>
              <a:rPr lang="en-US" altLang="zh-CN" sz="2800" dirty="0"/>
              <a:t>, </a:t>
            </a:r>
            <a:r>
              <a:rPr lang="en-US" altLang="zh-CN" sz="2800" b="1" i="1" dirty="0"/>
              <a:t>Data Communications Networking </a:t>
            </a:r>
            <a:r>
              <a:rPr lang="en-US" altLang="zh-CN" sz="2800" dirty="0"/>
              <a:t>(5</a:t>
            </a:r>
            <a:r>
              <a:rPr lang="en-US" altLang="zh-CN" sz="2800" baseline="30000" dirty="0"/>
              <a:t>th</a:t>
            </a:r>
            <a:r>
              <a:rPr lang="en-US" altLang="zh-CN" sz="2800" dirty="0"/>
              <a:t> Edition), McGraw-Hill, 2013.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6146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ea typeface="宋体" panose="02010600030101010101" pitchFamily="2" charset="-122"/>
              </a:rPr>
              <a:t>SEI, ECNU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614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Computer Networks</a:t>
            </a:r>
          </a:p>
        </p:txBody>
      </p:sp>
      <p:sp>
        <p:nvSpPr>
          <p:cNvPr id="614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9959EC-8BF9-4554-826A-6D9813A4F7FE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/>
          </a:p>
        </p:txBody>
      </p:sp>
      <p:pic>
        <p:nvPicPr>
          <p:cNvPr id="615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2816"/>
            <a:ext cx="1954213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References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71352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James F. Kurose and Keith W. Ross, </a:t>
            </a:r>
            <a:r>
              <a:rPr lang="en-US" altLang="zh-CN" sz="2800" b="1" i="1" dirty="0"/>
              <a:t>Computer Networking: A Top-Down Approach</a:t>
            </a:r>
            <a:r>
              <a:rPr lang="en-US" altLang="zh-CN" sz="2800" dirty="0"/>
              <a:t> (6th Edition), Addison Wesley, 2012.</a:t>
            </a:r>
          </a:p>
        </p:txBody>
      </p:sp>
      <p:sp>
        <p:nvSpPr>
          <p:cNvPr id="7170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ea typeface="宋体" panose="02010600030101010101" pitchFamily="2" charset="-122"/>
              </a:rPr>
              <a:t>SEI, ECNU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717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Computer Networks</a:t>
            </a:r>
          </a:p>
        </p:txBody>
      </p:sp>
      <p:sp>
        <p:nvSpPr>
          <p:cNvPr id="717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2FFA78-88D9-44F7-AA36-3A647C74FF63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/>
          </a:p>
        </p:txBody>
      </p:sp>
      <p:pic>
        <p:nvPicPr>
          <p:cNvPr id="7175" name="Picture 5" descr="Dean_Kurose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141663"/>
            <a:ext cx="22923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6" descr="Keith 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141663"/>
            <a:ext cx="316865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3141663"/>
            <a:ext cx="25749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References</a:t>
            </a:r>
            <a:endParaRPr lang="zh-CN" altLang="en-US"/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谢希仁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ea typeface="宋体" panose="02010600030101010101" pitchFamily="2" charset="-122"/>
              </a:rPr>
              <a:t>计算机网络</a:t>
            </a:r>
            <a:r>
              <a:rPr lang="en-US" altLang="zh-CN" sz="2800" b="1" dirty="0"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ea typeface="宋体" panose="02010600030101010101" pitchFamily="2" charset="-122"/>
              </a:rPr>
              <a:t>第</a:t>
            </a:r>
            <a:r>
              <a:rPr lang="en-US" altLang="zh-CN" sz="2800" b="1" dirty="0">
                <a:ea typeface="宋体" panose="02010600030101010101" pitchFamily="2" charset="-122"/>
              </a:rPr>
              <a:t>6</a:t>
            </a:r>
            <a:r>
              <a:rPr lang="zh-CN" altLang="en-US" sz="2800" b="1" dirty="0">
                <a:ea typeface="宋体" panose="02010600030101010101" pitchFamily="2" charset="-122"/>
              </a:rPr>
              <a:t>版</a:t>
            </a:r>
            <a:r>
              <a:rPr lang="en-US" altLang="zh-CN" sz="2800" b="1" dirty="0">
                <a:ea typeface="宋体" panose="02010600030101010101" pitchFamily="2" charset="-122"/>
              </a:rPr>
              <a:t>),</a:t>
            </a:r>
            <a:r>
              <a:rPr lang="zh-CN" altLang="en-US" sz="2800" dirty="0">
                <a:ea typeface="宋体" panose="02010600030101010101" pitchFamily="2" charset="-122"/>
              </a:rPr>
              <a:t>电子工业出版社</a:t>
            </a:r>
            <a:r>
              <a:rPr lang="en-US" altLang="zh-CN" sz="2800" dirty="0">
                <a:ea typeface="宋体" panose="02010600030101010101" pitchFamily="2" charset="-122"/>
              </a:rPr>
              <a:t>, 2013.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819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ea typeface="宋体" panose="02010600030101010101" pitchFamily="2" charset="-122"/>
              </a:rPr>
              <a:t>SEI, ECNU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819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Computer Networks</a:t>
            </a:r>
          </a:p>
        </p:txBody>
      </p:sp>
      <p:sp>
        <p:nvSpPr>
          <p:cNvPr id="819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226323-ACCF-4F6D-833D-48A809717EA7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/>
          </a:p>
        </p:txBody>
      </p:sp>
      <p:pic>
        <p:nvPicPr>
          <p:cNvPr id="8199" name="Picture 5" descr="谢希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213100"/>
            <a:ext cx="3024187" cy="253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111500"/>
            <a:ext cx="193675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References</a:t>
            </a:r>
            <a:endParaRPr lang="zh-CN" altLang="en-US"/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Larry </a:t>
            </a:r>
            <a:r>
              <a:rPr lang="en-US" altLang="zh-CN" sz="2800" dirty="0" err="1"/>
              <a:t>L.Peterson</a:t>
            </a:r>
            <a:r>
              <a:rPr lang="en-US" altLang="zh-CN" sz="2800" dirty="0"/>
              <a:t>, Bruce </a:t>
            </a:r>
            <a:r>
              <a:rPr lang="en-US" altLang="zh-CN" sz="2800" dirty="0" err="1"/>
              <a:t>S.Davie</a:t>
            </a:r>
            <a:r>
              <a:rPr lang="zh-CN" altLang="en-US" sz="2800" dirty="0"/>
              <a:t>， </a:t>
            </a:r>
            <a:r>
              <a:rPr lang="en-US" altLang="zh-CN" sz="2800" b="1" i="1" dirty="0"/>
              <a:t>Computer Networks: A Systems Approach</a:t>
            </a:r>
            <a:r>
              <a:rPr lang="en-US" altLang="zh-CN" sz="2800" dirty="0"/>
              <a:t> (5th Edition)</a:t>
            </a:r>
            <a:r>
              <a:rPr lang="zh-CN" altLang="en-US" sz="2800" dirty="0"/>
              <a:t>， </a:t>
            </a:r>
            <a:r>
              <a:rPr lang="en-US" altLang="zh-CN" sz="2800" dirty="0"/>
              <a:t>Morgan Kaufmann, 2012.</a:t>
            </a:r>
            <a:endParaRPr lang="zh-CN" altLang="en-US" sz="2800" dirty="0"/>
          </a:p>
        </p:txBody>
      </p:sp>
      <p:sp>
        <p:nvSpPr>
          <p:cNvPr id="9218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ea typeface="宋体" panose="02010600030101010101" pitchFamily="2" charset="-122"/>
              </a:rPr>
              <a:t>SEI, ECNU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921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Computer Networks</a:t>
            </a:r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D64FD8-7F9A-4F48-BD25-EF0B79A5969A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/>
          </a:p>
        </p:txBody>
      </p:sp>
      <p:pic>
        <p:nvPicPr>
          <p:cNvPr id="9223" name="Picture 4" descr="计算机网络：系统方法(中文4ed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284538"/>
            <a:ext cx="1751012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5" descr="计算机网络：系统方法(英文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284538"/>
            <a:ext cx="193992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6" descr="Bruce 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3213100"/>
            <a:ext cx="213995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7" descr="Larry Peters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213100"/>
            <a:ext cx="1989138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13810</TotalTime>
  <Words>786</Words>
  <Application>Microsoft Office PowerPoint</Application>
  <PresentationFormat>全屏显示(4:3)</PresentationFormat>
  <Paragraphs>115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ＭＳ Ｐゴシック</vt:lpstr>
      <vt:lpstr>宋体</vt:lpstr>
      <vt:lpstr>微软雅黑</vt:lpstr>
      <vt:lpstr>Arial</vt:lpstr>
      <vt:lpstr>Calibri</vt:lpstr>
      <vt:lpstr>Calibri Light</vt:lpstr>
      <vt:lpstr>Wingdings 2</vt:lpstr>
      <vt:lpstr>HDOfficeLightV0</vt:lpstr>
      <vt:lpstr>Computer Networks</vt:lpstr>
      <vt:lpstr>Course Information</vt:lpstr>
      <vt:lpstr>Goals</vt:lpstr>
      <vt:lpstr>Course Outline</vt:lpstr>
      <vt:lpstr>Textbook</vt:lpstr>
      <vt:lpstr>References</vt:lpstr>
      <vt:lpstr>References</vt:lpstr>
      <vt:lpstr>References</vt:lpstr>
      <vt:lpstr>References</vt:lpstr>
      <vt:lpstr>Other Resources</vt:lpstr>
      <vt:lpstr>Grading</vt:lpstr>
      <vt:lpstr>理论课考核方式与评价结构比例</vt:lpstr>
      <vt:lpstr>课程网站-教学计划</vt:lpstr>
      <vt:lpstr>About Lab Course</vt:lpstr>
      <vt:lpstr>实践课考核方式与评价结构比例</vt:lpstr>
      <vt:lpstr>Q &amp; A</vt:lpstr>
    </vt:vector>
  </TitlesOfParts>
  <Company>Zhang Yue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Zhang Yue</dc:creator>
  <cp:lastModifiedBy>Zhang Yue</cp:lastModifiedBy>
  <cp:revision>96</cp:revision>
  <dcterms:created xsi:type="dcterms:W3CDTF">2009-08-20T08:44:41Z</dcterms:created>
  <dcterms:modified xsi:type="dcterms:W3CDTF">2021-09-07T14:43:33Z</dcterms:modified>
</cp:coreProperties>
</file>