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73" r:id="rId3"/>
    <p:sldId id="266" r:id="rId4"/>
    <p:sldId id="259" r:id="rId5"/>
    <p:sldId id="267" r:id="rId6"/>
    <p:sldId id="264" r:id="rId7"/>
    <p:sldId id="265" r:id="rId8"/>
    <p:sldId id="269" r:id="rId9"/>
    <p:sldId id="275" r:id="rId10"/>
    <p:sldId id="276" r:id="rId11"/>
    <p:sldId id="270" r:id="rId12"/>
    <p:sldId id="268" r:id="rId13"/>
    <p:sldId id="277" r:id="rId14"/>
    <p:sldId id="274" r:id="rId15"/>
    <p:sldId id="261" r:id="rId16"/>
    <p:sldId id="263" r:id="rId17"/>
    <p:sldId id="272" r:id="rId18"/>
    <p:sldId id="271" r:id="rId1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2F2F2"/>
    <a:srgbClr val="343541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95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9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57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6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84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84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93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17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0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56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46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5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24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97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8473FE-FEE8-4A11-984C-6BE76FFFB8A6}" type="datetime1">
              <a:rPr lang="en-US" smtClean="0"/>
              <a:t>1/31/2024</a:t>
            </a:fld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35A6381-E52B-4798-A646-D5D2C58998FF}" type="datetime1">
              <a:rPr lang="en-US" smtClean="0"/>
              <a:t>1/31/2024</a:t>
            </a:fld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FCD31909-F8D8-472A-B301-C0B47A1CFDDD}" type="datetime1">
              <a:rPr lang="en-US" smtClean="0"/>
              <a:t>1/31/2024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382986D8-E136-46E8-BED6-C56E4CA5985D}" type="datetime1">
              <a:rPr lang="en-US" smtClean="0"/>
              <a:t>1/31/2024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B8B21AD-1FB2-4879-B352-C4B469FF0E55}" type="datetime1">
              <a:rPr lang="en-US" smtClean="0"/>
              <a:t>1/31/2024</a:t>
            </a:fld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23FA63B-7BA5-439B-808C-CD31261DC627}" type="datetime1">
              <a:rPr lang="en-US" smtClean="0"/>
              <a:t>1/31/2024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D71AE679-8649-4E45-928F-F7B28F40B515}" type="datetime1">
              <a:rPr lang="en-US" smtClean="0"/>
              <a:t>1/31/2024</a:t>
            </a:fld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40CFF11-AA4A-4972-8AFF-841A0A2244AA}" type="datetime1">
              <a:rPr lang="en-US" smtClean="0"/>
              <a:t>1/31/2024</a:t>
            </a:fld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02" y="1020484"/>
            <a:ext cx="8229600" cy="857400"/>
          </a:xfrm>
        </p:spPr>
        <p:txBody>
          <a:bodyPr/>
          <a:lstStyle/>
          <a:p>
            <a:r>
              <a:rPr lang="en-US" sz="1600" dirty="0">
                <a:latin typeface="Bookman Old Style" panose="02050604050505020204" pitchFamily="18" charset="0"/>
              </a:rPr>
              <a:t>A Project Seminar on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Loan Approval Estimation Deploying </a:t>
            </a: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Deep Learning and Blockchain Technologies </a:t>
            </a:r>
            <a:br>
              <a:rPr lang="en-IN" sz="28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3405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Sai </a:t>
            </a:r>
            <a:r>
              <a:rPr lang="en-US" dirty="0" err="1">
                <a:latin typeface="Bookman Old Style" panose="02050604050505020204" pitchFamily="18" charset="0"/>
              </a:rPr>
              <a:t>Vishwanth</a:t>
            </a:r>
            <a:r>
              <a:rPr lang="en-US" dirty="0">
                <a:latin typeface="Bookman Old Style" panose="02050604050505020204" pitchFamily="18" charset="0"/>
              </a:rPr>
              <a:t>(20EG105101)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Jaya Sravani(20EG105119)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ookman Old Style" panose="02050604050505020204" pitchFamily="18" charset="0"/>
              </a:rPr>
              <a:t>Manikanta</a:t>
            </a:r>
            <a:r>
              <a:rPr lang="en-US" dirty="0">
                <a:latin typeface="Bookman Old Style" panose="02050604050505020204" pitchFamily="18" charset="0"/>
              </a:rPr>
              <a:t>(20EG105156)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Chandana(20EG105160)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Dr. G Bala Krishna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Assistant Professor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BC53C58-4FC8-40FA-85FB-B704D218A008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10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13" y="447494"/>
            <a:ext cx="6600343" cy="783942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Procedure for connecting the DL model and blockchain 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B115A319-B060-4A35-A508-6A7FE2F3BD02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96119" y="4869600"/>
            <a:ext cx="2895600" cy="273900"/>
          </a:xfrm>
        </p:spPr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437A-DE61-4017-0841-1CB8FCD6910E}"/>
              </a:ext>
            </a:extLst>
          </p:cNvPr>
          <p:cNvSpPr txBox="1"/>
          <p:nvPr/>
        </p:nvSpPr>
        <p:spPr>
          <a:xfrm>
            <a:off x="642936" y="1231436"/>
            <a:ext cx="8251033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IN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converted pickle file is deployed in Flask web framework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Frontend is connected to the Flask and predicted output is reflected on frontend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dirty="0"/>
              <a:t>Construct and deploy a smart contract for data storage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Using the ether.js library we can connect to the blockchain environment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When a user clicks on “save data” it connects to MetaMask and requests to implement a smart contract function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Once the request is approved the information is successfully stored on the blockchain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Currently the application is </a:t>
            </a:r>
            <a:r>
              <a:rPr lang="en-US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runned</a:t>
            </a: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on the </a:t>
            </a:r>
            <a:r>
              <a:rPr lang="en-US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Seploia</a:t>
            </a: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test network.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endParaRPr lang="en-US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4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11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31" y="229638"/>
            <a:ext cx="7065169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Architecture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2C9150-213E-4C57-83AC-D72655848A5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1A1590-75E3-4DB0-AA0C-04A1633D4133}"/>
              </a:ext>
            </a:extLst>
          </p:cNvPr>
          <p:cNvGrpSpPr/>
          <p:nvPr/>
        </p:nvGrpSpPr>
        <p:grpSpPr>
          <a:xfrm>
            <a:off x="991166" y="731521"/>
            <a:ext cx="6316891" cy="4068395"/>
            <a:chOff x="900248" y="81066"/>
            <a:chExt cx="9166973" cy="66206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0778B4-0559-77EF-4F9B-0CB6743A7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040" y="4218350"/>
              <a:ext cx="1220719" cy="84546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C88940-9C5F-E67E-14C5-A038ADB54528}"/>
                </a:ext>
              </a:extLst>
            </p:cNvPr>
            <p:cNvSpPr/>
            <p:nvPr/>
          </p:nvSpPr>
          <p:spPr>
            <a:xfrm>
              <a:off x="3329539" y="523442"/>
              <a:ext cx="2145885" cy="617829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utoShape 10" descr="React Logo, symbol, meaning, history, PNG, brand">
              <a:extLst>
                <a:ext uri="{FF2B5EF4-FFF2-40B4-BE49-F238E27FC236}">
                  <a16:creationId xmlns:a16="http://schemas.microsoft.com/office/drawing/2014/main" id="{496403AA-93B5-402D-07B5-757DFED557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31C532-C92D-4437-B1A0-5B310701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010" y="523443"/>
              <a:ext cx="991350" cy="567012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6BB36-2BDA-DD71-158C-D08BB111D35A}"/>
                </a:ext>
              </a:extLst>
            </p:cNvPr>
            <p:cNvGrpSpPr/>
            <p:nvPr/>
          </p:nvGrpSpPr>
          <p:grpSpPr>
            <a:xfrm>
              <a:off x="7184751" y="4189489"/>
              <a:ext cx="2145885" cy="2201160"/>
              <a:chOff x="6589338" y="282804"/>
              <a:chExt cx="2262432" cy="251695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C44C2CB-8DA2-D30B-6C8D-C65E062BDE7F}"/>
                  </a:ext>
                </a:extLst>
              </p:cNvPr>
              <p:cNvSpPr/>
              <p:nvPr/>
            </p:nvSpPr>
            <p:spPr>
              <a:xfrm>
                <a:off x="6589338" y="282804"/>
                <a:ext cx="2262432" cy="251695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D14A9C6-D4E4-AFB2-EA16-D393F5DCC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0164" y="359005"/>
                <a:ext cx="823233" cy="823233"/>
              </a:xfrm>
              <a:prstGeom prst="rect">
                <a:avLst/>
              </a:prstGeom>
            </p:spPr>
          </p:pic>
          <p:pic>
            <p:nvPicPr>
              <p:cNvPr id="46" name="Picture 12" descr="Smart contracts - Free business and finance icons">
                <a:extLst>
                  <a:ext uri="{FF2B5EF4-FFF2-40B4-BE49-F238E27FC236}">
                    <a16:creationId xmlns:a16="http://schemas.microsoft.com/office/drawing/2014/main" id="{DE1616AD-F518-0E5D-E639-F733278AD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7375" y="1232487"/>
                <a:ext cx="1223167" cy="1223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4DCB2F7-1732-B8F2-9B3A-0A84E375B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165" y="2310260"/>
                <a:ext cx="427084" cy="427084"/>
              </a:xfrm>
              <a:prstGeom prst="rect">
                <a:avLst/>
              </a:prstGeom>
            </p:spPr>
          </p:pic>
        </p:grpSp>
        <p:pic>
          <p:nvPicPr>
            <p:cNvPr id="12" name="Graphic 11" descr="Table">
              <a:extLst>
                <a:ext uri="{FF2B5EF4-FFF2-40B4-BE49-F238E27FC236}">
                  <a16:creationId xmlns:a16="http://schemas.microsoft.com/office/drawing/2014/main" id="{128783EB-C129-D6AB-7D5F-A89D5FA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4321" y="5345476"/>
              <a:ext cx="914400" cy="9144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426A6D-9087-4FDA-2364-279D00B8C49D}"/>
                </a:ext>
              </a:extLst>
            </p:cNvPr>
            <p:cNvGrpSpPr/>
            <p:nvPr/>
          </p:nvGrpSpPr>
          <p:grpSpPr>
            <a:xfrm>
              <a:off x="7350775" y="756470"/>
              <a:ext cx="1735521" cy="1350309"/>
              <a:chOff x="2036190" y="282804"/>
              <a:chExt cx="2102178" cy="163416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B877560-21E1-05EA-DAE3-BE6CA47CB2AA}"/>
                  </a:ext>
                </a:extLst>
              </p:cNvPr>
              <p:cNvGrpSpPr/>
              <p:nvPr/>
            </p:nvGrpSpPr>
            <p:grpSpPr>
              <a:xfrm>
                <a:off x="2036190" y="282804"/>
                <a:ext cx="2102178" cy="1527142"/>
                <a:chOff x="2036190" y="282804"/>
                <a:chExt cx="2102178" cy="1527142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5B04286-62B5-1A8E-D4F5-862E5242BC1D}"/>
                    </a:ext>
                  </a:extLst>
                </p:cNvPr>
                <p:cNvSpPr/>
                <p:nvPr/>
              </p:nvSpPr>
              <p:spPr>
                <a:xfrm>
                  <a:off x="2036190" y="282804"/>
                  <a:ext cx="2102178" cy="152714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E9492E4E-A766-BD9D-572B-DB75CE489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72539" y="323258"/>
                  <a:ext cx="1085353" cy="723117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73BEB2-E4BD-22DD-1AAC-73C5FE5FFA36}"/>
                  </a:ext>
                </a:extLst>
              </p:cNvPr>
              <p:cNvSpPr txBox="1"/>
              <p:nvPr/>
            </p:nvSpPr>
            <p:spPr>
              <a:xfrm>
                <a:off x="2060129" y="462217"/>
                <a:ext cx="1926628" cy="145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Deep Learning Model</a:t>
                </a:r>
                <a:endParaRPr lang="en-IN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DFC556-5597-9188-8511-02AA551D071A}"/>
                </a:ext>
              </a:extLst>
            </p:cNvPr>
            <p:cNvGrpSpPr/>
            <p:nvPr/>
          </p:nvGrpSpPr>
          <p:grpSpPr>
            <a:xfrm>
              <a:off x="7184751" y="2340348"/>
              <a:ext cx="2145885" cy="1527142"/>
              <a:chOff x="4283249" y="390086"/>
              <a:chExt cx="2142416" cy="152714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F01D5F-EA1D-39C5-B3F5-135A778B14EE}"/>
                  </a:ext>
                </a:extLst>
              </p:cNvPr>
              <p:cNvSpPr/>
              <p:nvPr/>
            </p:nvSpPr>
            <p:spPr>
              <a:xfrm>
                <a:off x="4283249" y="390086"/>
                <a:ext cx="2102178" cy="152714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/>
              </a:p>
            </p:txBody>
          </p:sp>
          <p:pic>
            <p:nvPicPr>
              <p:cNvPr id="36" name="Picture 2" descr="Flask&quot; Icon - Download for free – Iconduck">
                <a:extLst>
                  <a:ext uri="{FF2B5EF4-FFF2-40B4-BE49-F238E27FC236}">
                    <a16:creationId xmlns:a16="http://schemas.microsoft.com/office/drawing/2014/main" id="{FDFE3B7B-6609-753F-DF93-D44D8E4F0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9045" y="444934"/>
                <a:ext cx="414216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896F8A5-F116-9EEB-0A41-26B12940D778}"/>
                  </a:ext>
                </a:extLst>
              </p:cNvPr>
              <p:cNvGrpSpPr/>
              <p:nvPr/>
            </p:nvGrpSpPr>
            <p:grpSpPr>
              <a:xfrm>
                <a:off x="4707480" y="712085"/>
                <a:ext cx="1718185" cy="883144"/>
                <a:chOff x="4841157" y="742026"/>
                <a:chExt cx="1718185" cy="883144"/>
              </a:xfrm>
            </p:grpSpPr>
            <p:pic>
              <p:nvPicPr>
                <p:cNvPr id="38" name="Graphic 37" descr="Document">
                  <a:extLst>
                    <a:ext uri="{FF2B5EF4-FFF2-40B4-BE49-F238E27FC236}">
                      <a16:creationId xmlns:a16="http://schemas.microsoft.com/office/drawing/2014/main" id="{3FB3264E-7AB6-AC74-3B26-78AC939AA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8872" y="742026"/>
                  <a:ext cx="538113" cy="538113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406153C-FBE4-1CCC-55CD-B3991058B0E9}"/>
                    </a:ext>
                  </a:extLst>
                </p:cNvPr>
                <p:cNvSpPr txBox="1"/>
                <p:nvPr/>
              </p:nvSpPr>
              <p:spPr>
                <a:xfrm>
                  <a:off x="4841157" y="1255838"/>
                  <a:ext cx="1718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u="sng" dirty="0" err="1"/>
                    <a:t>model.pkl</a:t>
                  </a:r>
                  <a:endParaRPr lang="en-IN" u="sng" dirty="0"/>
                </a:p>
              </p:txBody>
            </p:sp>
          </p:grp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07E08-A491-DB48-1EBD-937A24EE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0248" y="2587557"/>
              <a:ext cx="1472524" cy="16828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120A91-8A12-DE2C-39E7-BF90E709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96355" y="1752907"/>
              <a:ext cx="924164" cy="7610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F3220E-EAA9-CD2A-A02F-2C5BC2CCB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99827" y="3056754"/>
              <a:ext cx="1371107" cy="1143319"/>
            </a:xfrm>
            <a:prstGeom prst="rect">
              <a:avLst/>
            </a:prstGeom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24B9682-1698-DFBB-AD90-F250D3E70FC7}"/>
                </a:ext>
              </a:extLst>
            </p:cNvPr>
            <p:cNvCxnSpPr>
              <a:stCxn id="15" idx="0"/>
              <a:endCxn id="16" idx="1"/>
            </p:cNvCxnSpPr>
            <p:nvPr/>
          </p:nvCxnSpPr>
          <p:spPr>
            <a:xfrm rot="5400000" flipH="1" flipV="1">
              <a:off x="2589376" y="1180579"/>
              <a:ext cx="454112" cy="235984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FAD8E35-FF2D-BB6D-2A36-2B2EB74A782E}"/>
                </a:ext>
              </a:extLst>
            </p:cNvPr>
            <p:cNvCxnSpPr>
              <a:stCxn id="16" idx="3"/>
              <a:endCxn id="35" idx="1"/>
            </p:cNvCxnSpPr>
            <p:nvPr/>
          </p:nvCxnSpPr>
          <p:spPr>
            <a:xfrm>
              <a:off x="4920519" y="2133445"/>
              <a:ext cx="2264232" cy="9704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334F4F4-2BF2-D49E-1A43-942C9E46C244}"/>
                </a:ext>
              </a:extLst>
            </p:cNvPr>
            <p:cNvCxnSpPr>
              <a:cxnSpLocks/>
              <a:stCxn id="17" idx="2"/>
              <a:endCxn id="7" idx="1"/>
            </p:cNvCxnSpPr>
            <p:nvPr/>
          </p:nvCxnSpPr>
          <p:spPr>
            <a:xfrm rot="16200000" flipH="1">
              <a:off x="4791206" y="3794247"/>
              <a:ext cx="441008" cy="12526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EBB1EA5-D050-463E-2748-788A55C4696E}"/>
                </a:ext>
              </a:extLst>
            </p:cNvPr>
            <p:cNvCxnSpPr>
              <a:stCxn id="7" idx="2"/>
              <a:endCxn id="44" idx="1"/>
            </p:cNvCxnSpPr>
            <p:nvPr/>
          </p:nvCxnSpPr>
          <p:spPr>
            <a:xfrm rot="16200000" flipH="1">
              <a:off x="6603446" y="4708764"/>
              <a:ext cx="226258" cy="9363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7ED2144-258E-ED9E-650B-097F9238C2B3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798721" y="5802676"/>
              <a:ext cx="2386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826565-B048-5222-E9B5-2AAA20360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2218" y="3602288"/>
              <a:ext cx="2156236" cy="1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D1A87E-20BB-B7AB-7F41-9ACBFC90BF99}"/>
                </a:ext>
              </a:extLst>
            </p:cNvPr>
            <p:cNvSpPr/>
            <p:nvPr/>
          </p:nvSpPr>
          <p:spPr>
            <a:xfrm>
              <a:off x="6858732" y="497711"/>
              <a:ext cx="3096247" cy="620403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83906-ABE4-6F86-82B3-5C720AB0F75C}"/>
                </a:ext>
              </a:extLst>
            </p:cNvPr>
            <p:cNvSpPr txBox="1"/>
            <p:nvPr/>
          </p:nvSpPr>
          <p:spPr>
            <a:xfrm>
              <a:off x="1319076" y="4275317"/>
              <a:ext cx="175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85EDDD-AA24-C2A5-2535-00344B0AEDD4}"/>
                </a:ext>
              </a:extLst>
            </p:cNvPr>
            <p:cNvSpPr txBox="1"/>
            <p:nvPr/>
          </p:nvSpPr>
          <p:spPr>
            <a:xfrm>
              <a:off x="8055825" y="1924542"/>
              <a:ext cx="2011396" cy="500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Converted into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9EE333-8D17-A16B-5634-1755D7380E10}"/>
                </a:ext>
              </a:extLst>
            </p:cNvPr>
            <p:cNvSpPr txBox="1"/>
            <p:nvPr/>
          </p:nvSpPr>
          <p:spPr>
            <a:xfrm>
              <a:off x="5424537" y="1743226"/>
              <a:ext cx="128016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621EB1-F3B5-4895-6F12-3D5D7DEF23AD}"/>
                </a:ext>
              </a:extLst>
            </p:cNvPr>
            <p:cNvSpPr txBox="1"/>
            <p:nvPr/>
          </p:nvSpPr>
          <p:spPr>
            <a:xfrm>
              <a:off x="5497740" y="3161373"/>
              <a:ext cx="1524000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Prediction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726253-B0E9-21A0-472A-F1FE47FDE6DF}"/>
                </a:ext>
              </a:extLst>
            </p:cNvPr>
            <p:cNvSpPr txBox="1"/>
            <p:nvPr/>
          </p:nvSpPr>
          <p:spPr>
            <a:xfrm>
              <a:off x="2316505" y="1690540"/>
              <a:ext cx="180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78D3EC-073B-D83E-D68C-B52975A20ADE}"/>
                </a:ext>
              </a:extLst>
            </p:cNvPr>
            <p:cNvSpPr txBox="1"/>
            <p:nvPr/>
          </p:nvSpPr>
          <p:spPr>
            <a:xfrm>
              <a:off x="4113317" y="4660212"/>
              <a:ext cx="152472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Data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3318C0-DE84-972E-3E7E-EC56A5FA7B2B}"/>
                </a:ext>
              </a:extLst>
            </p:cNvPr>
            <p:cNvSpPr txBox="1"/>
            <p:nvPr/>
          </p:nvSpPr>
          <p:spPr>
            <a:xfrm>
              <a:off x="3629903" y="6013498"/>
              <a:ext cx="22047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Stored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49A1F1-3C8C-F2AF-6FD6-6463F782F3C2}"/>
                </a:ext>
              </a:extLst>
            </p:cNvPr>
            <p:cNvSpPr txBox="1"/>
            <p:nvPr/>
          </p:nvSpPr>
          <p:spPr>
            <a:xfrm>
              <a:off x="3884321" y="121896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Frontend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422F68-10A5-9559-B273-316AA0BB274C}"/>
                </a:ext>
              </a:extLst>
            </p:cNvPr>
            <p:cNvSpPr txBox="1"/>
            <p:nvPr/>
          </p:nvSpPr>
          <p:spPr>
            <a:xfrm>
              <a:off x="7719539" y="81066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Backend</a:t>
              </a:r>
              <a:endParaRPr lang="en-IN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C64BA1-59F5-2D0B-44DD-1C7ED62236C1}"/>
                </a:ext>
              </a:extLst>
            </p:cNvPr>
            <p:cNvCxnSpPr/>
            <p:nvPr/>
          </p:nvCxnSpPr>
          <p:spPr>
            <a:xfrm>
              <a:off x="8056922" y="2018349"/>
              <a:ext cx="0" cy="64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979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85" y="28574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Parameter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Formulas used: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	Mean: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		</a:t>
            </a:r>
            <a:r>
              <a:rPr lang="pt-BR" b="0" i="1" dirty="0">
                <a:solidFill>
                  <a:srgbClr val="D1D5DB"/>
                </a:solidFill>
                <a:effectLst/>
                <a:latin typeface="KaTeX_Math"/>
              </a:rPr>
              <a:t>i</a:t>
            </a:r>
            <a:r>
              <a:rPr lang="pt-BR" b="0" i="0" dirty="0">
                <a:solidFill>
                  <a:srgbClr val="D1D5DB"/>
                </a:solidFill>
                <a:effectLst/>
                <a:latin typeface="KaTeX_Main"/>
              </a:rPr>
              <a:t>​</a:t>
            </a:r>
            <a:br>
              <a:rPr lang="pt-BR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b="1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FD4614-2DE1-4A4F-B9AA-17848EE63AB0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46190-ED9A-FBB2-A459-AE01AC9C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125" y="1407320"/>
            <a:ext cx="1633653" cy="610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7113-367E-FD84-0F36-0ADFA73C6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904"/>
          <a:stretch/>
        </p:blipFill>
        <p:spPr>
          <a:xfrm>
            <a:off x="3014126" y="4070831"/>
            <a:ext cx="1828958" cy="501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7A65C-67F9-479B-406C-418BA46922D6}"/>
              </a:ext>
            </a:extLst>
          </p:cNvPr>
          <p:cNvSpPr txBox="1"/>
          <p:nvPr/>
        </p:nvSpPr>
        <p:spPr>
          <a:xfrm>
            <a:off x="1303355" y="4109099"/>
            <a:ext cx="16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ookman Old Style" panose="02050604050505020204" pitchFamily="18" charset="0"/>
              </a:rPr>
              <a:t>Normalisation</a:t>
            </a:r>
            <a:r>
              <a:rPr lang="en-US" b="1" dirty="0"/>
              <a:t>: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23D436-CE36-8732-FF3F-D982DB760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952"/>
          <a:stretch/>
        </p:blipFill>
        <p:spPr>
          <a:xfrm>
            <a:off x="2984569" y="2143125"/>
            <a:ext cx="3423375" cy="1562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1F649B-AB63-5E42-BB12-83D01C90BFB1}"/>
              </a:ext>
            </a:extLst>
          </p:cNvPr>
          <p:cNvSpPr txBox="1"/>
          <p:nvPr/>
        </p:nvSpPr>
        <p:spPr>
          <a:xfrm>
            <a:off x="1864764" y="2448623"/>
            <a:ext cx="1259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 Quartile Range: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012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85" y="28574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Parameter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629" y="1197235"/>
            <a:ext cx="665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Formulas used: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	</a:t>
            </a:r>
            <a:r>
              <a:rPr lang="en-US" b="1" dirty="0" err="1">
                <a:latin typeface="Bookman Old Style" panose="02050604050505020204" pitchFamily="18" charset="0"/>
              </a:rPr>
              <a:t>ReLU</a:t>
            </a:r>
            <a:r>
              <a:rPr lang="en-US" b="1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		</a:t>
            </a:r>
            <a:r>
              <a:rPr lang="pt-BR" b="0" i="1" dirty="0">
                <a:solidFill>
                  <a:srgbClr val="D1D5DB"/>
                </a:solidFill>
                <a:effectLst/>
                <a:latin typeface="KaTeX_Math"/>
              </a:rPr>
              <a:t>i</a:t>
            </a:r>
            <a:r>
              <a:rPr lang="pt-BR" b="0" i="0" dirty="0">
                <a:solidFill>
                  <a:srgbClr val="D1D5DB"/>
                </a:solidFill>
                <a:effectLst/>
                <a:latin typeface="KaTeX_Main"/>
              </a:rPr>
              <a:t>​</a:t>
            </a:r>
            <a:br>
              <a:rPr lang="pt-BR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b="1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FD4614-2DE1-4A4F-B9AA-17848EE63AB0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A65C-67F9-479B-406C-418BA46922D6}"/>
              </a:ext>
            </a:extLst>
          </p:cNvPr>
          <p:cNvSpPr txBox="1"/>
          <p:nvPr/>
        </p:nvSpPr>
        <p:spPr>
          <a:xfrm>
            <a:off x="1730906" y="3648968"/>
            <a:ext cx="1461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Mean Absolute Error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F649B-AB63-5E42-BB12-83D01C90BFB1}"/>
              </a:ext>
            </a:extLst>
          </p:cNvPr>
          <p:cNvSpPr txBox="1"/>
          <p:nvPr/>
        </p:nvSpPr>
        <p:spPr>
          <a:xfrm>
            <a:off x="1730906" y="2263973"/>
            <a:ext cx="16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Sigmoid</a:t>
            </a:r>
            <a:r>
              <a:rPr lang="en-US" b="1" dirty="0"/>
              <a:t>: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3A935-6FC2-8D3E-2BD5-C560BF931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529"/>
          <a:stretch/>
        </p:blipFill>
        <p:spPr>
          <a:xfrm>
            <a:off x="2987453" y="1631402"/>
            <a:ext cx="1463167" cy="3862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8284EC-5688-89DD-0979-9C2FF59F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888" y="2239843"/>
            <a:ext cx="1158340" cy="47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1E7AF1-9337-5421-2ECA-380D8A269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453" y="3915084"/>
            <a:ext cx="2118544" cy="3581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86FD52-185D-9F23-34FF-E69C7D87A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888" y="3036946"/>
            <a:ext cx="815411" cy="34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D8444-9638-868E-796E-3AA4CB35226A}"/>
              </a:ext>
            </a:extLst>
          </p:cNvPr>
          <p:cNvSpPr txBox="1"/>
          <p:nvPr/>
        </p:nvSpPr>
        <p:spPr>
          <a:xfrm>
            <a:off x="1889960" y="2853042"/>
            <a:ext cx="16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Linear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AC2A6C-C440-8365-3B82-122CC19274F6}"/>
              </a:ext>
            </a:extLst>
          </p:cNvPr>
          <p:cNvSpPr/>
          <p:nvPr/>
        </p:nvSpPr>
        <p:spPr>
          <a:xfrm>
            <a:off x="3451199" y="2465720"/>
            <a:ext cx="50006" cy="47713"/>
          </a:xfrm>
          <a:prstGeom prst="ellipse">
            <a:avLst/>
          </a:prstGeom>
          <a:solidFill>
            <a:srgbClr val="343541"/>
          </a:solidFill>
          <a:ln>
            <a:solidFill>
              <a:srgbClr val="343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7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14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44" y="28574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Experiment Environment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9C44C4-7196-4A35-8198-AF8560E914F3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63CDC-E391-CC06-A94E-1422B8F433E4}"/>
              </a:ext>
            </a:extLst>
          </p:cNvPr>
          <p:cNvSpPr txBox="1"/>
          <p:nvPr/>
        </p:nvSpPr>
        <p:spPr>
          <a:xfrm>
            <a:off x="757238" y="1696234"/>
            <a:ext cx="265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E80D0-040B-B955-623E-6B09225A82F0}"/>
              </a:ext>
            </a:extLst>
          </p:cNvPr>
          <p:cNvSpPr txBox="1"/>
          <p:nvPr/>
        </p:nvSpPr>
        <p:spPr>
          <a:xfrm>
            <a:off x="747713" y="913068"/>
            <a:ext cx="7929562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tx1"/>
                </a:solidFill>
                <a:latin typeface="+mj-lt"/>
              </a:rPr>
              <a:t>Deep Learning Model: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Dataset : Kaggle dataset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credit_risk_dataset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Libraries: NumPy, Pandas,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MatplotLib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ScikitLearn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TensorFlow, pickle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tx1"/>
                </a:solidFill>
                <a:latin typeface="+mj-lt"/>
              </a:rPr>
              <a:t>Application: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Text Editors/IDEs: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Visual Studio Code, </a:t>
            </a:r>
            <a:r>
              <a:rPr lang="en-US" i="0" dirty="0" err="1">
                <a:solidFill>
                  <a:schemeClr val="tx1"/>
                </a:solidFill>
                <a:effectLst/>
                <a:latin typeface="+mj-lt"/>
              </a:rPr>
              <a:t>Remix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IDE</a:t>
            </a:r>
            <a:endParaRPr lang="en-US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i="0" dirty="0">
                <a:solidFill>
                  <a:schemeClr val="tx1"/>
                </a:solidFill>
                <a:effectLst/>
                <a:latin typeface="+mj-lt"/>
              </a:rPr>
              <a:t>Package Managers: </a:t>
            </a:r>
            <a:r>
              <a:rPr lang="en-IN" i="0" dirty="0" err="1">
                <a:solidFill>
                  <a:schemeClr val="tx1"/>
                </a:solidFill>
                <a:effectLst/>
                <a:latin typeface="+mj-lt"/>
              </a:rPr>
              <a:t>npm</a:t>
            </a:r>
            <a:r>
              <a:rPr lang="en-IN" i="0" dirty="0">
                <a:solidFill>
                  <a:schemeClr val="tx1"/>
                </a:solidFill>
                <a:effectLst/>
                <a:latin typeface="+mj-lt"/>
              </a:rPr>
              <a:t> (Node Package Manager), pip (Python Package Installer)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+mj-lt"/>
              </a:rPr>
              <a:t>Web Extensions: MetaMask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Frontend Libraries and Frameworks: React.js, </a:t>
            </a:r>
            <a:r>
              <a:rPr lang="en-IN" i="0" dirty="0">
                <a:solidFill>
                  <a:schemeClr val="tx1"/>
                </a:solidFill>
                <a:effectLst/>
                <a:latin typeface="+mj-lt"/>
              </a:rPr>
              <a:t>Ethers.js</a:t>
            </a:r>
            <a:endParaRPr lang="en-US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i="0" dirty="0">
                <a:solidFill>
                  <a:schemeClr val="tx1"/>
                </a:solidFill>
                <a:effectLst/>
                <a:latin typeface="+mj-lt"/>
              </a:rPr>
              <a:t>Backend Frameworks: Flask</a:t>
            </a:r>
          </a:p>
          <a:p>
            <a:pPr algn="l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+mj-lt"/>
              </a:rPr>
              <a:t>Development Language: JavaScript, Python, Solidity</a:t>
            </a:r>
          </a:p>
          <a:p>
            <a:pPr algn="l">
              <a:lnSpc>
                <a:spcPct val="150000"/>
              </a:lnSpc>
            </a:pPr>
            <a:r>
              <a:rPr lang="en-IN" i="0" dirty="0" err="1">
                <a:solidFill>
                  <a:schemeClr val="tx1"/>
                </a:solidFill>
                <a:effectLst/>
                <a:latin typeface="+mj-lt"/>
              </a:rPr>
              <a:t>Test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net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Sepolia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Testnet</a:t>
            </a:r>
            <a:endParaRPr lang="en-IN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18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13227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Project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43167"/>
              </p:ext>
            </p:extLst>
          </p:nvPr>
        </p:nvGraphicFramePr>
        <p:xfrm>
          <a:off x="1017141" y="986596"/>
          <a:ext cx="6602859" cy="341376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  <a:p>
                      <a:r>
                        <a:rPr lang="en-US" sz="1000" dirty="0"/>
                        <a:t>(Completed /in-progress/Not</a:t>
                      </a:r>
                      <a:r>
                        <a:rPr lang="en-US" sz="1000" baseline="0" dirty="0"/>
                        <a:t> started)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a basic Deep Learning model to predict loan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Integrate the Deep Learning model with the Front-end application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Construct and deploy a smart contract for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the application with the Blockchain environment and the smart contraction using ether.js and MetaMask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Finetuning parameters and experimenting to improve accuracy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21671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3233CE-2848-499E-9139-0E978658934A}" type="datetime1">
              <a:rPr lang="en-US" smtClean="0"/>
              <a:t>1/31/2024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207A7C-368F-4547-A3CE-44F55C3CEA62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52066-3359-7105-A2F2-2945ED2D587E}"/>
              </a:ext>
            </a:extLst>
          </p:cNvPr>
          <p:cNvSpPr txBox="1"/>
          <p:nvPr/>
        </p:nvSpPr>
        <p:spPr>
          <a:xfrm>
            <a:off x="985836" y="971549"/>
            <a:ext cx="7922420" cy="335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[1].1Vadipina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Amarnadh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2Nageswara Rao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Moparthi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Prediction and Assessment of Credit Risk using an Adaptive Binarized Spiking Marine Predators’ Neural Network in Financial Sector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[2].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Viswanatha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V, Ramachandra A.C, Vishwas K N and Adithya G. “Prediction of Loan Approval in Banks using Machine Learning Approach”. International Journal of Engineering and Management Research e-ISSN: 2250-0758 | p-ISSN: 2394-6962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Anurima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Majumdar,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Banerjee,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Ghosh, Sagar Ghosh,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Rudradip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Bhattacharjee5,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Saha6,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Subhrajit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Pallob7, Antara Ghosal8,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Palasri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Dhar9,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Nabaneeta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Banerjee1. “Loan Prediction by using Machine Learning”. INTERNATIONAL JOURNAL OF INNOVATIVE RESEARCH IN TECHNOLOGY June 2022 | IJIRT | Volume 9 Issue 1 | ISSN: 2349-6002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 Mamatha, Madhura, Mahalakshmi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Mukri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“PREDICTING LOAN APPROVAL USING MACHINE LEARNING”. International Research Journal of Modernization in Engineering Technology and Science ( Peer-Reviewed, Open Access, Fully Refereed International Journal ) Volume:05/Issue:05/May-2023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35" y="175906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02841C7-D003-4BD0-8D67-1768AD0BC6E2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76277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19"/>
            <a:ext cx="6117431" cy="627321"/>
          </a:xfrm>
        </p:spPr>
        <p:txBody>
          <a:bodyPr/>
          <a:lstStyle/>
          <a:p>
            <a:r>
              <a:rPr lang="en-US" sz="2400" dirty="0">
                <a:latin typeface="Bookman Old Style" panose="02050604050505020204" pitchFamily="18" charset="0"/>
              </a:rPr>
              <a:t>Project seminar–I Evaluation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0371"/>
              </p:ext>
            </p:extLst>
          </p:nvPr>
        </p:nvGraphicFramePr>
        <p:xfrm>
          <a:off x="1123308" y="1279490"/>
          <a:ext cx="6602859" cy="222504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Literature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and </a:t>
                      </a:r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Problem</a:t>
                      </a: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Illustration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Proposed Method and  </a:t>
                      </a:r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Illustration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E74B69-3D5A-491F-96EB-2C0BEE0696FC}" type="datetime1">
              <a:rPr lang="en-US" smtClean="0"/>
              <a:t>1/31/2024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344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41" y="1279088"/>
            <a:ext cx="5543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contemporary banking sector, there is a pressing demand for rapid advancements as technology strives to meet the industry's evolving needs.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surge in loan applications, there is a critical emphasis on swift, accurate, and reliable loan approval models that effectively assess risks.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must also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that the data is secure and transparent processes with tamper-proof for integrity.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D821C4-CE5C-451F-93F0-D86962B0F042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1026" name="Picture 2" descr="Loan approval Vectors &amp; Illustrations for Free Download | Freepik">
            <a:extLst>
              <a:ext uri="{FF2B5EF4-FFF2-40B4-BE49-F238E27FC236}">
                <a16:creationId xmlns:a16="http://schemas.microsoft.com/office/drawing/2014/main" id="{6E05ED62-7B8A-E885-680C-193D1D8B1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50525"/>
            <a:ext cx="2971800" cy="2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311" y="-36491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Concept Tree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23BD26-84F8-4D77-9765-4510EF39D046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3AC7F9-C3AF-06DE-5029-777E897160E7}"/>
              </a:ext>
            </a:extLst>
          </p:cNvPr>
          <p:cNvGrpSpPr/>
          <p:nvPr/>
        </p:nvGrpSpPr>
        <p:grpSpPr>
          <a:xfrm>
            <a:off x="1415126" y="877849"/>
            <a:ext cx="5792919" cy="3496325"/>
            <a:chOff x="593594" y="663537"/>
            <a:chExt cx="5792919" cy="3496325"/>
          </a:xfrm>
        </p:grpSpPr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E4062924-2089-7A14-64CA-9CCC02522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178" y="867965"/>
              <a:ext cx="542822" cy="542822"/>
            </a:xfrm>
            <a:prstGeom prst="rect">
              <a:avLst/>
            </a:prstGeom>
          </p:spPr>
        </p:pic>
        <p:pic>
          <p:nvPicPr>
            <p:cNvPr id="50" name="Graphic 49" descr="Bank">
              <a:extLst>
                <a:ext uri="{FF2B5EF4-FFF2-40B4-BE49-F238E27FC236}">
                  <a16:creationId xmlns:a16="http://schemas.microsoft.com/office/drawing/2014/main" id="{4BAAC8FA-4E78-668C-47A0-B6E4C839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594" y="2086530"/>
              <a:ext cx="1323533" cy="1323533"/>
            </a:xfrm>
            <a:prstGeom prst="rect">
              <a:avLst/>
            </a:prstGeom>
          </p:spPr>
        </p:pic>
        <p:pic>
          <p:nvPicPr>
            <p:cNvPr id="52" name="Graphic 51" descr="Bar graph with upward trend">
              <a:extLst>
                <a:ext uri="{FF2B5EF4-FFF2-40B4-BE49-F238E27FC236}">
                  <a16:creationId xmlns:a16="http://schemas.microsoft.com/office/drawing/2014/main" id="{E35F92C7-F21F-2D6D-2DA8-47586F8B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7821" y="1374582"/>
              <a:ext cx="455978" cy="455978"/>
            </a:xfrm>
            <a:prstGeom prst="rect">
              <a:avLst/>
            </a:prstGeom>
          </p:spPr>
        </p:pic>
        <p:pic>
          <p:nvPicPr>
            <p:cNvPr id="56" name="Graphic 55" descr="Coins">
              <a:extLst>
                <a:ext uri="{FF2B5EF4-FFF2-40B4-BE49-F238E27FC236}">
                  <a16:creationId xmlns:a16="http://schemas.microsoft.com/office/drawing/2014/main" id="{4303FBD6-FFB1-A5A1-51AA-B4C25AAAF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54522" y="2951421"/>
              <a:ext cx="325209" cy="325209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512FF9-6FDB-C577-DD03-3F16A8731373}"/>
                </a:ext>
              </a:extLst>
            </p:cNvPr>
            <p:cNvGrpSpPr/>
            <p:nvPr/>
          </p:nvGrpSpPr>
          <p:grpSpPr>
            <a:xfrm>
              <a:off x="2941882" y="1447031"/>
              <a:ext cx="321347" cy="325209"/>
              <a:chOff x="3389650" y="2788891"/>
              <a:chExt cx="321347" cy="32520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5ADC73-2EFB-14F3-CF0E-2CA542D69DB9}"/>
                  </a:ext>
                </a:extLst>
              </p:cNvPr>
              <p:cNvSpPr/>
              <p:nvPr/>
            </p:nvSpPr>
            <p:spPr>
              <a:xfrm>
                <a:off x="3389650" y="2788891"/>
                <a:ext cx="321347" cy="32520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pic>
            <p:nvPicPr>
              <p:cNvPr id="66" name="Graphic 65" descr="Thumbs up sign">
                <a:extLst>
                  <a:ext uri="{FF2B5EF4-FFF2-40B4-BE49-F238E27FC236}">
                    <a16:creationId xmlns:a16="http://schemas.microsoft.com/office/drawing/2014/main" id="{24FC1BB0-5408-C6CF-CDE0-AE60F368A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31146" y="2832318"/>
                <a:ext cx="238354" cy="238354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260996-AE6F-50B1-D6D6-088D9B581D0F}"/>
                </a:ext>
              </a:extLst>
            </p:cNvPr>
            <p:cNvGrpSpPr/>
            <p:nvPr/>
          </p:nvGrpSpPr>
          <p:grpSpPr>
            <a:xfrm>
              <a:off x="2941881" y="3098174"/>
              <a:ext cx="321347" cy="325209"/>
              <a:chOff x="4114313" y="2798863"/>
              <a:chExt cx="321347" cy="32520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9C4708F-ADB4-4E34-C7DA-332D3472B9E6}"/>
                  </a:ext>
                </a:extLst>
              </p:cNvPr>
              <p:cNvSpPr/>
              <p:nvPr/>
            </p:nvSpPr>
            <p:spPr>
              <a:xfrm>
                <a:off x="4114313" y="2798863"/>
                <a:ext cx="321347" cy="3252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8" name="Graphic 67" descr="Thumbs up sign">
                <a:extLst>
                  <a:ext uri="{FF2B5EF4-FFF2-40B4-BE49-F238E27FC236}">
                    <a16:creationId xmlns:a16="http://schemas.microsoft.com/office/drawing/2014/main" id="{EF787D3A-AF17-59CD-FEE8-16338095F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0800000">
                <a:off x="4155809" y="2842290"/>
                <a:ext cx="238354" cy="238354"/>
              </a:xfrm>
              <a:prstGeom prst="rect">
                <a:avLst/>
              </a:prstGeom>
            </p:spPr>
          </p:pic>
        </p:grpSp>
        <p:pic>
          <p:nvPicPr>
            <p:cNvPr id="72" name="Graphic 71" descr="Bar graph with downward trend">
              <a:extLst>
                <a:ext uri="{FF2B5EF4-FFF2-40B4-BE49-F238E27FC236}">
                  <a16:creationId xmlns:a16="http://schemas.microsoft.com/office/drawing/2014/main" id="{C562013A-8C2B-DEB5-59B7-53D482CF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57821" y="3703884"/>
              <a:ext cx="455978" cy="455978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8315B05-CC4B-7D34-657F-A03897921848}"/>
                </a:ext>
              </a:extLst>
            </p:cNvPr>
            <p:cNvGrpSpPr/>
            <p:nvPr/>
          </p:nvGrpSpPr>
          <p:grpSpPr>
            <a:xfrm>
              <a:off x="2941882" y="2144851"/>
              <a:ext cx="321347" cy="325209"/>
              <a:chOff x="3389650" y="2788891"/>
              <a:chExt cx="321347" cy="32520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382EA8-A262-3DE9-2A64-A466ABA040C8}"/>
                  </a:ext>
                </a:extLst>
              </p:cNvPr>
              <p:cNvSpPr/>
              <p:nvPr/>
            </p:nvSpPr>
            <p:spPr>
              <a:xfrm>
                <a:off x="3389650" y="2788891"/>
                <a:ext cx="321347" cy="32520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pic>
            <p:nvPicPr>
              <p:cNvPr id="75" name="Graphic 74" descr="Thumbs up sign">
                <a:extLst>
                  <a:ext uri="{FF2B5EF4-FFF2-40B4-BE49-F238E27FC236}">
                    <a16:creationId xmlns:a16="http://schemas.microsoft.com/office/drawing/2014/main" id="{F0966C4B-EAE7-F20E-096F-1BA020974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31146" y="2832318"/>
                <a:ext cx="238354" cy="238354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A48681-41E2-7BA8-3971-B93D97AC28A4}"/>
                </a:ext>
              </a:extLst>
            </p:cNvPr>
            <p:cNvGrpSpPr/>
            <p:nvPr/>
          </p:nvGrpSpPr>
          <p:grpSpPr>
            <a:xfrm>
              <a:off x="2941881" y="3795994"/>
              <a:ext cx="321347" cy="325209"/>
              <a:chOff x="4114313" y="2798863"/>
              <a:chExt cx="321347" cy="32520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B513033-27F2-94B0-54DF-03D6D941A808}"/>
                  </a:ext>
                </a:extLst>
              </p:cNvPr>
              <p:cNvSpPr/>
              <p:nvPr/>
            </p:nvSpPr>
            <p:spPr>
              <a:xfrm>
                <a:off x="4114313" y="2798863"/>
                <a:ext cx="321347" cy="325209"/>
              </a:xfrm>
              <a:prstGeom prst="rect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8" name="Graphic 77" descr="Thumbs up sign">
                <a:extLst>
                  <a:ext uri="{FF2B5EF4-FFF2-40B4-BE49-F238E27FC236}">
                    <a16:creationId xmlns:a16="http://schemas.microsoft.com/office/drawing/2014/main" id="{99D1BC90-A976-AF2F-F49F-36E2CA0BA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4155809" y="2842290"/>
                <a:ext cx="238354" cy="238354"/>
              </a:xfrm>
              <a:prstGeom prst="rect">
                <a:avLst/>
              </a:prstGeom>
            </p:spPr>
          </p:pic>
        </p:grpSp>
        <p:pic>
          <p:nvPicPr>
            <p:cNvPr id="80" name="Graphic 79" descr="Add">
              <a:extLst>
                <a:ext uri="{FF2B5EF4-FFF2-40B4-BE49-F238E27FC236}">
                  <a16:creationId xmlns:a16="http://schemas.microsoft.com/office/drawing/2014/main" id="{8F1DEA93-1105-A117-B139-323E6E22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1540597"/>
              <a:ext cx="151291" cy="151291"/>
            </a:xfrm>
            <a:prstGeom prst="rect">
              <a:avLst/>
            </a:prstGeom>
          </p:spPr>
        </p:pic>
        <p:pic>
          <p:nvPicPr>
            <p:cNvPr id="81" name="Graphic 80" descr="Add">
              <a:extLst>
                <a:ext uri="{FF2B5EF4-FFF2-40B4-BE49-F238E27FC236}">
                  <a16:creationId xmlns:a16="http://schemas.microsoft.com/office/drawing/2014/main" id="{8573ADC3-DE0A-78F2-B9A1-BFE9A22E9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2231809"/>
              <a:ext cx="151291" cy="151291"/>
            </a:xfrm>
            <a:prstGeom prst="rect">
              <a:avLst/>
            </a:prstGeom>
          </p:spPr>
        </p:pic>
        <p:pic>
          <p:nvPicPr>
            <p:cNvPr id="82" name="Graphic 81" descr="Add">
              <a:extLst>
                <a:ext uri="{FF2B5EF4-FFF2-40B4-BE49-F238E27FC236}">
                  <a16:creationId xmlns:a16="http://schemas.microsoft.com/office/drawing/2014/main" id="{BAB7E59A-23F4-9FD7-0407-94C1DD75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3155030"/>
              <a:ext cx="151291" cy="151291"/>
            </a:xfrm>
            <a:prstGeom prst="rect">
              <a:avLst/>
            </a:prstGeom>
          </p:spPr>
        </p:pic>
        <p:pic>
          <p:nvPicPr>
            <p:cNvPr id="83" name="Graphic 82" descr="Add">
              <a:extLst>
                <a:ext uri="{FF2B5EF4-FFF2-40B4-BE49-F238E27FC236}">
                  <a16:creationId xmlns:a16="http://schemas.microsoft.com/office/drawing/2014/main" id="{1DA69CFF-1036-C1C9-AF9D-09EE9107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3876736"/>
              <a:ext cx="151291" cy="151291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2EE0E7-5DDB-C452-F6B1-F3AF50F13F70}"/>
                </a:ext>
              </a:extLst>
            </p:cNvPr>
            <p:cNvCxnSpPr>
              <a:endCxn id="59" idx="1"/>
            </p:cNvCxnSpPr>
            <p:nvPr/>
          </p:nvCxnSpPr>
          <p:spPr>
            <a:xfrm flipV="1">
              <a:off x="2029968" y="1609636"/>
              <a:ext cx="911914" cy="113866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E18EA3-42EB-8809-F832-7E6362BE5934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2047290" y="2307456"/>
              <a:ext cx="894592" cy="44016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E2F70C8-353B-62DC-73D0-23B9A715ADF6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2047290" y="2747618"/>
              <a:ext cx="894591" cy="51316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DEDADFD-71B3-33C1-E982-162497855EC4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2029968" y="2758645"/>
              <a:ext cx="911913" cy="11999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90FC94-1FA0-E45C-5A51-195B5804A2AD}"/>
                </a:ext>
              </a:extLst>
            </p:cNvPr>
            <p:cNvSpPr txBox="1"/>
            <p:nvPr/>
          </p:nvSpPr>
          <p:spPr>
            <a:xfrm>
              <a:off x="2347565" y="663537"/>
              <a:ext cx="1509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rgbClr val="161719"/>
                  </a:solidFill>
                  <a:effectLst/>
                  <a:latin typeface="Inter"/>
                </a:rPr>
                <a:t>Can the customer pay back?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CD884D-013E-6B7F-91AD-997A74AD9E97}"/>
                </a:ext>
              </a:extLst>
            </p:cNvPr>
            <p:cNvSpPr txBox="1"/>
            <p:nvPr/>
          </p:nvSpPr>
          <p:spPr>
            <a:xfrm>
              <a:off x="3785616" y="683060"/>
              <a:ext cx="1355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Inter"/>
                </a:rPr>
                <a:t>Is it profitable to bank?</a:t>
              </a:r>
              <a:endParaRPr lang="en-IN" dirty="0">
                <a:latin typeface="Inter"/>
              </a:endParaRPr>
            </a:p>
          </p:txBody>
        </p:sp>
        <p:pic>
          <p:nvPicPr>
            <p:cNvPr id="98" name="Graphic 97" descr="Bar chart RTL">
              <a:extLst>
                <a:ext uri="{FF2B5EF4-FFF2-40B4-BE49-F238E27FC236}">
                  <a16:creationId xmlns:a16="http://schemas.microsoft.com/office/drawing/2014/main" id="{EFAEF91A-F501-F91C-C761-24D0B924E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16021" y="2954084"/>
              <a:ext cx="455979" cy="455979"/>
            </a:xfrm>
            <a:prstGeom prst="rect">
              <a:avLst/>
            </a:prstGeom>
          </p:spPr>
        </p:pic>
        <p:pic>
          <p:nvPicPr>
            <p:cNvPr id="99" name="Graphic 98" descr="Bar chart RTL">
              <a:extLst>
                <a:ext uri="{FF2B5EF4-FFF2-40B4-BE49-F238E27FC236}">
                  <a16:creationId xmlns:a16="http://schemas.microsoft.com/office/drawing/2014/main" id="{EAA28BFB-54A9-D134-ABC4-2AE0B662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56712" y="2071558"/>
              <a:ext cx="455979" cy="455979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6EE993-8AC5-0713-BC6A-39A61CD7E266}"/>
                </a:ext>
              </a:extLst>
            </p:cNvPr>
            <p:cNvSpPr txBox="1"/>
            <p:nvPr/>
          </p:nvSpPr>
          <p:spPr>
            <a:xfrm>
              <a:off x="5197402" y="771258"/>
              <a:ext cx="118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Inter"/>
                </a:rPr>
                <a:t>Approval</a:t>
              </a:r>
              <a:endParaRPr lang="en-IN" dirty="0">
                <a:latin typeface="Inter"/>
              </a:endParaRPr>
            </a:p>
          </p:txBody>
        </p:sp>
        <p:pic>
          <p:nvPicPr>
            <p:cNvPr id="102" name="Graphic 101" descr="Thumbs up sign">
              <a:extLst>
                <a:ext uri="{FF2B5EF4-FFF2-40B4-BE49-F238E27FC236}">
                  <a16:creationId xmlns:a16="http://schemas.microsoft.com/office/drawing/2014/main" id="{F1D3C28A-73F4-AE42-7552-FD27E04C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75703" y="1354603"/>
              <a:ext cx="455978" cy="455978"/>
            </a:xfrm>
            <a:prstGeom prst="rect">
              <a:avLst/>
            </a:prstGeom>
          </p:spPr>
        </p:pic>
        <p:pic>
          <p:nvPicPr>
            <p:cNvPr id="103" name="Graphic 102" descr="Thumbs up sign">
              <a:extLst>
                <a:ext uri="{FF2B5EF4-FFF2-40B4-BE49-F238E27FC236}">
                  <a16:creationId xmlns:a16="http://schemas.microsoft.com/office/drawing/2014/main" id="{CF76FF97-3817-2F89-A6DE-258AADBD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01750" y="3703884"/>
              <a:ext cx="455978" cy="455978"/>
            </a:xfrm>
            <a:prstGeom prst="rect">
              <a:avLst/>
            </a:prstGeom>
          </p:spPr>
        </p:pic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436BEC32-5646-A98D-1665-6C19420C228F}"/>
                </a:ext>
              </a:extLst>
            </p:cNvPr>
            <p:cNvSpPr/>
            <p:nvPr/>
          </p:nvSpPr>
          <p:spPr>
            <a:xfrm>
              <a:off x="5141414" y="2086530"/>
              <a:ext cx="210874" cy="1289709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6" name="Graphic 105" descr="Question mark">
              <a:extLst>
                <a:ext uri="{FF2B5EF4-FFF2-40B4-BE49-F238E27FC236}">
                  <a16:creationId xmlns:a16="http://schemas.microsoft.com/office/drawing/2014/main" id="{A263EC7E-61B6-7796-0A59-9EC195FC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12384" y="2413862"/>
              <a:ext cx="667512" cy="667512"/>
            </a:xfrm>
            <a:prstGeom prst="rect">
              <a:avLst/>
            </a:prstGeom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A6B4D2B-414A-84F5-EC96-A3AA21D3F9F7}"/>
                </a:ext>
              </a:extLst>
            </p:cNvPr>
            <p:cNvCxnSpPr/>
            <p:nvPr/>
          </p:nvCxnSpPr>
          <p:spPr>
            <a:xfrm>
              <a:off x="1252589" y="1447031"/>
              <a:ext cx="0" cy="69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C80484E-16DA-6824-C94E-E559D1B9D300}"/>
                </a:ext>
              </a:extLst>
            </p:cNvPr>
            <p:cNvSpPr txBox="1"/>
            <p:nvPr/>
          </p:nvSpPr>
          <p:spPr>
            <a:xfrm>
              <a:off x="1223026" y="1477141"/>
              <a:ext cx="127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ter"/>
                </a:rPr>
                <a:t>Customer needs loan</a:t>
              </a:r>
              <a:endParaRPr lang="en-IN" dirty="0">
                <a:latin typeface="Inte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EFE5567-0590-09D6-E295-A25A16787179}"/>
                </a:ext>
              </a:extLst>
            </p:cNvPr>
            <p:cNvSpPr txBox="1"/>
            <p:nvPr/>
          </p:nvSpPr>
          <p:spPr>
            <a:xfrm>
              <a:off x="991932" y="3256174"/>
              <a:ext cx="5798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Inter"/>
                </a:rPr>
                <a:t>Bank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Literature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94729"/>
              </p:ext>
            </p:extLst>
          </p:nvPr>
        </p:nvGraphicFramePr>
        <p:xfrm>
          <a:off x="450056" y="1006828"/>
          <a:ext cx="8036721" cy="3973796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99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581">
                <a:tc>
                  <a:txBody>
                    <a:bodyPr/>
                    <a:lstStyle/>
                    <a:p>
                      <a:r>
                        <a:rPr lang="en-US" dirty="0"/>
                        <a:t>Journal name /Publisher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16">
                <a:tc>
                  <a:txBody>
                    <a:bodyPr/>
                    <a:lstStyle/>
                    <a:p>
                      <a:r>
                        <a:rPr lang="en-IN" dirty="0"/>
                        <a:t>Springer - 2023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of Credit Risk using an Adaptive Binarized Spiking Marine Predators’ Neural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deep learning techniques which performs with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Enhancing the model with blockchain technology ensures data security, while integrating a user-friendly interface enhances accessibility and usability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1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International Journal of Engineering and Management Research -2023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Forest, Naive Bayes, Decision Tree, and KNN.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gives highest value of accuracy(83%)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absence of a user-friendly interface is a significant drawback for this model.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7E6CE2-A279-4DF4-AD7B-FFB9CCAEAB64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501"/>
            <a:ext cx="6117431" cy="627321"/>
          </a:xfrm>
        </p:spPr>
        <p:txBody>
          <a:bodyPr/>
          <a:lstStyle/>
          <a:p>
            <a:r>
              <a:rPr lang="en-US" sz="3600" dirty="0"/>
              <a:t>Literature(cont..)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2A1D68-43CA-45FC-A47C-7E83FB7C746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524736-14C8-4110-FCAA-2B5AF61A6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91982"/>
              </p:ext>
            </p:extLst>
          </p:nvPr>
        </p:nvGraphicFramePr>
        <p:xfrm>
          <a:off x="450056" y="956822"/>
          <a:ext cx="8036721" cy="4046152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Journal name /Publisher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1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INTERNATIONAL JOURNAL OF INNOVATIVE RESEARCH IN TECHNOLOGY -2022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User-friendly application.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accuracy can still be improved using deep learning techniques. Current  application is 81%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1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International Research Journal of Modernization in Engineering Technology and Science -2023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regression,</a:t>
                      </a:r>
                    </a:p>
                    <a:p>
                      <a:r>
                        <a:rPr lang="en-US" dirty="0"/>
                        <a:t>Random forest,</a:t>
                      </a:r>
                    </a:p>
                    <a:p>
                      <a:r>
                        <a:rPr lang="en-US" dirty="0"/>
                        <a:t>SVM,</a:t>
                      </a:r>
                    </a:p>
                    <a:p>
                      <a:r>
                        <a:rPr lang="en-US" dirty="0"/>
                        <a:t>K Neighbors ,</a:t>
                      </a:r>
                    </a:p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absence of a user-friendly interface is a significant drawback for this model.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5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6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88518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</a:t>
            </a:r>
            <a:r>
              <a:rPr lang="en-US" sz="3600" dirty="0">
                <a:latin typeface="Bookman Old Style" panose="02050604050505020204" pitchFamily="18" charset="0"/>
              </a:rPr>
              <a:t>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358" y="915839"/>
            <a:ext cx="7234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banking industry faces significant challenges when it comes to the loan approval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Due to long wait times, security risks, and reliance on old systems, which slow down the loan process.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methods, though developed, aren't fully connected from start to finish. This calls for a thorough approach to create a smooth and strong solution.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these limitations, we propose a solution that combines Deep Learning and Blockchain to enhance loan approval security and provide faster processing times.</a:t>
            </a:r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AE47AFA-FA96-457D-956D-C46D009EE3B5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3696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7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97500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</a:t>
            </a:r>
            <a:r>
              <a:rPr lang="en-US" sz="3600" dirty="0">
                <a:latin typeface="Bookman Old Style" panose="02050604050505020204" pitchFamily="18" charset="0"/>
              </a:rPr>
              <a:t>Illustration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FEAA23-0A82-400D-B54A-8AAC8D88A13B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BA44E-EE53-B24A-246D-A5CB2C220148}"/>
              </a:ext>
            </a:extLst>
          </p:cNvPr>
          <p:cNvSpPr txBox="1"/>
          <p:nvPr/>
        </p:nvSpPr>
        <p:spPr>
          <a:xfrm>
            <a:off x="831055" y="1255492"/>
            <a:ext cx="6555581" cy="19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Develop a model for loan approval prediction.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Implement a data storage system to enhance transparency and guarantee the tamper-proof integrity of the data.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a user-friendly interface for seamless interaction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0154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8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8" y="102336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B115A319-B060-4A35-A508-6A7FE2F3BD02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96119" y="4869600"/>
            <a:ext cx="2895600" cy="273900"/>
          </a:xfrm>
        </p:spPr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437A-DE61-4017-0841-1CB8FCD6910E}"/>
              </a:ext>
            </a:extLst>
          </p:cNvPr>
          <p:cNvSpPr txBox="1"/>
          <p:nvPr/>
        </p:nvSpPr>
        <p:spPr>
          <a:xfrm>
            <a:off x="650080" y="886278"/>
            <a:ext cx="8251033" cy="363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model:</a:t>
            </a:r>
            <a:endParaRPr lang="en-IN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Data collection: Kaggl</a:t>
            </a: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 dataset</a:t>
            </a:r>
            <a:endParaRPr lang="en-US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Preprocessing :</a:t>
            </a:r>
          </a:p>
          <a:p>
            <a:pPr lvl="0" algn="just">
              <a:lnSpc>
                <a:spcPct val="107000"/>
              </a:lnSpc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Imputation: replace the null values with a mean of the column.</a:t>
            </a:r>
          </a:p>
          <a:p>
            <a:pPr lvl="0" algn="just">
              <a:lnSpc>
                <a:spcPct val="107000"/>
              </a:lnSpc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Handling outlines: IQR method</a:t>
            </a:r>
          </a:p>
          <a:p>
            <a:pPr lvl="0"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Transfer categorical to </a:t>
            </a: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ordinal data</a:t>
            </a:r>
          </a:p>
          <a:p>
            <a:pPr lvl="0"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Convert required columns to integer datatype</a:t>
            </a:r>
          </a:p>
          <a:p>
            <a:pPr lvl="0" algn="just">
              <a:lnSpc>
                <a:spcPct val="107000"/>
              </a:lnSpc>
            </a:pP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Normalization of data</a:t>
            </a:r>
            <a:endParaRPr lang="en-US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Split into train and test dataset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Utilize </a:t>
            </a:r>
            <a:r>
              <a:rPr lang="en-US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sequential neural network architecture with 4 hidden layers for with activation function of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ReLU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with neurons 128, 256,256, and 256 respectively, linear activation for output.</a:t>
            </a: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Train the model on train data sets uprising historical known data including approved and denied cases.</a:t>
            </a:r>
            <a:endParaRPr lang="en-IN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Finetune the hyperparameters through rigorous experimentation which gives an improved accuracy.</a:t>
            </a:r>
            <a:endParaRPr lang="en-IN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3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9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31" y="229638"/>
            <a:ext cx="7065169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Flow of Deep learning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2C9150-213E-4C57-83AC-D72655848A5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50CF7F-14ED-9550-3685-28F27618F4AB}"/>
              </a:ext>
            </a:extLst>
          </p:cNvPr>
          <p:cNvSpPr txBox="1"/>
          <p:nvPr/>
        </p:nvSpPr>
        <p:spPr>
          <a:xfrm>
            <a:off x="2218247" y="1853711"/>
            <a:ext cx="103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Imputation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BBF9DD-0C2D-F453-5348-AC08FAA47960}"/>
              </a:ext>
            </a:extLst>
          </p:cNvPr>
          <p:cNvSpPr txBox="1"/>
          <p:nvPr/>
        </p:nvSpPr>
        <p:spPr>
          <a:xfrm>
            <a:off x="140814" y="1853711"/>
            <a:ext cx="145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982086-D0DC-9682-51E4-84EB3B5DB8AE}"/>
              </a:ext>
            </a:extLst>
          </p:cNvPr>
          <p:cNvSpPr txBox="1"/>
          <p:nvPr/>
        </p:nvSpPr>
        <p:spPr>
          <a:xfrm>
            <a:off x="5678310" y="1661962"/>
            <a:ext cx="1595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Transfer categorical to ordinal data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EA33C8-F0AA-9C93-48F5-C1AF99CD9D98}"/>
              </a:ext>
            </a:extLst>
          </p:cNvPr>
          <p:cNvSpPr txBox="1"/>
          <p:nvPr/>
        </p:nvSpPr>
        <p:spPr>
          <a:xfrm>
            <a:off x="4087415" y="1742562"/>
            <a:ext cx="129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Outliners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B8FD7D-0ECD-6DBF-A6D1-4FC2EA0ECB45}"/>
              </a:ext>
            </a:extLst>
          </p:cNvPr>
          <p:cNvSpPr/>
          <p:nvPr/>
        </p:nvSpPr>
        <p:spPr>
          <a:xfrm>
            <a:off x="209229" y="1650657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4D161F-2B95-DC7A-5FFE-0432A808B8FE}"/>
              </a:ext>
            </a:extLst>
          </p:cNvPr>
          <p:cNvSpPr/>
          <p:nvPr/>
        </p:nvSpPr>
        <p:spPr>
          <a:xfrm>
            <a:off x="2079267" y="1658555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9E3AD5-EF05-E3F9-0F95-B64C82948AC5}"/>
              </a:ext>
            </a:extLst>
          </p:cNvPr>
          <p:cNvSpPr/>
          <p:nvPr/>
        </p:nvSpPr>
        <p:spPr>
          <a:xfrm>
            <a:off x="3949305" y="1666453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B2C411-11E9-4C98-6141-F3124760768B}"/>
              </a:ext>
            </a:extLst>
          </p:cNvPr>
          <p:cNvSpPr/>
          <p:nvPr/>
        </p:nvSpPr>
        <p:spPr>
          <a:xfrm>
            <a:off x="5819343" y="1674351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CDD4F4-BCD7-A723-A6E3-8EF8A626D4D9}"/>
              </a:ext>
            </a:extLst>
          </p:cNvPr>
          <p:cNvSpPr/>
          <p:nvPr/>
        </p:nvSpPr>
        <p:spPr>
          <a:xfrm>
            <a:off x="7675310" y="1682249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FEE282-6EA8-85BF-199B-E407DA92243E}"/>
              </a:ext>
            </a:extLst>
          </p:cNvPr>
          <p:cNvSpPr txBox="1"/>
          <p:nvPr/>
        </p:nvSpPr>
        <p:spPr>
          <a:xfrm>
            <a:off x="7598787" y="1692332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Converting required columns to integer datatype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2FC599-FB1F-5F0A-E708-3CE6FBC411A9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523034" y="2007600"/>
            <a:ext cx="556233" cy="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5B06BD3-3B13-7495-7963-DA6835190E8D}"/>
              </a:ext>
            </a:extLst>
          </p:cNvPr>
          <p:cNvCxnSpPr/>
          <p:nvPr/>
        </p:nvCxnSpPr>
        <p:spPr>
          <a:xfrm>
            <a:off x="3414867" y="2015624"/>
            <a:ext cx="556233" cy="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8E0479-B17D-E813-A0EA-91B873DFCCDC}"/>
              </a:ext>
            </a:extLst>
          </p:cNvPr>
          <p:cNvCxnSpPr/>
          <p:nvPr/>
        </p:nvCxnSpPr>
        <p:spPr>
          <a:xfrm>
            <a:off x="5280175" y="2039192"/>
            <a:ext cx="556233" cy="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451FF1-2EF3-7139-AA0A-733D8C36B118}"/>
              </a:ext>
            </a:extLst>
          </p:cNvPr>
          <p:cNvCxnSpPr/>
          <p:nvPr/>
        </p:nvCxnSpPr>
        <p:spPr>
          <a:xfrm>
            <a:off x="7137096" y="2047090"/>
            <a:ext cx="556233" cy="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EC42C2-FEF4-DDEB-B372-0D08E8EEF255}"/>
              </a:ext>
            </a:extLst>
          </p:cNvPr>
          <p:cNvSpPr txBox="1"/>
          <p:nvPr/>
        </p:nvSpPr>
        <p:spPr>
          <a:xfrm>
            <a:off x="5696978" y="3797746"/>
            <a:ext cx="139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 train and test data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98B7E2-28DA-3FB2-C1DB-42341C161953}"/>
              </a:ext>
            </a:extLst>
          </p:cNvPr>
          <p:cNvSpPr/>
          <p:nvPr/>
        </p:nvSpPr>
        <p:spPr>
          <a:xfrm>
            <a:off x="5705637" y="3702413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3733F7-1808-7AF1-3BEB-5AC80BCFD453}"/>
              </a:ext>
            </a:extLst>
          </p:cNvPr>
          <p:cNvSpPr/>
          <p:nvPr/>
        </p:nvSpPr>
        <p:spPr>
          <a:xfrm>
            <a:off x="1950244" y="1535906"/>
            <a:ext cx="7129464" cy="9722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ECFB56-A0B2-1286-6704-1D73D88D2706}"/>
              </a:ext>
            </a:extLst>
          </p:cNvPr>
          <p:cNvSpPr txBox="1"/>
          <p:nvPr/>
        </p:nvSpPr>
        <p:spPr>
          <a:xfrm>
            <a:off x="4949881" y="2520535"/>
            <a:ext cx="160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</a:t>
            </a:r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978F6E-C6DA-F552-D7F1-4A64D5D271BD}"/>
              </a:ext>
            </a:extLst>
          </p:cNvPr>
          <p:cNvSpPr/>
          <p:nvPr/>
        </p:nvSpPr>
        <p:spPr>
          <a:xfrm>
            <a:off x="3912553" y="3702413"/>
            <a:ext cx="1397440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7CEB0A-A7F3-9E3D-4DF2-448DB1A44975}"/>
              </a:ext>
            </a:extLst>
          </p:cNvPr>
          <p:cNvSpPr txBox="1"/>
          <p:nvPr/>
        </p:nvSpPr>
        <p:spPr>
          <a:xfrm>
            <a:off x="2077717" y="3797746"/>
            <a:ext cx="139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the model</a:t>
            </a:r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F873EB-F3B5-4D8E-37BA-B4005FBA5C28}"/>
              </a:ext>
            </a:extLst>
          </p:cNvPr>
          <p:cNvSpPr/>
          <p:nvPr/>
        </p:nvSpPr>
        <p:spPr>
          <a:xfrm>
            <a:off x="2119469" y="3702413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831D08-48EE-78DD-2D0B-926983023208}"/>
              </a:ext>
            </a:extLst>
          </p:cNvPr>
          <p:cNvSpPr txBox="1"/>
          <p:nvPr/>
        </p:nvSpPr>
        <p:spPr>
          <a:xfrm>
            <a:off x="317726" y="3797746"/>
            <a:ext cx="139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 into pickle file</a:t>
            </a:r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FB14F9-9B9A-0886-9D38-9D340DB5FCFD}"/>
              </a:ext>
            </a:extLst>
          </p:cNvPr>
          <p:cNvSpPr/>
          <p:nvPr/>
        </p:nvSpPr>
        <p:spPr>
          <a:xfrm>
            <a:off x="326385" y="3702413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A50631-9D25-69A4-ACC2-97C49F837C6D}"/>
              </a:ext>
            </a:extLst>
          </p:cNvPr>
          <p:cNvSpPr txBox="1"/>
          <p:nvPr/>
        </p:nvSpPr>
        <p:spPr>
          <a:xfrm>
            <a:off x="3775435" y="3677635"/>
            <a:ext cx="1671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S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equential neural network with ReLU activation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016870-CE06-3ED2-53B7-6E106CB478A7}"/>
              </a:ext>
            </a:extLst>
          </p:cNvPr>
          <p:cNvSpPr txBox="1"/>
          <p:nvPr/>
        </p:nvSpPr>
        <p:spPr>
          <a:xfrm>
            <a:off x="3779809" y="3213787"/>
            <a:ext cx="160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learning model</a:t>
            </a:r>
            <a:endParaRPr lang="en-IN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39AA804-58A7-7292-84B8-FEB8E481EE6E}"/>
              </a:ext>
            </a:extLst>
          </p:cNvPr>
          <p:cNvCxnSpPr>
            <a:stCxn id="81" idx="1"/>
          </p:cNvCxnSpPr>
          <p:nvPr/>
        </p:nvCxnSpPr>
        <p:spPr>
          <a:xfrm flipH="1" flipV="1">
            <a:off x="5309993" y="4057173"/>
            <a:ext cx="395644" cy="2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42C335-DF83-8443-214E-7C1FADD3FA92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1643413" y="4059356"/>
            <a:ext cx="476056" cy="2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DE2EAA-E38D-86C4-C91A-3BEFA5F29ADC}"/>
              </a:ext>
            </a:extLst>
          </p:cNvPr>
          <p:cNvCxnSpPr>
            <a:endCxn id="87" idx="3"/>
          </p:cNvCxnSpPr>
          <p:nvPr/>
        </p:nvCxnSpPr>
        <p:spPr>
          <a:xfrm flipH="1">
            <a:off x="3433274" y="4057173"/>
            <a:ext cx="479279" cy="2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02DB886-C9CD-DFF6-DFC9-AF6BF5A265AD}"/>
              </a:ext>
            </a:extLst>
          </p:cNvPr>
          <p:cNvSpPr/>
          <p:nvPr/>
        </p:nvSpPr>
        <p:spPr>
          <a:xfrm>
            <a:off x="7490460" y="2505774"/>
            <a:ext cx="1589248" cy="1006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019B3-C036-ED26-3080-CA834E048728}"/>
              </a:ext>
            </a:extLst>
          </p:cNvPr>
          <p:cNvSpPr/>
          <p:nvPr/>
        </p:nvSpPr>
        <p:spPr>
          <a:xfrm>
            <a:off x="7490460" y="2501048"/>
            <a:ext cx="1603319" cy="45719"/>
          </a:xfrm>
          <a:prstGeom prst="rect">
            <a:avLst/>
          </a:prstGeom>
          <a:solidFill>
            <a:srgbClr val="F2F2F2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8F88AA-8FFC-B0DA-565C-59FD224A4EB3}"/>
              </a:ext>
            </a:extLst>
          </p:cNvPr>
          <p:cNvCxnSpPr>
            <a:cxnSpLocks/>
            <a:stCxn id="73" idx="2"/>
            <a:endCxn id="8" idx="0"/>
          </p:cNvCxnSpPr>
          <p:nvPr/>
        </p:nvCxnSpPr>
        <p:spPr>
          <a:xfrm flipH="1">
            <a:off x="8320027" y="2396135"/>
            <a:ext cx="12186" cy="293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6A941C-11DA-F900-5D4A-D4ABEFAD70E1}"/>
              </a:ext>
            </a:extLst>
          </p:cNvPr>
          <p:cNvSpPr/>
          <p:nvPr/>
        </p:nvSpPr>
        <p:spPr>
          <a:xfrm>
            <a:off x="7663124" y="2689628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89F10-7958-B3E2-BE6B-5FFD6FDF6614}"/>
              </a:ext>
            </a:extLst>
          </p:cNvPr>
          <p:cNvSpPr txBox="1"/>
          <p:nvPr/>
        </p:nvSpPr>
        <p:spPr>
          <a:xfrm>
            <a:off x="7631429" y="2784961"/>
            <a:ext cx="139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Normalization of data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F3544-E43B-634E-3C5F-5C4531310375}"/>
              </a:ext>
            </a:extLst>
          </p:cNvPr>
          <p:cNvSpPr txBox="1"/>
          <p:nvPr/>
        </p:nvSpPr>
        <p:spPr>
          <a:xfrm>
            <a:off x="7638174" y="3806351"/>
            <a:ext cx="137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matrix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880DD-D552-B867-D93D-F6B315F4A2DF}"/>
              </a:ext>
            </a:extLst>
          </p:cNvPr>
          <p:cNvSpPr/>
          <p:nvPr/>
        </p:nvSpPr>
        <p:spPr>
          <a:xfrm>
            <a:off x="7620000" y="3711018"/>
            <a:ext cx="1313805" cy="71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77887-01A7-D3E7-8BAA-BE67B9CBE6DA}"/>
              </a:ext>
            </a:extLst>
          </p:cNvPr>
          <p:cNvCxnSpPr>
            <a:cxnSpLocks/>
            <a:stCxn id="20" idx="1"/>
            <a:endCxn id="81" idx="3"/>
          </p:cNvCxnSpPr>
          <p:nvPr/>
        </p:nvCxnSpPr>
        <p:spPr>
          <a:xfrm flipH="1" flipV="1">
            <a:off x="7019442" y="4059356"/>
            <a:ext cx="600558" cy="8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B15A65-B9BE-3900-AE80-2153BFD6DF56}"/>
              </a:ext>
            </a:extLst>
          </p:cNvPr>
          <p:cNvCxnSpPr>
            <a:cxnSpLocks/>
          </p:cNvCxnSpPr>
          <p:nvPr/>
        </p:nvCxnSpPr>
        <p:spPr>
          <a:xfrm flipH="1">
            <a:off x="8330922" y="3405631"/>
            <a:ext cx="12186" cy="293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0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1315</Words>
  <Application>Microsoft Office PowerPoint</Application>
  <PresentationFormat>On-screen Show (16:9)</PresentationFormat>
  <Paragraphs>237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Trebuchet MS</vt:lpstr>
      <vt:lpstr>Calibri</vt:lpstr>
      <vt:lpstr>Bookman Old Style</vt:lpstr>
      <vt:lpstr>Inter</vt:lpstr>
      <vt:lpstr>Noto Sans Symbols</vt:lpstr>
      <vt:lpstr>KaTeX_Math</vt:lpstr>
      <vt:lpstr>Arial</vt:lpstr>
      <vt:lpstr>KaTeX_Main</vt:lpstr>
      <vt:lpstr>Wingdings</vt:lpstr>
      <vt:lpstr>1_Office Theme</vt:lpstr>
      <vt:lpstr>A Project Seminar on Loan Approval Estimation Deploying  Deep Learning and Blockchain Technologies  </vt:lpstr>
      <vt:lpstr>Introduction</vt:lpstr>
      <vt:lpstr>Concept Tree</vt:lpstr>
      <vt:lpstr>Literature </vt:lpstr>
      <vt:lpstr>Literature(cont..) </vt:lpstr>
      <vt:lpstr>Problem Statement</vt:lpstr>
      <vt:lpstr>Problem Illustration</vt:lpstr>
      <vt:lpstr>Proposed Method</vt:lpstr>
      <vt:lpstr>Flow of Deep learning model</vt:lpstr>
      <vt:lpstr>Procedure for connecting the DL model and blockchain </vt:lpstr>
      <vt:lpstr>Architecture </vt:lpstr>
      <vt:lpstr>Parameter </vt:lpstr>
      <vt:lpstr>Parameter </vt:lpstr>
      <vt:lpstr>Experiment Environment</vt:lpstr>
      <vt:lpstr>Project status</vt:lpstr>
      <vt:lpstr>References</vt:lpstr>
      <vt:lpstr>Thank you</vt:lpstr>
      <vt:lpstr>Project seminar–I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Sai Anudeep J</cp:lastModifiedBy>
  <cp:revision>54</cp:revision>
  <dcterms:modified xsi:type="dcterms:W3CDTF">2024-01-31T08:59:16Z</dcterms:modified>
</cp:coreProperties>
</file>