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70" r:id="rId4"/>
  </p:sldMasterIdLst>
  <p:notesMasterIdLst>
    <p:notesMasterId r:id="rId6"/>
  </p:notesMasterIdLst>
  <p:sldIdLst>
    <p:sldId id="256" r:id="rId5"/>
  </p:sldIdLst>
  <p:sldSz cx="6858000" cy="9906000" type="A4"/>
  <p:notesSz cx="6735763" cy="9866313"/>
  <p:embeddedFontLst>
    <p:embeddedFont>
      <p:font typeface="Roboto" panose="02000000000000000000" pitchFamily="2" charset="0"/>
      <p:regular r:id="rId7"/>
      <p:bold r:id="rId8"/>
      <p:italic r:id="rId9"/>
      <p:boldItalic r:id="rId10"/>
    </p:embeddedFont>
    <p:embeddedFont>
      <p:font typeface="游ゴシック" panose="020B0400000000000000" pitchFamily="34" charset="-128"/>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79F"/>
    <a:srgbClr val="103032"/>
    <a:srgbClr val="000000"/>
    <a:srgbClr val="E6E6E6"/>
    <a:srgbClr val="3AA7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8993AC-B17D-984E-3480-3656EE73B435}" v="884" dt="2024-03-13T08:46:56.4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36"/>
    <p:restoredTop sz="94694"/>
  </p:normalViewPr>
  <p:slideViewPr>
    <p:cSldViewPr snapToGrid="0">
      <p:cViewPr>
        <p:scale>
          <a:sx n="143" d="100"/>
          <a:sy n="143" d="100"/>
        </p:scale>
        <p:origin x="2080" y="-3448"/>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font" Target="fonts/font1.fntdata"/><Relationship Id="rId12" Type="http://schemas.openxmlformats.org/officeDocument/2006/relationships/font" Target="fonts/font6.fntdata"/><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2918831" cy="495029"/>
          </a:xfrm>
          <a:prstGeom prst="rect">
            <a:avLst/>
          </a:prstGeom>
          <a:noFill/>
          <a:ln>
            <a:noFill/>
          </a:ln>
        </p:spPr>
        <p:txBody>
          <a:bodyPr spcFirstLastPara="1" wrap="square" lIns="90650" tIns="45325" rIns="90650" bIns="4532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15374" y="1"/>
            <a:ext cx="2918831" cy="495029"/>
          </a:xfrm>
          <a:prstGeom prst="rect">
            <a:avLst/>
          </a:prstGeom>
          <a:noFill/>
          <a:ln>
            <a:noFill/>
          </a:ln>
        </p:spPr>
        <p:txBody>
          <a:bodyPr spcFirstLastPara="1" wrap="square" lIns="90650" tIns="45325" rIns="90650" bIns="4532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216150" y="1233488"/>
            <a:ext cx="2303463"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3577" y="4748164"/>
            <a:ext cx="5388610" cy="3884860"/>
          </a:xfrm>
          <a:prstGeom prst="rect">
            <a:avLst/>
          </a:prstGeom>
          <a:noFill/>
          <a:ln>
            <a:noFill/>
          </a:ln>
        </p:spPr>
        <p:txBody>
          <a:bodyPr spcFirstLastPara="1" wrap="square" lIns="90650" tIns="45325" rIns="90650" bIns="453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371286"/>
            <a:ext cx="2918831" cy="495028"/>
          </a:xfrm>
          <a:prstGeom prst="rect">
            <a:avLst/>
          </a:prstGeom>
          <a:noFill/>
          <a:ln>
            <a:noFill/>
          </a:ln>
        </p:spPr>
        <p:txBody>
          <a:bodyPr spcFirstLastPara="1" wrap="square" lIns="90650" tIns="45325" rIns="90650" bIns="4532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15374" y="9371286"/>
            <a:ext cx="2918831" cy="495028"/>
          </a:xfrm>
          <a:prstGeom prst="rect">
            <a:avLst/>
          </a:prstGeom>
          <a:noFill/>
          <a:ln>
            <a:noFill/>
          </a:ln>
        </p:spPr>
        <p:txBody>
          <a:bodyPr spcFirstLastPara="1" wrap="square" lIns="90650" tIns="45325" rIns="90650" bIns="45325" anchor="b" anchorCtr="0">
            <a:noAutofit/>
          </a:bodyPr>
          <a:lstStyle/>
          <a:p>
            <a:pPr marL="0" marR="0" lvl="0" indent="0" algn="r" rtl="0">
              <a:spcBef>
                <a:spcPts val="0"/>
              </a:spcBef>
              <a:spcAft>
                <a:spcPts val="0"/>
              </a:spcAft>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73577" y="4748164"/>
            <a:ext cx="5388610" cy="3884860"/>
          </a:xfrm>
          <a:prstGeom prst="rect">
            <a:avLst/>
          </a:prstGeom>
        </p:spPr>
        <p:txBody>
          <a:bodyPr spcFirstLastPara="1" wrap="square" lIns="90650" tIns="45325" rIns="90650" bIns="45325" anchor="t" anchorCtr="0">
            <a:noAutofit/>
          </a:bodyPr>
          <a:lstStyle/>
          <a:p>
            <a:pPr marL="0" lvl="0" indent="0" algn="l" rtl="0">
              <a:spcBef>
                <a:spcPts val="0"/>
              </a:spcBef>
              <a:spcAft>
                <a:spcPts val="0"/>
              </a:spcAft>
              <a:buNone/>
            </a:pPr>
            <a:endParaRPr/>
          </a:p>
        </p:txBody>
      </p:sp>
      <p:sp>
        <p:nvSpPr>
          <p:cNvPr id="157" name="Google Shape;157;p1:notes"/>
          <p:cNvSpPr>
            <a:spLocks noGrp="1" noRot="1" noChangeAspect="1"/>
          </p:cNvSpPr>
          <p:nvPr>
            <p:ph type="sldImg" idx="2"/>
          </p:nvPr>
        </p:nvSpPr>
        <p:spPr>
          <a:xfrm>
            <a:off x="2216150" y="1233488"/>
            <a:ext cx="2303463" cy="3330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342900" y="396699"/>
            <a:ext cx="6172200" cy="1651000"/>
          </a:xfrm>
          <a:prstGeom prst="rect">
            <a:avLst/>
          </a:prstGeom>
          <a:noFill/>
          <a:ln>
            <a:noFill/>
          </a:ln>
        </p:spPr>
        <p:txBody>
          <a:bodyPr spcFirstLastPara="1" wrap="square" lIns="20000" tIns="10000" rIns="20000" bIns="10000" anchor="t" anchorCtr="0">
            <a:noAutofit/>
          </a:bodyPr>
          <a:lstStyle>
            <a:lvl1pPr marR="0" lvl="0" algn="ctr" rtl="0">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2"/>
          <p:cNvSpPr txBox="1">
            <a:spLocks noGrp="1"/>
          </p:cNvSpPr>
          <p:nvPr>
            <p:ph type="body" idx="1"/>
          </p:nvPr>
        </p:nvSpPr>
        <p:spPr>
          <a:xfrm>
            <a:off x="342900" y="2311402"/>
            <a:ext cx="6172200" cy="6537502"/>
          </a:xfrm>
          <a:prstGeom prst="rect">
            <a:avLst/>
          </a:prstGeom>
          <a:noFill/>
          <a:ln>
            <a:noFill/>
          </a:ln>
        </p:spPr>
        <p:txBody>
          <a:bodyPr spcFirstLastPara="1" wrap="square" lIns="20000" tIns="10000" rIns="20000" bIns="100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Roboto"/>
                <a:ea typeface="Roboto"/>
                <a:cs typeface="Roboto"/>
                <a:sym typeface="Roboto"/>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Roboto"/>
                <a:ea typeface="Roboto"/>
                <a:cs typeface="Roboto"/>
                <a:sym typeface="Roboto"/>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Roboto"/>
                <a:ea typeface="Roboto"/>
                <a:cs typeface="Roboto"/>
                <a:sym typeface="Roboto"/>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6860164" cy="1137495"/>
          </a:xfrm>
          <a:prstGeom prst="rect">
            <a:avLst/>
          </a:prstGeom>
          <a:gradFill>
            <a:gsLst>
              <a:gs pos="0">
                <a:srgbClr val="33979F"/>
              </a:gs>
              <a:gs pos="100000">
                <a:srgbClr val="FFFFFF"/>
              </a:gs>
            </a:gsLst>
            <a:lin ang="5400000" scaled="0"/>
          </a:gradFill>
          <a:ln>
            <a:noFill/>
          </a:ln>
        </p:spPr>
        <p:txBody>
          <a:bodyPr spcFirstLastPara="1" wrap="square" lIns="20000" tIns="10000" rIns="20000" bIns="10000" anchor="ctr" anchorCtr="0">
            <a:noAutofit/>
          </a:bodyPr>
          <a:lstStyle/>
          <a:p>
            <a:pPr marL="0" marR="0" lvl="0" indent="0" algn="l" rtl="0">
              <a:spcBef>
                <a:spcPts val="0"/>
              </a:spcBef>
              <a:spcAft>
                <a:spcPts val="0"/>
              </a:spcAft>
              <a:buNone/>
            </a:pPr>
            <a:endParaRPr sz="1800" b="0" i="0" u="none" strike="noStrike" cap="none">
              <a:solidFill>
                <a:schemeClr val="dk1"/>
              </a:solidFill>
              <a:latin typeface="Roboto"/>
              <a:ea typeface="Roboto"/>
              <a:cs typeface="Roboto"/>
              <a:sym typeface="Roboto"/>
            </a:endParaRPr>
          </a:p>
        </p:txBody>
      </p:sp>
      <p:cxnSp>
        <p:nvCxnSpPr>
          <p:cNvPr id="12" name="Google Shape;12;p1"/>
          <p:cNvCxnSpPr/>
          <p:nvPr/>
        </p:nvCxnSpPr>
        <p:spPr>
          <a:xfrm>
            <a:off x="203896" y="1305148"/>
            <a:ext cx="6487383" cy="0"/>
          </a:xfrm>
          <a:prstGeom prst="straightConnector1">
            <a:avLst/>
          </a:prstGeom>
          <a:noFill/>
          <a:ln w="38100" cap="flat" cmpd="sng">
            <a:solidFill>
              <a:schemeClr val="dk1"/>
            </a:solidFill>
            <a:prstDash val="solid"/>
            <a:round/>
            <a:headEnd type="none" w="med" len="med"/>
            <a:tailEnd type="none" w="med" len="med"/>
          </a:ln>
        </p:spPr>
      </p:cxnSp>
      <p:pic>
        <p:nvPicPr>
          <p:cNvPr id="13" name="Google Shape;13;p1" descr="Ｒロゴマーク(背景なし）"/>
          <p:cNvPicPr preferRelativeResize="0"/>
          <p:nvPr/>
        </p:nvPicPr>
        <p:blipFill rotWithShape="1">
          <a:blip r:embed="rId3">
            <a:alphaModFix/>
          </a:blip>
          <a:srcRect/>
          <a:stretch/>
        </p:blipFill>
        <p:spPr>
          <a:xfrm>
            <a:off x="81401" y="164394"/>
            <a:ext cx="952647" cy="973101"/>
          </a:xfrm>
          <a:prstGeom prst="rect">
            <a:avLst/>
          </a:prstGeom>
          <a:noFill/>
          <a:ln>
            <a:noFill/>
          </a:ln>
        </p:spPr>
      </p:pic>
      <p:sp>
        <p:nvSpPr>
          <p:cNvPr id="14" name="Google Shape;14;p1"/>
          <p:cNvSpPr txBox="1"/>
          <p:nvPr/>
        </p:nvSpPr>
        <p:spPr>
          <a:xfrm>
            <a:off x="1034048" y="761010"/>
            <a:ext cx="5657231" cy="502423"/>
          </a:xfrm>
          <a:prstGeom prst="rect">
            <a:avLst/>
          </a:prstGeom>
          <a:noFill/>
          <a:ln>
            <a:noFill/>
          </a:ln>
        </p:spPr>
        <p:txBody>
          <a:bodyPr spcFirstLastPara="1" wrap="square" lIns="20000" tIns="10000" rIns="20000" bIns="10000" anchor="ctr" anchorCtr="0">
            <a:noAutofit/>
          </a:bodyPr>
          <a:lstStyle/>
          <a:p>
            <a:pPr marL="0" marR="0" lvl="0" indent="0" algn="ctr" rtl="0">
              <a:lnSpc>
                <a:spcPct val="94727"/>
              </a:lnSpc>
              <a:spcBef>
                <a:spcPts val="0"/>
              </a:spcBef>
              <a:spcAft>
                <a:spcPts val="0"/>
              </a:spcAft>
              <a:buClr>
                <a:schemeClr val="dk1"/>
              </a:buClr>
              <a:buSzPts val="1100"/>
              <a:buFont typeface="Roboto"/>
              <a:buNone/>
            </a:pPr>
            <a:endParaRPr sz="1100" b="0" i="0" u="none" strike="noStrike" cap="none">
              <a:solidFill>
                <a:schemeClr val="dk1"/>
              </a:solidFill>
              <a:latin typeface="Roboto"/>
              <a:ea typeface="Roboto"/>
              <a:cs typeface="Roboto"/>
              <a:sym typeface="Roboto"/>
            </a:endParaRPr>
          </a:p>
        </p:txBody>
      </p:sp>
      <p:cxnSp>
        <p:nvCxnSpPr>
          <p:cNvPr id="16" name="Google Shape;16;p1"/>
          <p:cNvCxnSpPr/>
          <p:nvPr/>
        </p:nvCxnSpPr>
        <p:spPr>
          <a:xfrm>
            <a:off x="203896" y="1246640"/>
            <a:ext cx="6487383" cy="0"/>
          </a:xfrm>
          <a:prstGeom prst="straightConnector1">
            <a:avLst/>
          </a:prstGeom>
          <a:noFill/>
          <a:ln w="76200" cap="flat" cmpd="sng">
            <a:solidFill>
              <a:srgbClr val="33979F"/>
            </a:solidFill>
            <a:prstDash val="solid"/>
            <a:round/>
            <a:headEnd type="none" w="med" len="med"/>
            <a:tailEnd type="none" w="med" len="med"/>
          </a:ln>
        </p:spPr>
      </p:cxnSp>
      <p:sp>
        <p:nvSpPr>
          <p:cNvPr id="9" name="Google Shape;10;p1">
            <a:extLst>
              <a:ext uri="{FF2B5EF4-FFF2-40B4-BE49-F238E27FC236}">
                <a16:creationId xmlns:a16="http://schemas.microsoft.com/office/drawing/2014/main" id="{70DB25AF-A059-4FCB-BA25-BF3018E057D1}"/>
              </a:ext>
            </a:extLst>
          </p:cNvPr>
          <p:cNvSpPr/>
          <p:nvPr userDrawn="1"/>
        </p:nvSpPr>
        <p:spPr>
          <a:xfrm>
            <a:off x="0" y="9403576"/>
            <a:ext cx="6860163" cy="502423"/>
          </a:xfrm>
          <a:prstGeom prst="rect">
            <a:avLst/>
          </a:prstGeom>
          <a:gradFill flip="none" rotWithShape="1">
            <a:gsLst>
              <a:gs pos="0">
                <a:srgbClr val="33979F"/>
              </a:gs>
              <a:gs pos="100000">
                <a:srgbClr val="FFFFFF"/>
              </a:gs>
            </a:gsLst>
            <a:lin ang="16200000" scaled="1"/>
            <a:tileRect/>
          </a:gradFill>
          <a:ln>
            <a:noFill/>
          </a:ln>
        </p:spPr>
        <p:txBody>
          <a:bodyPr spcFirstLastPara="1" wrap="square" lIns="20000" tIns="10000" rIns="20000" bIns="10000" anchor="ctr" anchorCtr="0">
            <a:noAutofit/>
          </a:bodyPr>
          <a:lstStyle/>
          <a:p>
            <a:pPr marL="0" marR="0" lvl="0" indent="0" algn="l" rtl="0">
              <a:spcBef>
                <a:spcPts val="0"/>
              </a:spcBef>
              <a:spcAft>
                <a:spcPts val="0"/>
              </a:spcAft>
              <a:buNone/>
            </a:pPr>
            <a:endParaRPr sz="1800" b="0" i="0" u="none" strike="noStrike" cap="none">
              <a:solidFill>
                <a:schemeClr val="dk1"/>
              </a:solidFill>
              <a:latin typeface="Roboto"/>
              <a:ea typeface="Roboto"/>
              <a:cs typeface="Roboto"/>
              <a:sym typeface="Roboto"/>
            </a:endParaRPr>
          </a:p>
        </p:txBody>
      </p:sp>
      <p:cxnSp>
        <p:nvCxnSpPr>
          <p:cNvPr id="15" name="Google Shape;15;p1"/>
          <p:cNvCxnSpPr>
            <a:cxnSpLocks/>
            <a:endCxn id="9" idx="0"/>
          </p:cNvCxnSpPr>
          <p:nvPr/>
        </p:nvCxnSpPr>
        <p:spPr>
          <a:xfrm>
            <a:off x="3427548" y="2392680"/>
            <a:ext cx="2534" cy="7010896"/>
          </a:xfrm>
          <a:prstGeom prst="straightConnector1">
            <a:avLst/>
          </a:prstGeom>
          <a:noFill/>
          <a:ln w="34925" cap="flat" cmpd="sng">
            <a:solidFill>
              <a:schemeClr val="dk1"/>
            </a:solidFill>
            <a:prstDash val="solid"/>
            <a:round/>
            <a:headEnd type="none" w="med" len="med"/>
            <a:tailEnd type="none" w="med" len="med"/>
          </a:ln>
        </p:spPr>
      </p:cxnSp>
      <p:sp>
        <p:nvSpPr>
          <p:cNvPr id="18" name="テキスト ボックス 17">
            <a:extLst>
              <a:ext uri="{FF2B5EF4-FFF2-40B4-BE49-F238E27FC236}">
                <a16:creationId xmlns:a16="http://schemas.microsoft.com/office/drawing/2014/main" id="{0132BB6F-FC6B-4C92-BEE1-B4ED04D8F873}"/>
              </a:ext>
            </a:extLst>
          </p:cNvPr>
          <p:cNvSpPr txBox="1"/>
          <p:nvPr userDrawn="1"/>
        </p:nvSpPr>
        <p:spPr>
          <a:xfrm>
            <a:off x="66192" y="9432607"/>
            <a:ext cx="3700245" cy="415498"/>
          </a:xfrm>
          <a:prstGeom prst="rect">
            <a:avLst/>
          </a:prstGeom>
          <a:noFill/>
        </p:spPr>
        <p:txBody>
          <a:bodyPr wrap="square" rtlCol="0">
            <a:spAutoFit/>
          </a:bodyPr>
          <a:lstStyle/>
          <a:p>
            <a:pPr algn="ctr"/>
            <a:r>
              <a:rPr kumimoji="1" lang="ja-JP" altLang="en-US" sz="1050" b="1" baseline="0" dirty="0">
                <a:solidFill>
                  <a:srgbClr val="103032"/>
                </a:solidFill>
                <a:latin typeface="Arial" panose="020B0604020202020204" pitchFamily="34" charset="0"/>
                <a:ea typeface="游ゴシック" panose="020B0400000000000000" pitchFamily="50" charset="-128"/>
              </a:rPr>
              <a:t>科学技術振興機構　次世代科学技術チャレンジプログラム</a:t>
            </a:r>
            <a:endParaRPr kumimoji="1" lang="en-US" altLang="ja-JP" sz="1050" b="1" baseline="0" dirty="0">
              <a:solidFill>
                <a:srgbClr val="103032"/>
              </a:solidFill>
              <a:latin typeface="Arial" panose="020B0604020202020204" pitchFamily="34" charset="0"/>
              <a:ea typeface="游ゴシック" panose="020B0400000000000000" pitchFamily="50" charset="-128"/>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050" b="1" baseline="0" dirty="0">
                <a:solidFill>
                  <a:srgbClr val="103032"/>
                </a:solidFill>
                <a:latin typeface="Arial" panose="020B0604020202020204" pitchFamily="34" charset="0"/>
                <a:ea typeface="游ゴシック" panose="020B0400000000000000" pitchFamily="50" charset="-128"/>
              </a:rPr>
              <a:t>「共創」が育む主体性の未来　</a:t>
            </a:r>
            <a:r>
              <a:rPr kumimoji="1" lang="en-US" altLang="ja-JP" sz="1050" b="1" baseline="0" dirty="0">
                <a:solidFill>
                  <a:srgbClr val="103032"/>
                </a:solidFill>
                <a:latin typeface="Arial" panose="020B0604020202020204" pitchFamily="34" charset="0"/>
                <a:ea typeface="游ゴシック" panose="020B0400000000000000" pitchFamily="50" charset="-128"/>
              </a:rPr>
              <a:t>NAIST STELLA 2023</a:t>
            </a:r>
          </a:p>
        </p:txBody>
      </p:sp>
      <p:sp>
        <p:nvSpPr>
          <p:cNvPr id="19" name="テキスト ボックス 18">
            <a:extLst>
              <a:ext uri="{FF2B5EF4-FFF2-40B4-BE49-F238E27FC236}">
                <a16:creationId xmlns:a16="http://schemas.microsoft.com/office/drawing/2014/main" id="{13471578-9ADC-43C4-AC7F-2CDE9E3DFE19}"/>
              </a:ext>
            </a:extLst>
          </p:cNvPr>
          <p:cNvSpPr txBox="1"/>
          <p:nvPr userDrawn="1"/>
        </p:nvSpPr>
        <p:spPr>
          <a:xfrm>
            <a:off x="4072743" y="9432607"/>
            <a:ext cx="2269181" cy="461665"/>
          </a:xfrm>
          <a:prstGeom prst="rect">
            <a:avLst/>
          </a:prstGeom>
          <a:noFill/>
        </p:spPr>
        <p:txBody>
          <a:bodyPr wrap="square" rtlCol="0">
            <a:spAutoFit/>
          </a:bodyPr>
          <a:lstStyle/>
          <a:p>
            <a:pPr algn="r"/>
            <a:r>
              <a:rPr kumimoji="1" lang="ja-JP" altLang="en-US" sz="1200" b="1" baseline="0" dirty="0">
                <a:solidFill>
                  <a:srgbClr val="103032"/>
                </a:solidFill>
                <a:latin typeface="Arial" panose="020B0604020202020204" pitchFamily="34" charset="0"/>
                <a:ea typeface="游ゴシック" panose="020B0400000000000000" pitchFamily="50" charset="-128"/>
              </a:rPr>
              <a:t>活動報告・探究テーマ発表会</a:t>
            </a:r>
            <a:endParaRPr kumimoji="1" lang="en-US" altLang="ja-JP" sz="1200" b="1" baseline="0" dirty="0">
              <a:solidFill>
                <a:srgbClr val="103032"/>
              </a:solidFill>
              <a:latin typeface="Arial" panose="020B0604020202020204" pitchFamily="34" charset="0"/>
              <a:ea typeface="游ゴシック" panose="020B0400000000000000" pitchFamily="50" charset="-128"/>
            </a:endParaRPr>
          </a:p>
          <a:p>
            <a:pPr algn="r"/>
            <a:r>
              <a:rPr kumimoji="1" lang="en-US" altLang="ja-JP" sz="1200" b="1" baseline="0" dirty="0">
                <a:solidFill>
                  <a:srgbClr val="103032"/>
                </a:solidFill>
                <a:latin typeface="Arial" panose="020B0604020202020204" pitchFamily="34" charset="0"/>
                <a:ea typeface="游ゴシック" panose="020B0400000000000000" pitchFamily="50" charset="-128"/>
              </a:rPr>
              <a:t>2024</a:t>
            </a:r>
            <a:r>
              <a:rPr kumimoji="1" lang="ja-JP" altLang="en-US" sz="1200" b="1" baseline="0" dirty="0">
                <a:solidFill>
                  <a:srgbClr val="103032"/>
                </a:solidFill>
                <a:latin typeface="Arial" panose="020B0604020202020204" pitchFamily="34" charset="0"/>
                <a:ea typeface="游ゴシック" panose="020B0400000000000000" pitchFamily="50" charset="-128"/>
              </a:rPr>
              <a:t>年</a:t>
            </a:r>
            <a:r>
              <a:rPr kumimoji="1" lang="en-US" altLang="ja-JP" sz="1200" b="1" baseline="0" dirty="0">
                <a:solidFill>
                  <a:srgbClr val="103032"/>
                </a:solidFill>
                <a:latin typeface="Arial" panose="020B0604020202020204" pitchFamily="34" charset="0"/>
                <a:ea typeface="游ゴシック" panose="020B0400000000000000" pitchFamily="50" charset="-128"/>
              </a:rPr>
              <a:t>3</a:t>
            </a:r>
            <a:r>
              <a:rPr kumimoji="1" lang="ja-JP" altLang="en-US" sz="1200" b="1" baseline="0" dirty="0">
                <a:solidFill>
                  <a:srgbClr val="103032"/>
                </a:solidFill>
                <a:latin typeface="Arial" panose="020B0604020202020204" pitchFamily="34" charset="0"/>
                <a:ea typeface="游ゴシック" panose="020B0400000000000000" pitchFamily="50" charset="-128"/>
              </a:rPr>
              <a:t>月</a:t>
            </a:r>
            <a:r>
              <a:rPr kumimoji="1" lang="en-US" altLang="ja-JP" sz="1200" b="1" baseline="0" dirty="0">
                <a:solidFill>
                  <a:srgbClr val="103032"/>
                </a:solidFill>
                <a:latin typeface="Arial" panose="020B0604020202020204" pitchFamily="34" charset="0"/>
                <a:ea typeface="游ゴシック" panose="020B0400000000000000" pitchFamily="50" charset="-128"/>
              </a:rPr>
              <a:t>26</a:t>
            </a:r>
            <a:r>
              <a:rPr kumimoji="1" lang="ja-JP" altLang="en-US" sz="1200" b="1" baseline="0" dirty="0">
                <a:solidFill>
                  <a:srgbClr val="103032"/>
                </a:solidFill>
                <a:latin typeface="Arial" panose="020B0604020202020204" pitchFamily="34" charset="0"/>
                <a:ea typeface="游ゴシック" panose="020B0400000000000000" pitchFamily="50" charset="-128"/>
              </a:rPr>
              <a:t>日</a:t>
            </a:r>
          </a:p>
        </p:txBody>
      </p:sp>
      <p:pic>
        <p:nvPicPr>
          <p:cNvPr id="7" name="図 6">
            <a:extLst>
              <a:ext uri="{FF2B5EF4-FFF2-40B4-BE49-F238E27FC236}">
                <a16:creationId xmlns:a16="http://schemas.microsoft.com/office/drawing/2014/main" id="{6CBA9626-73B1-4B5B-BD95-7713AB3B5F4C}"/>
              </a:ext>
            </a:extLst>
          </p:cNvPr>
          <p:cNvPicPr>
            <a:picLocks noChangeAspect="1"/>
          </p:cNvPicPr>
          <p:nvPr userDrawn="1"/>
        </p:nvPicPr>
        <p:blipFill>
          <a:blip r:embed="rId4"/>
          <a:stretch>
            <a:fillRect/>
          </a:stretch>
        </p:blipFill>
        <p:spPr>
          <a:xfrm>
            <a:off x="6395965" y="9444334"/>
            <a:ext cx="461665" cy="461665"/>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p:nvPr/>
        </p:nvSpPr>
        <p:spPr>
          <a:xfrm>
            <a:off x="725908" y="91840"/>
            <a:ext cx="5361474" cy="507447"/>
          </a:xfrm>
          <a:prstGeom prst="rect">
            <a:avLst/>
          </a:prstGeom>
          <a:noFill/>
          <a:ln>
            <a:noFill/>
          </a:ln>
        </p:spPr>
        <p:txBody>
          <a:bodyPr spcFirstLastPara="1" wrap="square" lIns="20000" tIns="10000" rIns="20000" bIns="10000" anchor="ctr" anchorCtr="0">
            <a:noAutofit/>
          </a:bodyPr>
          <a:lstStyle/>
          <a:p>
            <a:pPr marL="0" marR="0" lvl="0" indent="0" algn="ctr">
              <a:spcBef>
                <a:spcPts val="0"/>
              </a:spcBef>
              <a:spcAft>
                <a:spcPts val="0"/>
              </a:spcAft>
              <a:buNone/>
            </a:pPr>
            <a:r>
              <a:rPr lang="ja-JP" sz="1800" b="1">
                <a:solidFill>
                  <a:schemeClr val="dk1"/>
                </a:solidFill>
                <a:latin typeface="游ゴシック"/>
                <a:ea typeface="游ゴシック"/>
              </a:rPr>
              <a:t>拡張現実感を用いた機械工学の視覚的学習のための三次元可視化の検討</a:t>
            </a:r>
            <a:endParaRPr lang="en-US" sz="1800">
              <a:solidFill>
                <a:schemeClr val="dk1"/>
              </a:solidFill>
            </a:endParaRPr>
          </a:p>
        </p:txBody>
      </p:sp>
      <p:sp>
        <p:nvSpPr>
          <p:cNvPr id="160" name="Google Shape;160;p25"/>
          <p:cNvSpPr txBox="1"/>
          <p:nvPr/>
        </p:nvSpPr>
        <p:spPr>
          <a:xfrm>
            <a:off x="1124743" y="632521"/>
            <a:ext cx="4503143" cy="568784"/>
          </a:xfrm>
          <a:prstGeom prst="rect">
            <a:avLst/>
          </a:prstGeom>
          <a:noFill/>
          <a:ln>
            <a:noFill/>
          </a:ln>
        </p:spPr>
        <p:txBody>
          <a:bodyPr spcFirstLastPara="1" wrap="square" lIns="20000" tIns="10000" rIns="20000" bIns="10000" anchor="ctr" anchorCtr="0">
            <a:noAutofit/>
          </a:bodyPr>
          <a:lstStyle/>
          <a:p>
            <a:pPr marL="0" marR="0" lvl="0" indent="0" algn="ctr" rtl="0">
              <a:spcBef>
                <a:spcPts val="0"/>
              </a:spcBef>
              <a:spcAft>
                <a:spcPts val="0"/>
              </a:spcAft>
              <a:buClr>
                <a:schemeClr val="dk1"/>
              </a:buClr>
              <a:buSzPts val="1100"/>
              <a:buFont typeface="Arial"/>
              <a:buNone/>
            </a:pPr>
            <a:r>
              <a:rPr lang="ja-JP" altLang="en-US" sz="1100" b="1">
                <a:solidFill>
                  <a:schemeClr val="dk1"/>
                </a:solidFill>
                <a:ea typeface="游ゴシック"/>
              </a:rPr>
              <a:t>藤原安路</a:t>
            </a:r>
            <a:r>
              <a:rPr lang="ja-JP" sz="1100" b="1" u="none" strike="noStrike" cap="none" baseline="30000">
                <a:solidFill>
                  <a:schemeClr val="dk1"/>
                </a:solidFill>
                <a:ea typeface="游ゴシック"/>
                <a:cs typeface="Arial"/>
                <a:sym typeface="Arial"/>
              </a:rPr>
              <a:t>†</a:t>
            </a:r>
            <a:endParaRPr sz="1100" b="1" u="none" strike="noStrike" cap="none" dirty="0">
              <a:solidFill>
                <a:schemeClr val="dk1"/>
              </a:solidFill>
              <a:ea typeface="游ゴシック"/>
              <a:cs typeface="Arial"/>
              <a:sym typeface="Arial"/>
            </a:endParaRPr>
          </a:p>
          <a:p>
            <a:pPr algn="ctr">
              <a:buClr>
                <a:schemeClr val="dk1"/>
              </a:buClr>
              <a:buSzPts val="1100"/>
            </a:pPr>
            <a:r>
              <a:rPr lang="ja-JP" altLang="en-US" sz="1100" b="1" dirty="0">
                <a:solidFill>
                  <a:schemeClr val="dk1"/>
                </a:solidFill>
                <a:ea typeface="游ゴシック"/>
              </a:rPr>
              <a:t> 岩崎 晃大 </a:t>
            </a:r>
            <a:r>
              <a:rPr lang="en-US" altLang="ja-JP" sz="1100" b="1" baseline="30000" dirty="0">
                <a:solidFill>
                  <a:schemeClr val="dk1"/>
                </a:solidFill>
                <a:ea typeface="游ゴシック"/>
              </a:rPr>
              <a:t>††</a:t>
            </a:r>
            <a:r>
              <a:rPr lang="ja-JP" sz="1100" b="1" u="none" strike="noStrike" cap="none" dirty="0">
                <a:solidFill>
                  <a:schemeClr val="dk1"/>
                </a:solidFill>
                <a:ea typeface="游ゴシック"/>
                <a:cs typeface="Arial"/>
                <a:sym typeface="Arial"/>
              </a:rPr>
              <a:t>，</a:t>
            </a:r>
            <a:r>
              <a:rPr lang="ja-JP" altLang="en-US" sz="1100" b="1">
                <a:solidFill>
                  <a:schemeClr val="dk1"/>
                </a:solidFill>
                <a:ea typeface="游ゴシック"/>
              </a:rPr>
              <a:t> 渡邉 珠海 </a:t>
            </a:r>
            <a:r>
              <a:rPr lang="ja-JP" sz="1100" b="1" u="none" strike="noStrike" cap="none" baseline="30000">
                <a:solidFill>
                  <a:schemeClr val="dk1"/>
                </a:solidFill>
                <a:ea typeface="游ゴシック"/>
                <a:cs typeface="Arial"/>
                <a:sym typeface="Arial"/>
              </a:rPr>
              <a:t>††</a:t>
            </a:r>
            <a:r>
              <a:rPr lang="ja-JP" sz="1100" b="1" baseline="30000">
                <a:solidFill>
                  <a:schemeClr val="dk1"/>
                </a:solidFill>
                <a:ea typeface="游ゴシック"/>
              </a:rPr>
              <a:t> </a:t>
            </a:r>
            <a:r>
              <a:rPr lang="ja-JP" altLang="en-US" sz="1100" b="1" baseline="-25000">
                <a:solidFill>
                  <a:schemeClr val="dk1"/>
                </a:solidFill>
                <a:ea typeface="游ゴシック"/>
              </a:rPr>
              <a:t>，</a:t>
            </a:r>
            <a:r>
              <a:rPr lang="ja-JP" altLang="en-US" sz="1100" b="1">
                <a:solidFill>
                  <a:schemeClr val="dk1"/>
                </a:solidFill>
                <a:ea typeface="游ゴシック"/>
              </a:rPr>
              <a:t>内山英昭</a:t>
            </a:r>
            <a:r>
              <a:rPr lang="ja-JP" altLang="ja-JP" sz="1100" b="1" u="none" strike="noStrike" cap="none" baseline="30000">
                <a:solidFill>
                  <a:schemeClr val="dk1"/>
                </a:solidFill>
                <a:ea typeface="游ゴシック"/>
                <a:cs typeface="Arial"/>
                <a:sym typeface="Arial"/>
              </a:rPr>
              <a:t>††</a:t>
            </a:r>
            <a:endParaRPr lang="ja-JP" sz="1100" b="1">
              <a:solidFill>
                <a:schemeClr val="dk1"/>
              </a:solidFill>
              <a:ea typeface="游ゴシック"/>
            </a:endParaRPr>
          </a:p>
          <a:p>
            <a:pPr marL="0" marR="0" lvl="0" indent="0" algn="ctr" rtl="0">
              <a:spcBef>
                <a:spcPts val="0"/>
              </a:spcBef>
              <a:spcAft>
                <a:spcPts val="0"/>
              </a:spcAft>
              <a:buClr>
                <a:schemeClr val="dk1"/>
              </a:buClr>
              <a:buSzPts val="1050"/>
              <a:buFont typeface="Arial"/>
              <a:buNone/>
            </a:pPr>
            <a:r>
              <a:rPr lang="ja-JP" sz="1050" b="1" u="none" strike="noStrike" cap="none" baseline="30000">
                <a:solidFill>
                  <a:schemeClr val="dk1"/>
                </a:solidFill>
                <a:ea typeface="游ゴシック"/>
                <a:cs typeface="Arial"/>
                <a:sym typeface="Arial"/>
              </a:rPr>
              <a:t>†</a:t>
            </a:r>
            <a:r>
              <a:rPr lang="ja-JP" altLang="en-US" sz="1050" b="1">
                <a:solidFill>
                  <a:schemeClr val="dk1"/>
                </a:solidFill>
                <a:ea typeface="游ゴシック"/>
              </a:rPr>
              <a:t>奈良工業高等専門学校</a:t>
            </a:r>
            <a:r>
              <a:rPr lang="ja-JP" sz="1050" b="1" u="none" strike="noStrike" cap="none">
                <a:solidFill>
                  <a:schemeClr val="dk1"/>
                </a:solidFill>
                <a:ea typeface="游ゴシック"/>
                <a:cs typeface="Arial"/>
                <a:sym typeface="Arial"/>
              </a:rPr>
              <a:t>，</a:t>
            </a:r>
            <a:r>
              <a:rPr lang="ja-JP" sz="1050" b="1" u="none" strike="noStrike" cap="none" baseline="30000">
                <a:solidFill>
                  <a:schemeClr val="dk1"/>
                </a:solidFill>
                <a:ea typeface="游ゴシック"/>
                <a:cs typeface="Arial"/>
                <a:sym typeface="Arial"/>
              </a:rPr>
              <a:t>††</a:t>
            </a:r>
            <a:r>
              <a:rPr lang="ja-JP" sz="1050" b="1" u="none" strike="noStrike" cap="none">
                <a:solidFill>
                  <a:schemeClr val="dk1"/>
                </a:solidFill>
                <a:ea typeface="游ゴシック"/>
                <a:cs typeface="Arial"/>
                <a:sym typeface="Arial"/>
              </a:rPr>
              <a:t>奈良先端科学</a:t>
            </a:r>
            <a:r>
              <a:rPr lang="ja-JP" sz="1050" b="1" u="none" strike="noStrike" cap="none">
                <a:ea typeface="游ゴシック"/>
                <a:cs typeface="Arial"/>
                <a:sym typeface="Arial"/>
              </a:rPr>
              <a:t>技術</a:t>
            </a:r>
            <a:r>
              <a:rPr lang="ja-JP" sz="1050" b="1" u="none" strike="noStrike" cap="none">
                <a:solidFill>
                  <a:schemeClr val="dk1"/>
                </a:solidFill>
                <a:ea typeface="游ゴシック"/>
                <a:cs typeface="Arial"/>
                <a:sym typeface="Arial"/>
              </a:rPr>
              <a:t>大学院大学</a:t>
            </a:r>
            <a:endParaRPr sz="1050" b="1" u="none" strike="noStrike" cap="none" baseline="30000" dirty="0">
              <a:solidFill>
                <a:schemeClr val="dk1"/>
              </a:solidFill>
              <a:ea typeface="游ゴシック"/>
              <a:cs typeface="Arial"/>
              <a:sym typeface="Arial"/>
            </a:endParaRPr>
          </a:p>
        </p:txBody>
      </p:sp>
      <p:cxnSp>
        <p:nvCxnSpPr>
          <p:cNvPr id="161" name="Google Shape;161;p25"/>
          <p:cNvCxnSpPr/>
          <p:nvPr/>
        </p:nvCxnSpPr>
        <p:spPr>
          <a:xfrm>
            <a:off x="1124744" y="615802"/>
            <a:ext cx="4503143" cy="0"/>
          </a:xfrm>
          <a:prstGeom prst="straightConnector1">
            <a:avLst/>
          </a:prstGeom>
          <a:noFill/>
          <a:ln w="25400" cap="flat" cmpd="sng">
            <a:solidFill>
              <a:schemeClr val="dk1"/>
            </a:solidFill>
            <a:prstDash val="solid"/>
            <a:round/>
            <a:headEnd type="none" w="med" len="med"/>
            <a:tailEnd type="none" w="med" len="med"/>
          </a:ln>
        </p:spPr>
      </p:cxnSp>
      <p:sp>
        <p:nvSpPr>
          <p:cNvPr id="162" name="Google Shape;162;p25"/>
          <p:cNvSpPr/>
          <p:nvPr/>
        </p:nvSpPr>
        <p:spPr>
          <a:xfrm>
            <a:off x="1" y="2397439"/>
            <a:ext cx="3406644" cy="236545"/>
          </a:xfrm>
          <a:prstGeom prst="rect">
            <a:avLst/>
          </a:prstGeom>
          <a:gradFill>
            <a:gsLst>
              <a:gs pos="0">
                <a:srgbClr val="FFFFFF"/>
              </a:gs>
              <a:gs pos="100000">
                <a:srgbClr val="33979F"/>
              </a:gs>
            </a:gsLst>
            <a:lin ang="5400000" scaled="0"/>
          </a:gradFill>
          <a:ln>
            <a:noFill/>
          </a:ln>
          <a:effectLst>
            <a:outerShdw blurRad="50800" dist="38100" dir="2700000" algn="tl" rotWithShape="0">
              <a:srgbClr val="000000">
                <a:alpha val="0"/>
              </a:srgbClr>
            </a:outerShdw>
          </a:effectLst>
        </p:spPr>
        <p:txBody>
          <a:bodyPr spcFirstLastPara="1" wrap="square" lIns="91425" tIns="45700" rIns="91425" bIns="45700" anchor="ctr" anchorCtr="0">
            <a:noAutofit/>
          </a:bodyPr>
          <a:lstStyle/>
          <a:p>
            <a:pPr marL="0" marR="0" lvl="0" indent="0" algn="just" rtl="0">
              <a:spcBef>
                <a:spcPts val="0"/>
              </a:spcBef>
              <a:spcAft>
                <a:spcPts val="0"/>
              </a:spcAft>
              <a:buNone/>
            </a:pPr>
            <a:r>
              <a:rPr lang="ja-JP" altLang="en-US" sz="1200" b="1" u="none" strike="noStrike" cap="none" dirty="0">
                <a:solidFill>
                  <a:schemeClr val="dk1"/>
                </a:solidFill>
                <a:latin typeface="Arial" panose="020B0604020202020204" pitchFamily="34" charset="0"/>
                <a:ea typeface="游ゴシック" panose="020B0400000000000000" pitchFamily="50" charset="-128"/>
                <a:cs typeface="Arial"/>
                <a:sym typeface="Arial"/>
              </a:rPr>
              <a:t>背景と</a:t>
            </a:r>
            <a:r>
              <a:rPr lang="ja-JP" sz="1200" b="1" u="none" strike="noStrike" cap="none" dirty="0">
                <a:solidFill>
                  <a:schemeClr val="dk1"/>
                </a:solidFill>
                <a:latin typeface="Arial" panose="020B0604020202020204" pitchFamily="34" charset="0"/>
                <a:ea typeface="游ゴシック" panose="020B0400000000000000" pitchFamily="50" charset="-128"/>
                <a:cs typeface="Arial"/>
                <a:sym typeface="Arial"/>
              </a:rPr>
              <a:t>目的</a:t>
            </a:r>
            <a:endParaRPr sz="1200" b="1" u="none" strike="noStrike" cap="none" dirty="0">
              <a:solidFill>
                <a:schemeClr val="dk1"/>
              </a:solidFill>
              <a:latin typeface="Arial" panose="020B0604020202020204" pitchFamily="34" charset="0"/>
              <a:ea typeface="游ゴシック" panose="020B0400000000000000" pitchFamily="50" charset="-128"/>
              <a:cs typeface="Arial"/>
              <a:sym typeface="Arial"/>
            </a:endParaRPr>
          </a:p>
        </p:txBody>
      </p:sp>
      <p:sp>
        <p:nvSpPr>
          <p:cNvPr id="164" name="Google Shape;164;p25"/>
          <p:cNvSpPr/>
          <p:nvPr/>
        </p:nvSpPr>
        <p:spPr>
          <a:xfrm>
            <a:off x="3453421" y="2405583"/>
            <a:ext cx="3406644" cy="228402"/>
          </a:xfrm>
          <a:prstGeom prst="rect">
            <a:avLst/>
          </a:prstGeom>
          <a:gradFill>
            <a:gsLst>
              <a:gs pos="0">
                <a:srgbClr val="FFFFFF"/>
              </a:gs>
              <a:gs pos="100000">
                <a:srgbClr val="33979F"/>
              </a:gs>
            </a:gsLst>
            <a:lin ang="5400000" scaled="0"/>
          </a:gradFill>
          <a:ln>
            <a:noFill/>
          </a:ln>
          <a:effectLst>
            <a:outerShdw blurRad="50800" dist="38100" dir="2700000" algn="tl" rotWithShape="0">
              <a:srgbClr val="000000">
                <a:alpha val="0"/>
              </a:srgbClr>
            </a:outerShdw>
          </a:effectLst>
        </p:spPr>
        <p:txBody>
          <a:bodyPr spcFirstLastPara="1" wrap="square" lIns="91425" tIns="45700" rIns="91425" bIns="45700" anchor="ctr" anchorCtr="0">
            <a:noAutofit/>
          </a:bodyPr>
          <a:lstStyle/>
          <a:p>
            <a:pPr marL="0" marR="0" lvl="0" indent="0" algn="just" rtl="0">
              <a:spcBef>
                <a:spcPts val="0"/>
              </a:spcBef>
              <a:spcAft>
                <a:spcPts val="0"/>
              </a:spcAft>
              <a:buNone/>
            </a:pPr>
            <a:r>
              <a:rPr lang="ja-JP" altLang="en-US" sz="1200" b="1" u="none" strike="noStrike" cap="none">
                <a:solidFill>
                  <a:schemeClr val="dk1"/>
                </a:solidFill>
                <a:latin typeface="Arial" panose="020B0604020202020204" pitchFamily="34" charset="0"/>
                <a:ea typeface="游ゴシック" panose="020B0400000000000000" pitchFamily="50" charset="-128"/>
                <a:cs typeface="Arial"/>
                <a:sym typeface="Arial"/>
              </a:rPr>
              <a:t>結果 </a:t>
            </a:r>
            <a:endParaRPr sz="1200" b="1" u="none" strike="noStrike" cap="none" dirty="0">
              <a:solidFill>
                <a:srgbClr val="FF0000"/>
              </a:solidFill>
              <a:latin typeface="Arial" panose="020B0604020202020204" pitchFamily="34" charset="0"/>
              <a:ea typeface="游ゴシック" panose="020B0400000000000000" pitchFamily="50" charset="-128"/>
              <a:cs typeface="Arial"/>
              <a:sym typeface="Arial"/>
            </a:endParaRPr>
          </a:p>
        </p:txBody>
      </p:sp>
      <p:sp>
        <p:nvSpPr>
          <p:cNvPr id="165" name="Google Shape;165;p25"/>
          <p:cNvSpPr txBox="1"/>
          <p:nvPr/>
        </p:nvSpPr>
        <p:spPr>
          <a:xfrm>
            <a:off x="2663" y="2639512"/>
            <a:ext cx="3405600" cy="2634527"/>
          </a:xfrm>
          <a:prstGeom prst="rect">
            <a:avLst/>
          </a:prstGeom>
          <a:noFill/>
          <a:ln>
            <a:noFill/>
          </a:ln>
        </p:spPr>
        <p:txBody>
          <a:bodyPr spcFirstLastPara="1" wrap="square" lIns="91425" tIns="45700" rIns="91425" bIns="45700" anchor="t" anchorCtr="0">
            <a:spAutoFit/>
          </a:bodyPr>
          <a:lstStyle/>
          <a:p>
            <a:pPr>
              <a:lnSpc>
                <a:spcPct val="120000"/>
              </a:lnSpc>
              <a:spcAft>
                <a:spcPts val="600"/>
              </a:spcAft>
            </a:pPr>
            <a:r>
              <a:rPr lang="ja-JP" altLang="en-US" sz="1000" b="1">
                <a:solidFill>
                  <a:schemeClr val="dk1"/>
                </a:solidFill>
                <a:ea typeface="游ゴシック"/>
              </a:rPr>
              <a:t>機械工学の四力学は、過去に原体験がなく想起しずらい現象を主に扱う分野である。</a:t>
            </a:r>
            <a:br>
              <a:rPr lang="en-US" altLang="ja-JP" sz="1000" b="1" dirty="0">
                <a:solidFill>
                  <a:schemeClr val="dk1"/>
                </a:solidFill>
                <a:ea typeface="游ゴシック"/>
              </a:rPr>
            </a:br>
            <a:r>
              <a:rPr lang="ja-JP" altLang="en-US" sz="1000" b="1">
                <a:solidFill>
                  <a:schemeClr val="dk1"/>
                </a:solidFill>
                <a:ea typeface="游ゴシック"/>
              </a:rPr>
              <a:t>したがって、類似研究</a:t>
            </a:r>
            <a:r>
              <a:rPr lang="en-US" altLang="ja-JP" sz="1000" b="1" baseline="30000" dirty="0">
                <a:solidFill>
                  <a:schemeClr val="dk1"/>
                </a:solidFill>
                <a:ea typeface="游ゴシック"/>
              </a:rPr>
              <a:t>[1][2]</a:t>
            </a:r>
            <a:r>
              <a:rPr lang="ja-JP" altLang="en-US" sz="1000" b="1">
                <a:solidFill>
                  <a:schemeClr val="dk1"/>
                </a:solidFill>
                <a:ea typeface="游ゴシック"/>
              </a:rPr>
              <a:t>ではその欠点を克服するための可視化技術が検討されているが、機械工学の教育に特化した可視化技術の開発は未だ行われていない。</a:t>
            </a:r>
            <a:endParaRPr lang="en-US" altLang="ja-JP" sz="1000" b="1" dirty="0">
              <a:solidFill>
                <a:schemeClr val="dk1"/>
              </a:solidFill>
              <a:ea typeface="游ゴシック"/>
            </a:endParaRPr>
          </a:p>
          <a:p>
            <a:pPr>
              <a:lnSpc>
                <a:spcPct val="120000"/>
              </a:lnSpc>
              <a:spcAft>
                <a:spcPts val="600"/>
              </a:spcAft>
            </a:pPr>
            <a:r>
              <a:rPr lang="ja-JP" altLang="en-US" sz="1000" b="1">
                <a:solidFill>
                  <a:schemeClr val="dk1"/>
                </a:solidFill>
                <a:ea typeface="游ゴシック"/>
              </a:rPr>
              <a:t>そこで、機械工学の 四力学の理解の促進を目的としたイメージ体験により、四力学への理解と機械工学の裾野を広げるアプリケ ーションの開発を </a:t>
            </a:r>
            <a:r>
              <a:rPr lang="en" altLang="ja-JP" sz="1000" b="1" dirty="0">
                <a:solidFill>
                  <a:schemeClr val="dk1"/>
                </a:solidFill>
                <a:ea typeface="游ゴシック"/>
              </a:rPr>
              <a:t>XR </a:t>
            </a:r>
            <a:r>
              <a:rPr lang="ja-JP" altLang="en-US" sz="1000" b="1">
                <a:solidFill>
                  <a:schemeClr val="dk1"/>
                </a:solidFill>
                <a:ea typeface="游ゴシック"/>
              </a:rPr>
              <a:t>技術の視点から検討する。</a:t>
            </a:r>
            <a:endParaRPr lang="en-US" altLang="ja-JP" sz="1000" b="1" dirty="0">
              <a:solidFill>
                <a:schemeClr val="dk1"/>
              </a:solidFill>
              <a:ea typeface="游ゴシック"/>
            </a:endParaRPr>
          </a:p>
          <a:p>
            <a:pPr>
              <a:lnSpc>
                <a:spcPct val="120000"/>
              </a:lnSpc>
              <a:spcAft>
                <a:spcPts val="600"/>
              </a:spcAft>
            </a:pPr>
            <a:br>
              <a:rPr lang="ja-JP" altLang="en-US" sz="1000" b="1" dirty="0">
                <a:solidFill>
                  <a:schemeClr val="dk1"/>
                </a:solidFill>
                <a:ea typeface="游ゴシック"/>
              </a:rPr>
            </a:br>
            <a:endParaRPr lang="ja-JP" altLang="en-US" sz="1000" b="1" u="none" strike="noStrike" cap="none" dirty="0">
              <a:solidFill>
                <a:schemeClr val="dk1"/>
              </a:solidFill>
              <a:latin typeface="Arial" panose="020B0604020202020204" pitchFamily="34" charset="0"/>
              <a:ea typeface="游ゴシック" panose="020B0400000000000000" pitchFamily="50" charset="-128"/>
              <a:cs typeface="Arial"/>
            </a:endParaRPr>
          </a:p>
          <a:p>
            <a:pPr algn="just">
              <a:lnSpc>
                <a:spcPct val="120000"/>
              </a:lnSpc>
              <a:spcAft>
                <a:spcPts val="600"/>
              </a:spcAft>
            </a:pPr>
            <a:endParaRPr lang="en-US" sz="1100" b="1" dirty="0">
              <a:solidFill>
                <a:schemeClr val="dk1"/>
              </a:solidFill>
              <a:latin typeface="Arial" panose="020B0604020202020204" pitchFamily="34" charset="0"/>
              <a:ea typeface="游ゴシック" panose="020B0400000000000000" pitchFamily="50" charset="-128"/>
            </a:endParaRPr>
          </a:p>
        </p:txBody>
      </p:sp>
      <p:sp>
        <p:nvSpPr>
          <p:cNvPr id="168" name="Google Shape;168;p25"/>
          <p:cNvSpPr/>
          <p:nvPr/>
        </p:nvSpPr>
        <p:spPr>
          <a:xfrm>
            <a:off x="0" y="4475547"/>
            <a:ext cx="3406500" cy="227059"/>
          </a:xfrm>
          <a:prstGeom prst="rect">
            <a:avLst/>
          </a:prstGeom>
          <a:gradFill>
            <a:gsLst>
              <a:gs pos="0">
                <a:srgbClr val="FFFFFF"/>
              </a:gs>
              <a:gs pos="100000">
                <a:srgbClr val="33979F"/>
              </a:gs>
            </a:gsLst>
            <a:lin ang="5400000" scaled="0"/>
          </a:gradFill>
          <a:ln>
            <a:noFill/>
          </a:ln>
          <a:effectLst>
            <a:outerShdw blurRad="50800" dist="38100" dir="2700000" algn="tl" rotWithShape="0">
              <a:srgbClr val="000000">
                <a:alpha val="0"/>
              </a:srgbClr>
            </a:outerShdw>
          </a:effectLst>
        </p:spPr>
        <p:txBody>
          <a:bodyPr spcFirstLastPara="1" wrap="square" lIns="91425" tIns="45700" rIns="91425" bIns="45700" anchor="ctr" anchorCtr="0">
            <a:noAutofit/>
          </a:bodyPr>
          <a:lstStyle/>
          <a:p>
            <a:pPr marL="0" marR="0" lvl="0" indent="0" algn="just" rtl="0">
              <a:spcBef>
                <a:spcPts val="0"/>
              </a:spcBef>
              <a:spcAft>
                <a:spcPts val="0"/>
              </a:spcAft>
              <a:buNone/>
            </a:pPr>
            <a:r>
              <a:rPr lang="ja-JP" altLang="en-US" sz="1200" b="1" u="none" strike="noStrike" cap="none" dirty="0">
                <a:solidFill>
                  <a:schemeClr val="dk1"/>
                </a:solidFill>
                <a:latin typeface="Arial" panose="020B0604020202020204" pitchFamily="34" charset="0"/>
                <a:ea typeface="游ゴシック" panose="020B0400000000000000" pitchFamily="50" charset="-128"/>
                <a:cs typeface="Arial"/>
                <a:sym typeface="Arial"/>
              </a:rPr>
              <a:t>社会や学術への貢献・意義</a:t>
            </a:r>
            <a:endParaRPr sz="1200" b="1" u="none" strike="noStrike" cap="none" dirty="0">
              <a:solidFill>
                <a:schemeClr val="dk1"/>
              </a:solidFill>
              <a:latin typeface="Arial" panose="020B0604020202020204" pitchFamily="34" charset="0"/>
              <a:ea typeface="游ゴシック" panose="020B0400000000000000" pitchFamily="50" charset="-128"/>
              <a:cs typeface="Arial"/>
              <a:sym typeface="Arial"/>
            </a:endParaRPr>
          </a:p>
        </p:txBody>
      </p:sp>
      <p:sp>
        <p:nvSpPr>
          <p:cNvPr id="171" name="Google Shape;171;p25"/>
          <p:cNvSpPr/>
          <p:nvPr/>
        </p:nvSpPr>
        <p:spPr>
          <a:xfrm>
            <a:off x="168150" y="1356568"/>
            <a:ext cx="6474900" cy="1035343"/>
          </a:xfrm>
          <a:prstGeom prst="roundRect">
            <a:avLst>
              <a:gd name="adj" fmla="val 5376"/>
            </a:avLst>
          </a:prstGeom>
          <a:solidFill>
            <a:srgbClr val="F2F2F2"/>
          </a:solidFill>
          <a:ln w="9525" cap="flat" cmpd="sng">
            <a:solidFill>
              <a:srgbClr val="33979F"/>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just" rtl="0">
              <a:spcBef>
                <a:spcPts val="0"/>
              </a:spcBef>
              <a:spcAft>
                <a:spcPts val="0"/>
              </a:spcAft>
              <a:buNone/>
            </a:pPr>
            <a:r>
              <a:rPr lang="ja-JP" altLang="en-US" sz="1200" b="1" dirty="0">
                <a:latin typeface="Arial" panose="020B0604020202020204" pitchFamily="34" charset="0"/>
                <a:ea typeface="游ゴシック" panose="020B0400000000000000" pitchFamily="50" charset="-128"/>
              </a:rPr>
              <a:t>＜あらまし＞</a:t>
            </a:r>
            <a:endParaRPr lang="en-US" altLang="ja-JP" sz="1200" b="1" dirty="0">
              <a:latin typeface="Arial" panose="020B0604020202020204" pitchFamily="34" charset="0"/>
              <a:ea typeface="游ゴシック" panose="020B0400000000000000" pitchFamily="50" charset="-128"/>
            </a:endParaRPr>
          </a:p>
          <a:p>
            <a:pPr algn="just"/>
            <a:r>
              <a:rPr lang="ja-JP" altLang="en-US" sz="900">
                <a:ea typeface="游ゴシック"/>
              </a:rPr>
              <a:t>機械工学の熱、流体、材料、機械力学（以下四力学）の数値解析結果の可視化にヘッドマウンテッドディスプレイ（以下HMD)</a:t>
            </a:r>
            <a:endParaRPr lang="en-US" altLang="ja-JP" sz="900" dirty="0">
              <a:ea typeface="游ゴシック"/>
            </a:endParaRPr>
          </a:p>
          <a:p>
            <a:pPr marL="0" marR="0" lvl="0" indent="0">
              <a:spcBef>
                <a:spcPts val="0"/>
              </a:spcBef>
              <a:spcAft>
                <a:spcPts val="0"/>
              </a:spcAft>
              <a:buNone/>
            </a:pPr>
            <a:r>
              <a:rPr lang="ja-JP" altLang="en-US" sz="900">
                <a:ea typeface="游ゴシック"/>
              </a:rPr>
              <a:t>やスマートフォンの拡張現実機能を利用し、より明細で理解しやすい可視化手法を開発する。</a:t>
            </a:r>
            <a:br>
              <a:rPr lang="en-US" altLang="ja-JP" sz="900" dirty="0">
                <a:ea typeface="游ゴシック"/>
              </a:rPr>
            </a:br>
            <a:r>
              <a:rPr lang="ja-JP" altLang="en-US" sz="900">
                <a:ea typeface="游ゴシック"/>
              </a:rPr>
              <a:t>教育や設計に必要な機能を実装し，デジタルツインを構築する。</a:t>
            </a:r>
            <a:br>
              <a:rPr lang="en-US" altLang="ja-JP" sz="900" dirty="0">
                <a:ea typeface="游ゴシック"/>
              </a:rPr>
            </a:br>
            <a:endParaRPr lang="en-US" altLang="ja-JP" sz="1200" b="1" dirty="0">
              <a:latin typeface="Arial" panose="020B0604020202020204" pitchFamily="34" charset="0"/>
              <a:ea typeface="游ゴシック" panose="020B0400000000000000" pitchFamily="50" charset="-128"/>
            </a:endParaRPr>
          </a:p>
          <a:p>
            <a:pPr algn="just"/>
            <a:r>
              <a:rPr lang="ja-JP" altLang="en-US" sz="1200" b="1">
                <a:ea typeface="游ゴシック"/>
              </a:rPr>
              <a:t>キーワード：拡張現実感,、複合現実感、数値解析、機械工学、HCI</a:t>
            </a:r>
            <a:endParaRPr lang="en-US" sz="1200" b="1" dirty="0">
              <a:latin typeface="Arial" panose="020B0604020202020204" pitchFamily="34" charset="0"/>
              <a:ea typeface="游ゴシック" panose="020B0400000000000000" pitchFamily="50" charset="-128"/>
            </a:endParaRPr>
          </a:p>
        </p:txBody>
      </p:sp>
      <p:sp>
        <p:nvSpPr>
          <p:cNvPr id="27" name="Google Shape;165;p25">
            <a:extLst>
              <a:ext uri="{FF2B5EF4-FFF2-40B4-BE49-F238E27FC236}">
                <a16:creationId xmlns:a16="http://schemas.microsoft.com/office/drawing/2014/main" id="{2383DB63-19E3-4E2E-A66E-3B9D1AB27069}"/>
              </a:ext>
            </a:extLst>
          </p:cNvPr>
          <p:cNvSpPr txBox="1"/>
          <p:nvPr/>
        </p:nvSpPr>
        <p:spPr>
          <a:xfrm>
            <a:off x="-29286" y="4697974"/>
            <a:ext cx="3405600" cy="2179018"/>
          </a:xfrm>
          <a:prstGeom prst="rect">
            <a:avLst/>
          </a:prstGeom>
          <a:noFill/>
          <a:ln>
            <a:noFill/>
          </a:ln>
        </p:spPr>
        <p:txBody>
          <a:bodyPr spcFirstLastPara="1" wrap="square" lIns="91425" tIns="45700" rIns="91425" bIns="45700" anchor="t" anchorCtr="0">
            <a:spAutoFit/>
          </a:bodyPr>
          <a:lstStyle/>
          <a:p>
            <a:pPr algn="just">
              <a:lnSpc>
                <a:spcPct val="120000"/>
              </a:lnSpc>
              <a:spcAft>
                <a:spcPts val="600"/>
              </a:spcAft>
            </a:pPr>
            <a:r>
              <a:rPr lang="ja-JP" sz="1000" b="1">
                <a:latin typeface="游ゴシック"/>
                <a:ea typeface="游ゴシック"/>
              </a:rPr>
              <a:t>デザインの過程で</a:t>
            </a:r>
            <a:r>
              <a:rPr lang="ja-JP" altLang="en-US" sz="1000" b="1">
                <a:latin typeface="游ゴシック"/>
                <a:ea typeface="游ゴシック"/>
              </a:rPr>
              <a:t>拡張現実感による</a:t>
            </a:r>
            <a:r>
              <a:rPr lang="ja-JP" sz="1000" b="1">
                <a:ea typeface="游ゴシック"/>
              </a:rPr>
              <a:t>解析結果の</a:t>
            </a:r>
            <a:r>
              <a:rPr lang="ja-JP" altLang="en-US" sz="1000" b="1">
                <a:latin typeface="游ゴシック"/>
                <a:ea typeface="游ゴシック"/>
              </a:rPr>
              <a:t>可視化を用いて</a:t>
            </a:r>
            <a:r>
              <a:rPr lang="ja-JP" sz="1000" b="1">
                <a:latin typeface="游ゴシック"/>
                <a:ea typeface="游ゴシック"/>
              </a:rPr>
              <a:t>フィードバックを受け、設計</a:t>
            </a:r>
            <a:r>
              <a:rPr lang="ja-JP" altLang="en-US" sz="1000" b="1">
                <a:latin typeface="游ゴシック"/>
                <a:ea typeface="游ゴシック"/>
              </a:rPr>
              <a:t>の最適化へと繋げる。</a:t>
            </a:r>
            <a:endParaRPr lang="ja-JP" altLang="en-US" sz="1000" b="1" dirty="0">
              <a:latin typeface="游ゴシック"/>
              <a:ea typeface="游ゴシック"/>
            </a:endParaRPr>
          </a:p>
          <a:p>
            <a:pPr marL="0" marR="0" lvl="0">
              <a:lnSpc>
                <a:spcPct val="120000"/>
              </a:lnSpc>
              <a:spcBef>
                <a:spcPts val="0"/>
              </a:spcBef>
              <a:spcAft>
                <a:spcPts val="600"/>
              </a:spcAft>
              <a:buNone/>
            </a:pPr>
            <a:r>
              <a:rPr lang="ja-JP" sz="1000" b="1">
                <a:latin typeface="游ゴシック"/>
                <a:ea typeface="游ゴシック"/>
              </a:rPr>
              <a:t>製品デモや顧客への説明に利用でき</a:t>
            </a:r>
            <a:r>
              <a:rPr lang="ja-JP" altLang="en-US" sz="1000" b="1">
                <a:latin typeface="游ゴシック"/>
                <a:ea typeface="游ゴシック"/>
              </a:rPr>
              <a:t>、</a:t>
            </a:r>
            <a:r>
              <a:rPr lang="ja-JP" sz="1000" b="1">
                <a:latin typeface="游ゴシック"/>
                <a:ea typeface="游ゴシック"/>
              </a:rPr>
              <a:t>複雑</a:t>
            </a:r>
            <a:r>
              <a:rPr lang="ja-JP" altLang="en-US" sz="1000" b="1">
                <a:latin typeface="游ゴシック"/>
                <a:ea typeface="游ゴシック"/>
              </a:rPr>
              <a:t>な流体</a:t>
            </a:r>
            <a:r>
              <a:rPr lang="ja-JP" sz="1000" b="1">
                <a:latin typeface="游ゴシック"/>
                <a:ea typeface="游ゴシック"/>
              </a:rPr>
              <a:t>や</a:t>
            </a:r>
            <a:r>
              <a:rPr lang="ja-JP" altLang="en-US" sz="1000" b="1">
                <a:latin typeface="游ゴシック"/>
                <a:ea typeface="游ゴシック"/>
              </a:rPr>
              <a:t>その他の自然現象</a:t>
            </a:r>
            <a:r>
              <a:rPr lang="ja-JP" sz="1000" b="1">
                <a:latin typeface="游ゴシック"/>
                <a:ea typeface="游ゴシック"/>
              </a:rPr>
              <a:t>を視覚的かつ理解しやすく伝えることが可能</a:t>
            </a:r>
            <a:r>
              <a:rPr lang="ja-JP" altLang="en-US" sz="1000" b="1">
                <a:latin typeface="游ゴシック"/>
                <a:ea typeface="游ゴシック"/>
              </a:rPr>
              <a:t>となる</a:t>
            </a:r>
            <a:r>
              <a:rPr lang="ja-JP" sz="1000" b="1">
                <a:latin typeface="游ゴシック"/>
                <a:ea typeface="游ゴシック"/>
              </a:rPr>
              <a:t>。</a:t>
            </a:r>
            <a:br>
              <a:rPr lang="en-US" altLang="ja-JP" sz="1000" b="1" dirty="0">
                <a:latin typeface="游ゴシック"/>
                <a:ea typeface="游ゴシック"/>
              </a:rPr>
            </a:br>
            <a:r>
              <a:rPr lang="ja-JP" altLang="en-US" sz="1000" b="1">
                <a:latin typeface="游ゴシック"/>
                <a:ea typeface="游ゴシック"/>
              </a:rPr>
              <a:t>早期より専門教科に触れる学生や、一般人への教材とし、機械工学の裾野を広げる。</a:t>
            </a:r>
            <a:br>
              <a:rPr lang="en-US" altLang="ja-JP" sz="1000" b="1" dirty="0">
                <a:latin typeface="游ゴシック"/>
                <a:ea typeface="游ゴシック"/>
              </a:rPr>
            </a:br>
            <a:endParaRPr lang="ja-JP" altLang="en-US" sz="1000" b="1">
              <a:latin typeface="游ゴシック"/>
              <a:ea typeface="游ゴシック"/>
            </a:endParaRPr>
          </a:p>
          <a:p>
            <a:pPr algn="just">
              <a:lnSpc>
                <a:spcPct val="120000"/>
              </a:lnSpc>
              <a:spcAft>
                <a:spcPts val="600"/>
              </a:spcAft>
            </a:pPr>
            <a:endParaRPr lang="ja-JP" sz="1050" b="1" dirty="0">
              <a:latin typeface="游ゴシック"/>
              <a:ea typeface="游ゴシック"/>
            </a:endParaRPr>
          </a:p>
        </p:txBody>
      </p:sp>
      <p:sp>
        <p:nvSpPr>
          <p:cNvPr id="28" name="Google Shape;168;p25">
            <a:extLst>
              <a:ext uri="{FF2B5EF4-FFF2-40B4-BE49-F238E27FC236}">
                <a16:creationId xmlns:a16="http://schemas.microsoft.com/office/drawing/2014/main" id="{1E91DAC2-853E-4172-859C-5DEB0C52AC46}"/>
              </a:ext>
            </a:extLst>
          </p:cNvPr>
          <p:cNvSpPr/>
          <p:nvPr/>
        </p:nvSpPr>
        <p:spPr>
          <a:xfrm>
            <a:off x="-1421" y="6498484"/>
            <a:ext cx="3406500" cy="227059"/>
          </a:xfrm>
          <a:prstGeom prst="rect">
            <a:avLst/>
          </a:prstGeom>
          <a:gradFill>
            <a:gsLst>
              <a:gs pos="0">
                <a:srgbClr val="FFFFFF"/>
              </a:gs>
              <a:gs pos="100000">
                <a:srgbClr val="33979F"/>
              </a:gs>
            </a:gsLst>
            <a:lin ang="5400000" scaled="0"/>
          </a:gradFill>
          <a:ln>
            <a:noFill/>
          </a:ln>
          <a:effectLst>
            <a:outerShdw blurRad="50800" dist="38100" dir="2700000" algn="tl" rotWithShape="0">
              <a:srgbClr val="000000">
                <a:alpha val="0"/>
              </a:srgbClr>
            </a:outerShdw>
          </a:effectLst>
        </p:spPr>
        <p:txBody>
          <a:bodyPr spcFirstLastPara="1" wrap="square" lIns="91425" tIns="45700" rIns="91425" bIns="45700" anchor="ctr" anchorCtr="0">
            <a:noAutofit/>
          </a:bodyPr>
          <a:lstStyle/>
          <a:p>
            <a:pPr marL="0" marR="0" lvl="0" indent="0" algn="just" rtl="0">
              <a:spcBef>
                <a:spcPts val="0"/>
              </a:spcBef>
              <a:spcAft>
                <a:spcPts val="0"/>
              </a:spcAft>
              <a:buNone/>
            </a:pPr>
            <a:r>
              <a:rPr lang="ja-JP" altLang="en-US" sz="1200" b="1" dirty="0">
                <a:solidFill>
                  <a:schemeClr val="dk1"/>
                </a:solidFill>
                <a:latin typeface="Arial" panose="020B0604020202020204" pitchFamily="34" charset="0"/>
                <a:ea typeface="游ゴシック" panose="020B0400000000000000" pitchFamily="50" charset="-128"/>
              </a:rPr>
              <a:t>手順・手法</a:t>
            </a:r>
            <a:endParaRPr sz="1200" b="1" u="none" strike="noStrike" cap="none" dirty="0">
              <a:solidFill>
                <a:schemeClr val="dk1"/>
              </a:solidFill>
              <a:latin typeface="Arial" panose="020B0604020202020204" pitchFamily="34" charset="0"/>
              <a:ea typeface="游ゴシック" panose="020B0400000000000000" pitchFamily="50" charset="-128"/>
              <a:cs typeface="Arial"/>
              <a:sym typeface="Arial"/>
            </a:endParaRPr>
          </a:p>
        </p:txBody>
      </p:sp>
      <p:sp>
        <p:nvSpPr>
          <p:cNvPr id="29" name="Google Shape;165;p25">
            <a:extLst>
              <a:ext uri="{FF2B5EF4-FFF2-40B4-BE49-F238E27FC236}">
                <a16:creationId xmlns:a16="http://schemas.microsoft.com/office/drawing/2014/main" id="{36721109-31C5-4EE9-8284-88BEC3D58F4D}"/>
              </a:ext>
            </a:extLst>
          </p:cNvPr>
          <p:cNvSpPr txBox="1"/>
          <p:nvPr/>
        </p:nvSpPr>
        <p:spPr>
          <a:xfrm>
            <a:off x="-522" y="6777612"/>
            <a:ext cx="3405600" cy="1461898"/>
          </a:xfrm>
          <a:prstGeom prst="rect">
            <a:avLst/>
          </a:prstGeom>
          <a:noFill/>
          <a:ln>
            <a:noFill/>
          </a:ln>
        </p:spPr>
        <p:txBody>
          <a:bodyPr spcFirstLastPara="1" wrap="square" lIns="91425" tIns="45700" rIns="91425" bIns="45700" anchor="t" anchorCtr="0">
            <a:spAutoFit/>
          </a:bodyPr>
          <a:lstStyle/>
          <a:p>
            <a:pPr>
              <a:lnSpc>
                <a:spcPct val="120000"/>
              </a:lnSpc>
              <a:spcAft>
                <a:spcPts val="600"/>
              </a:spcAft>
            </a:pPr>
            <a:r>
              <a:rPr lang="ja-JP" altLang="en-US" sz="1000" b="1">
                <a:solidFill>
                  <a:schemeClr val="dk1"/>
                </a:solidFill>
                <a:ea typeface="游ゴシック"/>
              </a:rPr>
              <a:t>解析の境界条件設定にはXsim、数値解析にはOpenFOAM、可視化にはParaviewを用いた。</a:t>
            </a:r>
            <a:br>
              <a:rPr lang="en-US" altLang="ja-JP" sz="1000" b="1" dirty="0">
                <a:solidFill>
                  <a:schemeClr val="dk1"/>
                </a:solidFill>
                <a:ea typeface="游ゴシック"/>
              </a:rPr>
            </a:br>
            <a:br>
              <a:rPr lang="ja-JP" altLang="en-US" sz="1000" b="1" dirty="0">
                <a:ea typeface="游ゴシック"/>
              </a:rPr>
            </a:br>
            <a:r>
              <a:rPr lang="ja-JP" altLang="en-US" sz="1000" b="1">
                <a:solidFill>
                  <a:schemeClr val="dk1"/>
                </a:solidFill>
                <a:ea typeface="游ゴシック"/>
              </a:rPr>
              <a:t>3Dデータと表面のテクスチャの分離には独自でGoogle Colaboratoryを用いて、カップリングを実装した。</a:t>
            </a:r>
            <a:br>
              <a:rPr lang="ja-JP" altLang="en-US" sz="1000" b="1" dirty="0">
                <a:solidFill>
                  <a:schemeClr val="dk1"/>
                </a:solidFill>
                <a:ea typeface="游ゴシック"/>
              </a:rPr>
            </a:br>
            <a:r>
              <a:rPr lang="ja-JP" altLang="en-US" sz="1000" b="1">
                <a:solidFill>
                  <a:schemeClr val="dk1"/>
                </a:solidFill>
                <a:ea typeface="游ゴシック"/>
              </a:rPr>
              <a:t>拡張現実感の開発には</a:t>
            </a:r>
            <a:r>
              <a:rPr lang="en-US" altLang="ja-JP" sz="1000" b="1" dirty="0">
                <a:solidFill>
                  <a:schemeClr val="dk1"/>
                </a:solidFill>
                <a:ea typeface="游ゴシック"/>
              </a:rPr>
              <a:t>Unity</a:t>
            </a:r>
            <a:r>
              <a:rPr lang="ja-JP" altLang="en-US" sz="1000" b="1">
                <a:solidFill>
                  <a:schemeClr val="dk1"/>
                </a:solidFill>
                <a:ea typeface="游ゴシック"/>
              </a:rPr>
              <a:t>を用いて、一部機能の実装には</a:t>
            </a:r>
            <a:r>
              <a:rPr lang="en-US" altLang="ja-JP" sz="1000" b="1" dirty="0">
                <a:solidFill>
                  <a:schemeClr val="dk1"/>
                </a:solidFill>
                <a:ea typeface="游ゴシック"/>
              </a:rPr>
              <a:t>Meta Quest3</a:t>
            </a:r>
            <a:r>
              <a:rPr lang="ja-JP" altLang="en-US" sz="1000" b="1">
                <a:solidFill>
                  <a:schemeClr val="dk1"/>
                </a:solidFill>
                <a:ea typeface="游ゴシック"/>
              </a:rPr>
              <a:t>を用いた。</a:t>
            </a:r>
            <a:endParaRPr lang="ja-JP" altLang="en-US" sz="1000" b="1" dirty="0">
              <a:solidFill>
                <a:schemeClr val="dk1"/>
              </a:solidFill>
              <a:ea typeface="游ゴシック"/>
            </a:endParaRPr>
          </a:p>
        </p:txBody>
      </p:sp>
      <p:sp>
        <p:nvSpPr>
          <p:cNvPr id="30" name="Google Shape;165;p25">
            <a:extLst>
              <a:ext uri="{FF2B5EF4-FFF2-40B4-BE49-F238E27FC236}">
                <a16:creationId xmlns:a16="http://schemas.microsoft.com/office/drawing/2014/main" id="{CDA8FE2A-8843-4DF9-BC77-772AE5C57B69}"/>
              </a:ext>
            </a:extLst>
          </p:cNvPr>
          <p:cNvSpPr txBox="1"/>
          <p:nvPr/>
        </p:nvSpPr>
        <p:spPr>
          <a:xfrm>
            <a:off x="3453942" y="2638876"/>
            <a:ext cx="3405600" cy="1295699"/>
          </a:xfrm>
          <a:prstGeom prst="rect">
            <a:avLst/>
          </a:prstGeom>
          <a:noFill/>
          <a:ln>
            <a:noFill/>
          </a:ln>
        </p:spPr>
        <p:txBody>
          <a:bodyPr spcFirstLastPara="1" wrap="square" lIns="91425" tIns="45700" rIns="91425" bIns="45700" anchor="t" anchorCtr="0">
            <a:spAutoFit/>
          </a:bodyPr>
          <a:lstStyle/>
          <a:p>
            <a:pPr>
              <a:lnSpc>
                <a:spcPct val="120000"/>
              </a:lnSpc>
              <a:spcAft>
                <a:spcPts val="600"/>
              </a:spcAft>
            </a:pPr>
            <a:r>
              <a:rPr lang="ja-JP" altLang="en-US" sz="1000" b="1">
                <a:solidFill>
                  <a:schemeClr val="dk1"/>
                </a:solidFill>
                <a:ea typeface="游ゴシック"/>
              </a:rPr>
              <a:t>カップリングの実装により、解析結果の可視化データを</a:t>
            </a:r>
            <a:r>
              <a:rPr lang="en-US" altLang="ja-JP" sz="1000" b="1" dirty="0">
                <a:solidFill>
                  <a:schemeClr val="dk1"/>
                </a:solidFill>
                <a:ea typeface="游ゴシック"/>
              </a:rPr>
              <a:t>Unity</a:t>
            </a:r>
            <a:r>
              <a:rPr lang="ja-JP" altLang="en-US" sz="1000" b="1">
                <a:solidFill>
                  <a:schemeClr val="dk1"/>
                </a:solidFill>
                <a:ea typeface="游ゴシック"/>
              </a:rPr>
              <a:t>に入力するまでにかかっていた時間を大幅に削減することができた。</a:t>
            </a:r>
            <a:br>
              <a:rPr lang="en-US" altLang="ja-JP" sz="1000" b="1" dirty="0">
                <a:solidFill>
                  <a:schemeClr val="dk1"/>
                </a:solidFill>
                <a:ea typeface="游ゴシック"/>
              </a:rPr>
            </a:br>
            <a:br>
              <a:rPr lang="en-US" altLang="ja-JP" sz="1000" b="1" dirty="0">
                <a:solidFill>
                  <a:schemeClr val="dk1"/>
                </a:solidFill>
                <a:ea typeface="游ゴシック"/>
              </a:rPr>
            </a:br>
            <a:r>
              <a:rPr lang="ja-JP" altLang="en-US" sz="1000" b="1">
                <a:solidFill>
                  <a:schemeClr val="dk1"/>
                </a:solidFill>
                <a:ea typeface="游ゴシック"/>
              </a:rPr>
              <a:t>また、2023年度日本設計工学会関西支部　研究発表講演会にて口頭発表を行なった</a:t>
            </a:r>
            <a:r>
              <a:rPr lang="ja-JP" altLang="en-US" sz="1100" b="1">
                <a:solidFill>
                  <a:schemeClr val="dk1"/>
                </a:solidFill>
                <a:ea typeface="游ゴシック"/>
              </a:rPr>
              <a:t>。</a:t>
            </a:r>
            <a:endParaRPr lang="ja-JP" altLang="en-US" sz="1100" b="1">
              <a:solidFill>
                <a:schemeClr val="dk1"/>
              </a:solidFill>
              <a:latin typeface="Arial" panose="020B0604020202020204" pitchFamily="34" charset="0"/>
              <a:ea typeface="游ゴシック" panose="020B0400000000000000" pitchFamily="50" charset="-128"/>
            </a:endParaRPr>
          </a:p>
        </p:txBody>
      </p:sp>
      <p:sp>
        <p:nvSpPr>
          <p:cNvPr id="31" name="Google Shape;164;p25">
            <a:extLst>
              <a:ext uri="{FF2B5EF4-FFF2-40B4-BE49-F238E27FC236}">
                <a16:creationId xmlns:a16="http://schemas.microsoft.com/office/drawing/2014/main" id="{3F6FBD19-9F89-4D70-BE23-CD2A70918E82}"/>
              </a:ext>
            </a:extLst>
          </p:cNvPr>
          <p:cNvSpPr/>
          <p:nvPr/>
        </p:nvSpPr>
        <p:spPr>
          <a:xfrm>
            <a:off x="3452402" y="4352835"/>
            <a:ext cx="3406644" cy="228402"/>
          </a:xfrm>
          <a:prstGeom prst="rect">
            <a:avLst/>
          </a:prstGeom>
          <a:gradFill>
            <a:gsLst>
              <a:gs pos="0">
                <a:srgbClr val="FFFFFF"/>
              </a:gs>
              <a:gs pos="100000">
                <a:srgbClr val="33979F"/>
              </a:gs>
            </a:gsLst>
            <a:lin ang="5400000" scaled="0"/>
          </a:gradFill>
          <a:ln>
            <a:noFill/>
          </a:ln>
          <a:effectLst>
            <a:outerShdw blurRad="50800" dist="38100" dir="2700000" algn="tl" rotWithShape="0">
              <a:srgbClr val="000000">
                <a:alpha val="0"/>
              </a:srgbClr>
            </a:outerShdw>
          </a:effectLst>
        </p:spPr>
        <p:txBody>
          <a:bodyPr spcFirstLastPara="1" wrap="square" lIns="91425" tIns="45700" rIns="91425" bIns="45700" anchor="ctr" anchorCtr="0">
            <a:noAutofit/>
          </a:bodyPr>
          <a:lstStyle/>
          <a:p>
            <a:pPr marL="0" marR="0" lvl="0" indent="0" algn="just" rtl="0">
              <a:spcBef>
                <a:spcPts val="0"/>
              </a:spcBef>
              <a:spcAft>
                <a:spcPts val="0"/>
              </a:spcAft>
              <a:buNone/>
            </a:pPr>
            <a:r>
              <a:rPr lang="ja-JP" altLang="en-US" sz="1200" b="1" u="none" strike="noStrike" cap="none">
                <a:solidFill>
                  <a:schemeClr val="dk1"/>
                </a:solidFill>
                <a:latin typeface="Arial" panose="020B0604020202020204" pitchFamily="34" charset="0"/>
                <a:ea typeface="游ゴシック" panose="020B0400000000000000" pitchFamily="50" charset="-128"/>
                <a:cs typeface="Arial"/>
                <a:sym typeface="Arial"/>
              </a:rPr>
              <a:t>考察 </a:t>
            </a:r>
            <a:endParaRPr lang="ja-JP" altLang="en-US" sz="1200" b="1" u="none" strike="noStrike" cap="none" dirty="0">
              <a:solidFill>
                <a:srgbClr val="FF0000"/>
              </a:solidFill>
              <a:latin typeface="Arial" panose="020B0604020202020204" pitchFamily="34" charset="0"/>
              <a:ea typeface="游ゴシック" panose="020B0400000000000000" pitchFamily="50" charset="-128"/>
              <a:cs typeface="Arial"/>
              <a:sym typeface="Arial"/>
            </a:endParaRPr>
          </a:p>
        </p:txBody>
      </p:sp>
      <p:sp>
        <p:nvSpPr>
          <p:cNvPr id="32" name="Google Shape;165;p25">
            <a:extLst>
              <a:ext uri="{FF2B5EF4-FFF2-40B4-BE49-F238E27FC236}">
                <a16:creationId xmlns:a16="http://schemas.microsoft.com/office/drawing/2014/main" id="{BA371E57-29FA-4E36-83E4-789CEDA15197}"/>
              </a:ext>
            </a:extLst>
          </p:cNvPr>
          <p:cNvSpPr txBox="1"/>
          <p:nvPr/>
        </p:nvSpPr>
        <p:spPr>
          <a:xfrm>
            <a:off x="3452923" y="4586128"/>
            <a:ext cx="3405600" cy="3647112"/>
          </a:xfrm>
          <a:prstGeom prst="rect">
            <a:avLst/>
          </a:prstGeom>
          <a:noFill/>
          <a:ln>
            <a:noFill/>
          </a:ln>
        </p:spPr>
        <p:txBody>
          <a:bodyPr spcFirstLastPara="1" wrap="square" lIns="91425" tIns="45700" rIns="91425" bIns="45700" anchor="t" anchorCtr="0">
            <a:spAutoFit/>
          </a:bodyPr>
          <a:lstStyle/>
          <a:p>
            <a:pPr marL="0" marR="0" lvl="0" rtl="0">
              <a:lnSpc>
                <a:spcPct val="120000"/>
              </a:lnSpc>
              <a:spcBef>
                <a:spcPts val="0"/>
              </a:spcBef>
              <a:spcAft>
                <a:spcPts val="600"/>
              </a:spcAft>
              <a:buNone/>
            </a:pPr>
            <a:r>
              <a:rPr lang="ja-JP" altLang="en-US" sz="1000" b="1">
                <a:solidFill>
                  <a:schemeClr val="dk1"/>
                </a:solidFill>
                <a:latin typeface="Arial" panose="020B0604020202020204" pitchFamily="34" charset="0"/>
                <a:ea typeface="游ゴシック" panose="020B0400000000000000" pitchFamily="50" charset="-128"/>
              </a:rPr>
              <a:t>学会発表では、多くの方から感想やフィードバックを受けることができた。コロナ禍で進んだリモート教育には、場所や時間を超えた体験の同一性が欠落しており、それらの課題を解決するにはテレイグジスタンスや</a:t>
            </a:r>
            <a:r>
              <a:rPr lang="en-US" altLang="ja-JP" sz="1000" b="1" dirty="0">
                <a:solidFill>
                  <a:schemeClr val="dk1"/>
                </a:solidFill>
                <a:latin typeface="Arial" panose="020B0604020202020204" pitchFamily="34" charset="0"/>
                <a:ea typeface="游ゴシック" panose="020B0400000000000000" pitchFamily="50" charset="-128"/>
              </a:rPr>
              <a:t>XR</a:t>
            </a:r>
            <a:r>
              <a:rPr lang="ja-JP" altLang="en-US" sz="1000" b="1">
                <a:solidFill>
                  <a:schemeClr val="dk1"/>
                </a:solidFill>
                <a:latin typeface="Arial" panose="020B0604020202020204" pitchFamily="34" charset="0"/>
                <a:ea typeface="游ゴシック" panose="020B0400000000000000" pitchFamily="50" charset="-128"/>
              </a:rPr>
              <a:t>技術などで究極の臨場性を提供する必要があると感じた。</a:t>
            </a:r>
            <a:br>
              <a:rPr lang="en-US" altLang="ja-JP" sz="1000" b="1" dirty="0">
                <a:solidFill>
                  <a:schemeClr val="dk1"/>
                </a:solidFill>
                <a:latin typeface="Arial" panose="020B0604020202020204" pitchFamily="34" charset="0"/>
                <a:ea typeface="游ゴシック" panose="020B0400000000000000" pitchFamily="50" charset="-128"/>
              </a:rPr>
            </a:br>
            <a:r>
              <a:rPr lang="ja-JP" altLang="en-US" sz="1000" b="1">
                <a:solidFill>
                  <a:schemeClr val="dk1"/>
                </a:solidFill>
                <a:latin typeface="Arial" panose="020B0604020202020204" pitchFamily="34" charset="0"/>
                <a:ea typeface="游ゴシック" panose="020B0400000000000000" pitchFamily="50" charset="-128"/>
              </a:rPr>
              <a:t>これは特に機械工学を学ぶ際に重要であり、遠隔地からでも手を動かして学ぶことのできる技術の確立が必須であると考える。</a:t>
            </a:r>
            <a:endParaRPr lang="en-US" altLang="ja-JP" sz="1000" b="1" dirty="0">
              <a:solidFill>
                <a:schemeClr val="dk1"/>
              </a:solidFill>
              <a:latin typeface="Arial" panose="020B0604020202020204" pitchFamily="34" charset="0"/>
              <a:ea typeface="游ゴシック" panose="020B0400000000000000" pitchFamily="50" charset="-128"/>
            </a:endParaRPr>
          </a:p>
          <a:p>
            <a:pPr marL="0" marR="0" lvl="0" rtl="0">
              <a:lnSpc>
                <a:spcPct val="120000"/>
              </a:lnSpc>
              <a:spcBef>
                <a:spcPts val="0"/>
              </a:spcBef>
              <a:spcAft>
                <a:spcPts val="600"/>
              </a:spcAft>
              <a:buNone/>
            </a:pPr>
            <a:endParaRPr lang="en-US" altLang="ja-JP" sz="1000" b="1" dirty="0">
              <a:solidFill>
                <a:schemeClr val="dk1"/>
              </a:solidFill>
              <a:latin typeface="Arial" panose="020B0604020202020204" pitchFamily="34" charset="0"/>
              <a:ea typeface="游ゴシック" panose="020B0400000000000000" pitchFamily="50" charset="-128"/>
            </a:endParaRPr>
          </a:p>
          <a:p>
            <a:pPr>
              <a:lnSpc>
                <a:spcPct val="120000"/>
              </a:lnSpc>
              <a:spcAft>
                <a:spcPts val="600"/>
              </a:spcAft>
            </a:pPr>
            <a:r>
              <a:rPr lang="ja-JP" altLang="en-US" sz="1000" b="1">
                <a:solidFill>
                  <a:schemeClr val="dk1"/>
                </a:solidFill>
                <a:latin typeface="Arial" panose="020B0604020202020204" pitchFamily="34" charset="0"/>
                <a:ea typeface="游ゴシック" panose="020B0400000000000000" pitchFamily="50" charset="-128"/>
              </a:rPr>
              <a:t>また、リッチなセンサ類が搭載されている</a:t>
            </a:r>
            <a:r>
              <a:rPr lang="en-US" altLang="ja-JP" sz="1000" b="1" dirty="0">
                <a:solidFill>
                  <a:schemeClr val="dk1"/>
                </a:solidFill>
                <a:latin typeface="Arial" panose="020B0604020202020204" pitchFamily="34" charset="0"/>
                <a:ea typeface="游ゴシック" panose="020B0400000000000000" pitchFamily="50" charset="-128"/>
              </a:rPr>
              <a:t>HMD</a:t>
            </a:r>
            <a:r>
              <a:rPr lang="ja-JP" altLang="en-US" sz="1000" b="1">
                <a:solidFill>
                  <a:schemeClr val="dk1"/>
                </a:solidFill>
                <a:latin typeface="Arial" panose="020B0604020202020204" pitchFamily="34" charset="0"/>
                <a:ea typeface="游ゴシック" panose="020B0400000000000000" pitchFamily="50" charset="-128"/>
              </a:rPr>
              <a:t>を用いることで複合現実感による没入感のあるデジタルツインを構築することが可能である。</a:t>
            </a:r>
            <a:br>
              <a:rPr lang="en-US" altLang="ja-JP" sz="1000" b="1" dirty="0">
                <a:solidFill>
                  <a:schemeClr val="dk1"/>
                </a:solidFill>
                <a:latin typeface="Arial" panose="020B0604020202020204" pitchFamily="34" charset="0"/>
                <a:ea typeface="游ゴシック" panose="020B0400000000000000" pitchFamily="50" charset="-128"/>
              </a:rPr>
            </a:br>
            <a:r>
              <a:rPr lang="ja-JP" altLang="en-US" sz="1000" b="1">
                <a:solidFill>
                  <a:schemeClr val="dk1"/>
                </a:solidFill>
                <a:latin typeface="Arial" panose="020B0604020202020204" pitchFamily="34" charset="0"/>
                <a:ea typeface="游ゴシック" panose="020B0400000000000000" pitchFamily="50" charset="-128"/>
              </a:rPr>
              <a:t>四力学のような物理現象は現実世界との相互作用の中に発現するものであり、複合現実感を用いて解析結果を現実物体に重畳して表示するなどの実装を経ると、新たな形での計算機援用設計ツールとしても威力を発揮しうると考える。</a:t>
            </a:r>
            <a:endParaRPr lang="en-US" altLang="ja-JP" sz="1000" b="1" dirty="0">
              <a:solidFill>
                <a:schemeClr val="dk1"/>
              </a:solidFill>
              <a:latin typeface="Arial" panose="020B0604020202020204" pitchFamily="34" charset="0"/>
              <a:ea typeface="游ゴシック" panose="020B0400000000000000" pitchFamily="50" charset="-128"/>
            </a:endParaRPr>
          </a:p>
        </p:txBody>
      </p:sp>
      <p:sp>
        <p:nvSpPr>
          <p:cNvPr id="33" name="Google Shape;164;p25">
            <a:extLst>
              <a:ext uri="{FF2B5EF4-FFF2-40B4-BE49-F238E27FC236}">
                <a16:creationId xmlns:a16="http://schemas.microsoft.com/office/drawing/2014/main" id="{B21734E6-852A-48E9-A56C-453215B3226C}"/>
              </a:ext>
            </a:extLst>
          </p:cNvPr>
          <p:cNvSpPr/>
          <p:nvPr/>
        </p:nvSpPr>
        <p:spPr>
          <a:xfrm>
            <a:off x="3450906" y="8338496"/>
            <a:ext cx="3406644" cy="228402"/>
          </a:xfrm>
          <a:prstGeom prst="rect">
            <a:avLst/>
          </a:prstGeom>
          <a:gradFill>
            <a:gsLst>
              <a:gs pos="0">
                <a:srgbClr val="FFFFFF"/>
              </a:gs>
              <a:gs pos="100000">
                <a:srgbClr val="33979F"/>
              </a:gs>
            </a:gsLst>
            <a:lin ang="5400000" scaled="0"/>
          </a:gradFill>
          <a:ln>
            <a:noFill/>
          </a:ln>
          <a:effectLst>
            <a:outerShdw blurRad="50800" dist="38100" dir="2700000" algn="tl" rotWithShape="0">
              <a:srgbClr val="000000">
                <a:alpha val="0"/>
              </a:srgbClr>
            </a:outerShdw>
          </a:effectLst>
        </p:spPr>
        <p:txBody>
          <a:bodyPr spcFirstLastPara="1" wrap="square" lIns="91425" tIns="45700" rIns="91425" bIns="45700" anchor="ctr" anchorCtr="0">
            <a:noAutofit/>
          </a:bodyPr>
          <a:lstStyle/>
          <a:p>
            <a:pPr marL="0" marR="0" lvl="0" indent="0" algn="just" rtl="0">
              <a:spcBef>
                <a:spcPts val="0"/>
              </a:spcBef>
              <a:spcAft>
                <a:spcPts val="0"/>
              </a:spcAft>
              <a:buNone/>
            </a:pPr>
            <a:r>
              <a:rPr lang="ja-JP" altLang="en-US" sz="1200" b="1" u="none" strike="noStrike" cap="none" dirty="0">
                <a:solidFill>
                  <a:schemeClr val="dk1"/>
                </a:solidFill>
                <a:latin typeface="Arial" panose="020B0604020202020204" pitchFamily="34" charset="0"/>
                <a:ea typeface="游ゴシック" panose="020B0400000000000000" pitchFamily="50" charset="-128"/>
                <a:cs typeface="Arial"/>
                <a:sym typeface="Arial"/>
              </a:rPr>
              <a:t>参考文献</a:t>
            </a:r>
          </a:p>
        </p:txBody>
      </p:sp>
      <p:sp>
        <p:nvSpPr>
          <p:cNvPr id="34" name="Google Shape;165;p25">
            <a:extLst>
              <a:ext uri="{FF2B5EF4-FFF2-40B4-BE49-F238E27FC236}">
                <a16:creationId xmlns:a16="http://schemas.microsoft.com/office/drawing/2014/main" id="{4B491074-FFB2-4C74-BC5A-44BF62EADA53}"/>
              </a:ext>
            </a:extLst>
          </p:cNvPr>
          <p:cNvSpPr txBox="1"/>
          <p:nvPr/>
        </p:nvSpPr>
        <p:spPr>
          <a:xfrm>
            <a:off x="3451427" y="8571789"/>
            <a:ext cx="3405600" cy="960222"/>
          </a:xfrm>
          <a:prstGeom prst="rect">
            <a:avLst/>
          </a:prstGeom>
          <a:noFill/>
          <a:ln>
            <a:noFill/>
          </a:ln>
        </p:spPr>
        <p:txBody>
          <a:bodyPr spcFirstLastPara="1" wrap="square" lIns="91425" tIns="45700" rIns="91425" bIns="45700" anchor="t" anchorCtr="0">
            <a:spAutoFit/>
          </a:bodyPr>
          <a:lstStyle/>
          <a:p>
            <a:pPr marL="177800" indent="-177800" algn="just">
              <a:lnSpc>
                <a:spcPct val="120000"/>
              </a:lnSpc>
            </a:pPr>
            <a:r>
              <a:rPr lang="en-US" altLang="ja-JP" sz="700" dirty="0">
                <a:solidFill>
                  <a:schemeClr val="dk1"/>
                </a:solidFill>
                <a:latin typeface="Arial" panose="020B0604020202020204" pitchFamily="34" charset="0"/>
                <a:ea typeface="游ゴシック" panose="020B0400000000000000" pitchFamily="50" charset="-128"/>
              </a:rPr>
              <a:t>[1]	 </a:t>
            </a:r>
            <a:r>
              <a:rPr lang="en-US" altLang="ja-JP" sz="700" dirty="0" err="1">
                <a:solidFill>
                  <a:schemeClr val="dk1"/>
                </a:solidFill>
                <a:latin typeface="Arial" panose="020B0604020202020204" pitchFamily="34" charset="0"/>
                <a:ea typeface="游ゴシック" panose="020B0400000000000000" pitchFamily="50" charset="-128"/>
              </a:rPr>
              <a:t>Solmaz</a:t>
            </a:r>
            <a:r>
              <a:rPr lang="en-US" altLang="ja-JP" sz="700" dirty="0">
                <a:solidFill>
                  <a:schemeClr val="dk1"/>
                </a:solidFill>
                <a:latin typeface="Arial" panose="020B0604020202020204" pitchFamily="34" charset="0"/>
                <a:ea typeface="游ゴシック" panose="020B0400000000000000" pitchFamily="50" charset="-128"/>
              </a:rPr>
              <a:t> and Van </a:t>
            </a:r>
            <a:r>
              <a:rPr lang="en-US" altLang="ja-JP" sz="700" dirty="0" err="1">
                <a:solidFill>
                  <a:schemeClr val="dk1"/>
                </a:solidFill>
                <a:latin typeface="Arial" panose="020B0604020202020204" pitchFamily="34" charset="0"/>
                <a:ea typeface="游ゴシック" panose="020B0400000000000000" pitchFamily="50" charset="-128"/>
              </a:rPr>
              <a:t>Gerven</a:t>
            </a:r>
            <a:r>
              <a:rPr lang="en-US" altLang="ja-JP" sz="700" dirty="0">
                <a:solidFill>
                  <a:schemeClr val="dk1"/>
                </a:solidFill>
                <a:latin typeface="Arial" panose="020B0604020202020204" pitchFamily="34" charset="0"/>
                <a:ea typeface="游ゴシック" panose="020B0400000000000000" pitchFamily="50" charset="-128"/>
              </a:rPr>
              <a:t>, Interactive CFD simulations with virtual reality to support learning in mixing, Computers &amp; Chemical Engineering, 2022 </a:t>
            </a:r>
          </a:p>
          <a:p>
            <a:pPr marL="177800" indent="-177800" algn="just">
              <a:lnSpc>
                <a:spcPct val="120000"/>
              </a:lnSpc>
            </a:pPr>
            <a:endParaRPr lang="en-US" altLang="ja-JP" sz="600" b="1" dirty="0">
              <a:solidFill>
                <a:schemeClr val="dk1"/>
              </a:solidFill>
              <a:latin typeface="Arial" panose="020B0604020202020204" pitchFamily="34" charset="0"/>
              <a:ea typeface="游ゴシック" panose="020B0400000000000000" pitchFamily="50" charset="-128"/>
            </a:endParaRPr>
          </a:p>
          <a:p>
            <a:pPr marL="177800" marR="0" lvl="0" indent="-177800" algn="just" rtl="0">
              <a:lnSpc>
                <a:spcPct val="120000"/>
              </a:lnSpc>
              <a:spcBef>
                <a:spcPts val="0"/>
              </a:spcBef>
              <a:buNone/>
            </a:pPr>
            <a:r>
              <a:rPr lang="en-US" altLang="ja-JP" sz="600" b="1" dirty="0">
                <a:solidFill>
                  <a:schemeClr val="dk1"/>
                </a:solidFill>
                <a:latin typeface="Arial" panose="020B0604020202020204" pitchFamily="34" charset="0"/>
                <a:ea typeface="游ゴシック" panose="020B0400000000000000" pitchFamily="50" charset="-128"/>
              </a:rPr>
              <a:t>[2]	 </a:t>
            </a:r>
            <a:r>
              <a:rPr lang="en-US" altLang="ja-JP" sz="700" dirty="0" err="1">
                <a:solidFill>
                  <a:schemeClr val="dk1"/>
                </a:solidFill>
                <a:latin typeface="Arial" panose="020B0604020202020204" pitchFamily="34" charset="0"/>
                <a:ea typeface="游ゴシック" panose="020B0400000000000000" pitchFamily="50" charset="-128"/>
              </a:rPr>
              <a:t>Chulpongsatorn</a:t>
            </a:r>
            <a:r>
              <a:rPr lang="en-US" altLang="ja-JP" sz="700" dirty="0">
                <a:solidFill>
                  <a:schemeClr val="dk1"/>
                </a:solidFill>
                <a:latin typeface="Arial" panose="020B0604020202020204" pitchFamily="34" charset="0"/>
                <a:ea typeface="游ゴシック" panose="020B0400000000000000" pitchFamily="50" charset="-128"/>
              </a:rPr>
              <a:t> and et al. Augmented Math: Authoring AR-Based Explorable Explanations by Augmenting Static Math Textbooks, Proceedings of the 36th Annual ACM Symposium on User Interface Software and Technology</a:t>
            </a:r>
          </a:p>
          <a:p>
            <a:pPr marL="177800" marR="0" lvl="0" indent="-177800" algn="just" rtl="0">
              <a:lnSpc>
                <a:spcPct val="120000"/>
              </a:lnSpc>
              <a:spcBef>
                <a:spcPts val="0"/>
              </a:spcBef>
              <a:buNone/>
            </a:pPr>
            <a:r>
              <a:rPr lang="en-US" altLang="ja-JP" sz="600" b="1" dirty="0">
                <a:solidFill>
                  <a:schemeClr val="dk1"/>
                </a:solidFill>
                <a:latin typeface="Arial" panose="020B0604020202020204" pitchFamily="34" charset="0"/>
                <a:ea typeface="游ゴシック" panose="020B0400000000000000" pitchFamily="50" charset="-128"/>
              </a:rPr>
              <a:t>     </a:t>
            </a:r>
          </a:p>
        </p:txBody>
      </p:sp>
      <p:pic>
        <p:nvPicPr>
          <p:cNvPr id="4" name="Picture 3">
            <a:extLst>
              <a:ext uri="{FF2B5EF4-FFF2-40B4-BE49-F238E27FC236}">
                <a16:creationId xmlns:a16="http://schemas.microsoft.com/office/drawing/2014/main" id="{C49F1612-79AE-D603-F527-4F0712388349}"/>
              </a:ext>
            </a:extLst>
          </p:cNvPr>
          <p:cNvPicPr>
            <a:picLocks noChangeAspect="1"/>
          </p:cNvPicPr>
          <p:nvPr/>
        </p:nvPicPr>
        <p:blipFill>
          <a:blip r:embed="rId3"/>
          <a:stretch>
            <a:fillRect/>
          </a:stretch>
        </p:blipFill>
        <p:spPr>
          <a:xfrm>
            <a:off x="6028661" y="256523"/>
            <a:ext cx="780453" cy="778831"/>
          </a:xfrm>
          <a:prstGeom prst="rect">
            <a:avLst/>
          </a:prstGeom>
        </p:spPr>
      </p:pic>
      <p:pic>
        <p:nvPicPr>
          <p:cNvPr id="3" name="Picture 2">
            <a:extLst>
              <a:ext uri="{FF2B5EF4-FFF2-40B4-BE49-F238E27FC236}">
                <a16:creationId xmlns:a16="http://schemas.microsoft.com/office/drawing/2014/main" id="{02CCDDA2-8046-551F-244F-1CA14FBAB4DB}"/>
              </a:ext>
            </a:extLst>
          </p:cNvPr>
          <p:cNvPicPr>
            <a:picLocks noChangeAspect="1"/>
          </p:cNvPicPr>
          <p:nvPr/>
        </p:nvPicPr>
        <p:blipFill>
          <a:blip r:embed="rId4"/>
          <a:stretch>
            <a:fillRect/>
          </a:stretch>
        </p:blipFill>
        <p:spPr>
          <a:xfrm>
            <a:off x="1701829" y="8227208"/>
            <a:ext cx="1656754" cy="969576"/>
          </a:xfrm>
          <a:prstGeom prst="rect">
            <a:avLst/>
          </a:prstGeom>
        </p:spPr>
      </p:pic>
      <p:pic>
        <p:nvPicPr>
          <p:cNvPr id="5" name="Picture 4">
            <a:extLst>
              <a:ext uri="{FF2B5EF4-FFF2-40B4-BE49-F238E27FC236}">
                <a16:creationId xmlns:a16="http://schemas.microsoft.com/office/drawing/2014/main" id="{DBD600AB-E600-51BD-448A-194BCBFD220C}"/>
              </a:ext>
            </a:extLst>
          </p:cNvPr>
          <p:cNvPicPr>
            <a:picLocks noChangeAspect="1"/>
          </p:cNvPicPr>
          <p:nvPr/>
        </p:nvPicPr>
        <p:blipFill>
          <a:blip r:embed="rId5"/>
          <a:stretch>
            <a:fillRect/>
          </a:stretch>
        </p:blipFill>
        <p:spPr>
          <a:xfrm>
            <a:off x="5724" y="8227209"/>
            <a:ext cx="1604303" cy="969575"/>
          </a:xfrm>
          <a:prstGeom prst="rect">
            <a:avLst/>
          </a:prstGeom>
        </p:spPr>
      </p:pic>
      <p:pic>
        <p:nvPicPr>
          <p:cNvPr id="7" name="図 6" descr="ダイアグラム&#10;&#10;中程度の精度で自動的に生成された説明">
            <a:extLst>
              <a:ext uri="{FF2B5EF4-FFF2-40B4-BE49-F238E27FC236}">
                <a16:creationId xmlns:a16="http://schemas.microsoft.com/office/drawing/2014/main" id="{42A747E2-5432-5E4D-B18E-DFD0A0E7E7B9}"/>
              </a:ext>
            </a:extLst>
          </p:cNvPr>
          <p:cNvPicPr>
            <a:picLocks noChangeAspect="1"/>
          </p:cNvPicPr>
          <p:nvPr/>
        </p:nvPicPr>
        <p:blipFill>
          <a:blip r:embed="rId6"/>
          <a:stretch>
            <a:fillRect/>
          </a:stretch>
        </p:blipFill>
        <p:spPr>
          <a:xfrm>
            <a:off x="5364126" y="3596607"/>
            <a:ext cx="1100470" cy="696112"/>
          </a:xfrm>
          <a:prstGeom prst="rect">
            <a:avLst/>
          </a:prstGeom>
        </p:spPr>
      </p:pic>
    </p:spTree>
  </p:cSld>
  <p:clrMapOvr>
    <a:masterClrMapping/>
  </p:clrMapOvr>
</p:sld>
</file>

<file path=ppt/theme/theme1.xml><?xml version="1.0" encoding="utf-8"?>
<a:theme xmlns:a="http://schemas.openxmlformats.org/drawingml/2006/main" name="ホワイ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ホワイ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49FC5B3EED1941B36AF1FE76AB9735" ma:contentTypeVersion="7" ma:contentTypeDescription="Create a new document." ma:contentTypeScope="" ma:versionID="0086c3504d52e5ef3769c6f8e2484ed2">
  <xsd:schema xmlns:xsd="http://www.w3.org/2001/XMLSchema" xmlns:xs="http://www.w3.org/2001/XMLSchema" xmlns:p="http://schemas.microsoft.com/office/2006/metadata/properties" xmlns:ns2="289a74b6-edc9-4052-b101-e704fb8d4a78" xmlns:ns3="50ad4304-6899-41bc-87d2-800860613408" targetNamespace="http://schemas.microsoft.com/office/2006/metadata/properties" ma:root="true" ma:fieldsID="5e5c802d6a2b81cf27f7b347fcec84b3" ns2:_="" ns3:_="">
    <xsd:import namespace="289a74b6-edc9-4052-b101-e704fb8d4a78"/>
    <xsd:import namespace="50ad4304-6899-41bc-87d2-800860613408"/>
    <xsd:element name="properties">
      <xsd:complexType>
        <xsd:sequence>
          <xsd:element name="documentManagement">
            <xsd:complexType>
              <xsd:all>
                <xsd:element ref="ns2:ReferenceId" minOccurs="0"/>
                <xsd:element ref="ns3:SharedWithUsers" minOccurs="0"/>
                <xsd:element ref="ns3:SharedWithDetails" minOccurs="0"/>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9a74b6-edc9-4052-b101-e704fb8d4a78"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earchProperties" ma:index="1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0ad4304-6899-41bc-87d2-800860613408"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289a74b6-edc9-4052-b101-e704fb8d4a78" xsi:nil="true"/>
  </documentManagement>
</p:properties>
</file>

<file path=customXml/itemProps1.xml><?xml version="1.0" encoding="utf-8"?>
<ds:datastoreItem xmlns:ds="http://schemas.openxmlformats.org/officeDocument/2006/customXml" ds:itemID="{AC93BA29-5F8A-4736-8739-9D143387E8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9a74b6-edc9-4052-b101-e704fb8d4a78"/>
    <ds:schemaRef ds:uri="50ad4304-6899-41bc-87d2-8008606134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C1BE15-0CAA-4BDA-BF3D-991BBC7049D6}">
  <ds:schemaRefs>
    <ds:schemaRef ds:uri="http://schemas.microsoft.com/sharepoint/v3/contenttype/forms"/>
  </ds:schemaRefs>
</ds:datastoreItem>
</file>

<file path=customXml/itemProps3.xml><?xml version="1.0" encoding="utf-8"?>
<ds:datastoreItem xmlns:ds="http://schemas.openxmlformats.org/officeDocument/2006/customXml" ds:itemID="{CB97B016-8CA4-4DBA-8A2E-4768FB59EDC7}">
  <ds:schemaRefs>
    <ds:schemaRef ds:uri="http://schemas.microsoft.com/office/2006/metadata/properties"/>
    <ds:schemaRef ds:uri="http://schemas.microsoft.com/office/infopath/2007/PartnerControls"/>
    <ds:schemaRef ds:uri="289a74b6-edc9-4052-b101-e704fb8d4a78"/>
  </ds:schemaRefs>
</ds:datastoreItem>
</file>

<file path=docProps/app.xml><?xml version="1.0" encoding="utf-8"?>
<Properties xmlns="http://schemas.openxmlformats.org/officeDocument/2006/extended-properties" xmlns:vt="http://schemas.openxmlformats.org/officeDocument/2006/docPropsVTypes">
  <TotalTime>914</TotalTime>
  <Words>730</Words>
  <Application>Microsoft Macintosh PowerPoint</Application>
  <PresentationFormat>A4 210 x 297 mm</PresentationFormat>
  <Paragraphs>28</Paragraphs>
  <Slides>1</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Arial</vt:lpstr>
      <vt:lpstr>Roboto</vt:lpstr>
      <vt:lpstr>ホワイト</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松本健一</dc:creator>
  <cp:lastModifiedBy>藤原 安路(奈良高専)</cp:lastModifiedBy>
  <cp:revision>330</cp:revision>
  <cp:lastPrinted>2023-11-09T02:17:03Z</cp:lastPrinted>
  <dcterms:modified xsi:type="dcterms:W3CDTF">2024-03-13T14:50:25Z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0x0101009949FC5B3EED1941B36AF1FE76AB9735</vt:lpwstr>
  </property>
</Properties>
</file>