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66" r:id="rId6"/>
    <p:sldId id="258" r:id="rId7"/>
    <p:sldId id="264" r:id="rId8"/>
    <p:sldId id="265" r:id="rId9"/>
    <p:sldId id="279" r:id="rId10"/>
    <p:sldId id="268" r:id="rId11"/>
    <p:sldId id="267" r:id="rId12"/>
    <p:sldId id="269" r:id="rId13"/>
    <p:sldId id="274" r:id="rId14"/>
    <p:sldId id="275" r:id="rId15"/>
    <p:sldId id="280" r:id="rId16"/>
    <p:sldId id="27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53" y="72"/>
      </p:cViewPr>
      <p:guideLst>
        <p:guide orient="horz" pos="2184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PA演示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1711333 蒋璋 6月20日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内存管理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9030" y="3234055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AM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903595" y="3348355"/>
            <a:ext cx="497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初始化vme, 建立内核映射，设置CR3和CR0开启虚存管理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9030" y="2071370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nanos-lite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88685" y="2091055"/>
            <a:ext cx="488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注册页面分配和释放处理函数</a:t>
            </a:r>
          </a:p>
          <a:p>
            <a:r>
              <a:rPr lang="en-US" altLang="en-US"/>
              <a:t>loader加载文件到虚拟内存中并建立映射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9030" y="4842510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nemu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903595" y="509524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模拟mmu进行虚拟地址到物理地址的转换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内存管理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52880"/>
            <a:ext cx="10640695" cy="4691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进程调度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r>
              <a:rPr lang="en-US" altLang="en-US" dirty="0" err="1"/>
              <a:t>loader创建进程控制块PCB</a:t>
            </a:r>
            <a:endParaRPr lang="en-US" altLang="en-US" dirty="0"/>
          </a:p>
          <a:p>
            <a:r>
              <a:rPr lang="en-US" altLang="en-US" dirty="0" err="1"/>
              <a:t>恢复上下文时根据事件处理函数返回的上下文进行恢复</a:t>
            </a:r>
            <a:endParaRPr lang="en-US" altLang="en-US" dirty="0"/>
          </a:p>
          <a:p>
            <a:r>
              <a:rPr lang="zh-CN" altLang="en-US" dirty="0"/>
              <a:t>开启虚存管理并能够进行地址空间的切换</a:t>
            </a:r>
            <a:endParaRPr lang="en-US" altLang="en-US" dirty="0"/>
          </a:p>
          <a:p>
            <a:r>
              <a:rPr lang="en-US" altLang="en-US" dirty="0" err="1"/>
              <a:t>利用时钟中断制造切换时机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一些特殊的实现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47700" y="1669415"/>
            <a:ext cx="512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菜单的实现：需要实现系统调用SYS_execve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2148840"/>
            <a:ext cx="5713095" cy="433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323715"/>
            <a:ext cx="530034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浮点数支持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575" y="1584325"/>
            <a:ext cx="4276725" cy="1028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7875" y="4201160"/>
            <a:ext cx="547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a = </a:t>
            </a:r>
            <a:r>
              <a:rPr lang="en-US"/>
              <a:t>((1&lt;&lt;23) + frac) * 2^(exp - 127 - 23)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63980" y="3615055"/>
            <a:ext cx="280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float -&gt; 实数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622425"/>
            <a:ext cx="3743325" cy="99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21395" y="3476625"/>
            <a:ext cx="236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实数 -&gt; FLOAT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621395" y="4201160"/>
            <a:ext cx="365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a &lt;&lt;= 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5471160"/>
            <a:ext cx="64579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BF10DF-D6B1-4D85-8BE9-2F0EB4E2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19" y="1825625"/>
            <a:ext cx="6479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2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性能分析</a:t>
            </a:r>
          </a:p>
        </p:txBody>
      </p:sp>
      <p:pic>
        <p:nvPicPr>
          <p:cNvPr id="4" name="Picture 3" descr="image-20200614081155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2473325"/>
            <a:ext cx="5610225" cy="3038475"/>
          </a:xfrm>
          <a:prstGeom prst="rect">
            <a:avLst/>
          </a:prstGeom>
        </p:spPr>
      </p:pic>
      <p:pic>
        <p:nvPicPr>
          <p:cNvPr id="5" name="Picture 4" descr="image-20200610080031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95" y="2409190"/>
            <a:ext cx="746506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7120" y="5781040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NEMU</a:t>
            </a:r>
          </a:p>
        </p:txBody>
      </p:sp>
      <p:sp>
        <p:nvSpPr>
          <p:cNvPr id="5" name="矩形 4"/>
          <p:cNvSpPr/>
          <p:nvPr/>
        </p:nvSpPr>
        <p:spPr>
          <a:xfrm>
            <a:off x="1087120" y="3950970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AM</a:t>
            </a:r>
          </a:p>
        </p:txBody>
      </p:sp>
      <p:sp>
        <p:nvSpPr>
          <p:cNvPr id="6" name="矩形 5"/>
          <p:cNvSpPr/>
          <p:nvPr/>
        </p:nvSpPr>
        <p:spPr>
          <a:xfrm>
            <a:off x="1087120" y="2128520"/>
            <a:ext cx="3860800" cy="130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NANOS-LITE</a:t>
            </a:r>
          </a:p>
        </p:txBody>
      </p:sp>
      <p:sp>
        <p:nvSpPr>
          <p:cNvPr id="7" name="矩形 6"/>
          <p:cNvSpPr/>
          <p:nvPr/>
        </p:nvSpPr>
        <p:spPr>
          <a:xfrm>
            <a:off x="1087120" y="828675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newlib C库 系统调用封装</a:t>
            </a:r>
          </a:p>
          <a:p>
            <a:pPr algn="ctr"/>
            <a:r>
              <a:rPr lang="en-US" altLang="zh-CN"/>
              <a:t>libos 系统调用接口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887220" y="177165"/>
            <a:ext cx="225996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用户程序</a:t>
            </a:r>
          </a:p>
        </p:txBody>
      </p:sp>
      <p:cxnSp>
        <p:nvCxnSpPr>
          <p:cNvPr id="28" name="直接箭头连接符 27"/>
          <p:cNvCxnSpPr>
            <a:stCxn id="7" idx="1"/>
            <a:endCxn id="7" idx="1"/>
          </p:cNvCxnSpPr>
          <p:nvPr/>
        </p:nvCxnSpPr>
        <p:spPr>
          <a:xfrm>
            <a:off x="1087120" y="12331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475730" y="5890895"/>
            <a:ext cx="1373505" cy="28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取指令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799830" y="5890895"/>
            <a:ext cx="1373505" cy="28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译码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99830" y="6525260"/>
            <a:ext cx="1373505" cy="28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执行</a:t>
            </a:r>
          </a:p>
        </p:txBody>
      </p:sp>
      <p:cxnSp>
        <p:nvCxnSpPr>
          <p:cNvPr id="10" name="Straight Arrow Connector 9"/>
          <p:cNvCxnSpPr>
            <a:stCxn id="2" idx="3"/>
            <a:endCxn id="3" idx="1"/>
          </p:cNvCxnSpPr>
          <p:nvPr/>
        </p:nvCxnSpPr>
        <p:spPr>
          <a:xfrm>
            <a:off x="7849235" y="6033770"/>
            <a:ext cx="950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>
            <a:off x="9486583" y="6176010"/>
            <a:ext cx="0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0"/>
            <a:endCxn id="2" idx="2"/>
          </p:cNvCxnSpPr>
          <p:nvPr/>
        </p:nvCxnSpPr>
        <p:spPr>
          <a:xfrm flipV="1">
            <a:off x="7162482" y="6176010"/>
            <a:ext cx="1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56250" y="4191000"/>
            <a:ext cx="133159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TRM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0255" y="4191000"/>
            <a:ext cx="133159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IOE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57920" y="4191000"/>
            <a:ext cx="133159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CTE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95585" y="4191000"/>
            <a:ext cx="133159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VME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35295" y="29432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文件系统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979535" y="29432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内存管理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35295" y="22034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中断处理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68210" y="22034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系统调用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79535" y="22034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进程调度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68210" y="29432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设备抽象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7268210" y="553720"/>
            <a:ext cx="546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/>
              <a:t>PA框架</a:t>
            </a:r>
          </a:p>
        </p:txBody>
      </p:sp>
      <p:sp>
        <p:nvSpPr>
          <p:cNvPr id="27" name="Rounded Rectangle 8"/>
          <p:cNvSpPr/>
          <p:nvPr/>
        </p:nvSpPr>
        <p:spPr>
          <a:xfrm>
            <a:off x="6475729" y="6525260"/>
            <a:ext cx="1373505" cy="28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altLang="en-US" dirty="0"/>
          </a:p>
        </p:txBody>
      </p:sp>
      <p:cxnSp>
        <p:nvCxnSpPr>
          <p:cNvPr id="20" name="直接箭头连接符 19"/>
          <p:cNvCxnSpPr>
            <a:stCxn id="9" idx="1"/>
            <a:endCxn id="27" idx="3"/>
          </p:cNvCxnSpPr>
          <p:nvPr/>
        </p:nvCxnSpPr>
        <p:spPr>
          <a:xfrm flipH="1">
            <a:off x="7849234" y="6667818"/>
            <a:ext cx="95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NEMU 不停计算的机器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35" y="483235"/>
            <a:ext cx="3971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05" y="4020185"/>
            <a:ext cx="7353300" cy="2390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46880" y="3338830"/>
            <a:ext cx="293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x86指令格式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85" y="802640"/>
            <a:ext cx="160591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opcode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035" y="802640"/>
            <a:ext cx="160591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查表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1100" y="802640"/>
            <a:ext cx="160591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选择译码函数</a:t>
            </a:r>
          </a:p>
        </p:txBody>
      </p:sp>
      <p:sp>
        <p:nvSpPr>
          <p:cNvPr id="7" name="Rectangle 6"/>
          <p:cNvSpPr/>
          <p:nvPr/>
        </p:nvSpPr>
        <p:spPr>
          <a:xfrm>
            <a:off x="7288530" y="802640"/>
            <a:ext cx="160591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伪代码</a:t>
            </a:r>
          </a:p>
        </p:txBody>
      </p:sp>
      <p:sp>
        <p:nvSpPr>
          <p:cNvPr id="8" name="Rectangle 7"/>
          <p:cNvSpPr/>
          <p:nvPr/>
        </p:nvSpPr>
        <p:spPr>
          <a:xfrm>
            <a:off x="9591675" y="802640"/>
            <a:ext cx="160591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实现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2842260"/>
            <a:ext cx="5715000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0" y="1627505"/>
            <a:ext cx="1990725" cy="4667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70255" y="1627505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0x02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245735" y="1627505"/>
            <a:ext cx="135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E2G width = 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4702175"/>
            <a:ext cx="6248400" cy="2038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485515" y="1257300"/>
            <a:ext cx="0" cy="12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10394950" y="1193800"/>
            <a:ext cx="0" cy="329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155" y="34925"/>
            <a:ext cx="10515600" cy="1325563"/>
          </a:xfrm>
        </p:spPr>
        <p:txBody>
          <a:bodyPr/>
          <a:lstStyle/>
          <a:p>
            <a:r>
              <a:rPr lang="en-US" altLang="en-US"/>
              <a:t>nanos-lite 简易操作系统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75330" y="38703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文件系统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19570" y="38703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内存管理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75330" y="31305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中断处理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8245" y="31305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系统调用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19570" y="3130550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进程调度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08245" y="3870325"/>
            <a:ext cx="135255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设备抽象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4360" y="5749290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NEMU</a:t>
            </a:r>
          </a:p>
        </p:txBody>
      </p:sp>
      <p:sp>
        <p:nvSpPr>
          <p:cNvPr id="5" name="矩形 4"/>
          <p:cNvSpPr/>
          <p:nvPr/>
        </p:nvSpPr>
        <p:spPr>
          <a:xfrm>
            <a:off x="4404360" y="3919220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AM</a:t>
            </a:r>
          </a:p>
          <a:p>
            <a:pPr algn="ctr"/>
            <a:r>
              <a:rPr lang="en-US" altLang="en-US"/>
              <a:t>准备IDT</a:t>
            </a:r>
          </a:p>
        </p:txBody>
      </p:sp>
      <p:sp>
        <p:nvSpPr>
          <p:cNvPr id="6" name="矩形 5"/>
          <p:cNvSpPr/>
          <p:nvPr/>
        </p:nvSpPr>
        <p:spPr>
          <a:xfrm>
            <a:off x="4404360" y="2096770"/>
            <a:ext cx="3860800" cy="130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NANOS-LITE</a:t>
            </a:r>
          </a:p>
          <a:p>
            <a:pPr algn="ctr"/>
            <a:r>
              <a:rPr lang="en-US" altLang="en-US"/>
              <a:t>注册事件处理函数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4404360" y="796925"/>
            <a:ext cx="386080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newlib C库 系统调用封装</a:t>
            </a:r>
          </a:p>
          <a:p>
            <a:pPr algn="ctr"/>
            <a:r>
              <a:rPr lang="en-US" altLang="zh-CN"/>
              <a:t>libos 系统调用接口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9285" y="3070225"/>
            <a:ext cx="1402715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系统调用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52040" y="3070225"/>
            <a:ext cx="1402715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异常中断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93395" y="2386330"/>
            <a:ext cx="1729105" cy="44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虚拟文件系统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00025" y="1770380"/>
            <a:ext cx="1158240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设备抽象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536065" y="1770380"/>
            <a:ext cx="1158240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磁盘管理</a:t>
            </a:r>
          </a:p>
        </p:txBody>
      </p:sp>
      <p:cxnSp>
        <p:nvCxnSpPr>
          <p:cNvPr id="23" name="直接箭头连接符 22"/>
          <p:cNvCxnSpPr>
            <a:stCxn id="18" idx="2"/>
            <a:endCxn id="20" idx="0"/>
          </p:cNvCxnSpPr>
          <p:nvPr/>
        </p:nvCxnSpPr>
        <p:spPr>
          <a:xfrm flipV="1">
            <a:off x="1330960" y="2386330"/>
            <a:ext cx="27305" cy="108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1" idx="2"/>
          </p:cNvCxnSpPr>
          <p:nvPr/>
        </p:nvCxnSpPr>
        <p:spPr>
          <a:xfrm flipH="1" flipV="1">
            <a:off x="779145" y="2103755"/>
            <a:ext cx="579120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2" idx="2"/>
          </p:cNvCxnSpPr>
          <p:nvPr/>
        </p:nvCxnSpPr>
        <p:spPr>
          <a:xfrm flipV="1">
            <a:off x="1467485" y="2103755"/>
            <a:ext cx="647700" cy="25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204460" y="145415"/>
            <a:ext cx="225996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用户程序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79145" y="4446270"/>
            <a:ext cx="2045970" cy="554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压入中断号</a:t>
            </a:r>
          </a:p>
          <a:p>
            <a:pPr algn="ctr"/>
            <a:r>
              <a:rPr lang="en-US" altLang="zh-CN"/>
              <a:t>保存上下文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101975" y="883920"/>
            <a:ext cx="1186815" cy="63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系统调用接口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035300" y="5903595"/>
            <a:ext cx="1253490" cy="560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自陷指令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770380" y="5847715"/>
            <a:ext cx="923925" cy="70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eip</a:t>
            </a:r>
          </a:p>
          <a:p>
            <a:pPr algn="ctr"/>
            <a:r>
              <a:rPr lang="en-US" altLang="zh-CN" sz="1400"/>
              <a:t>eflags </a:t>
            </a:r>
          </a:p>
          <a:p>
            <a:pPr algn="ctr"/>
            <a:r>
              <a:rPr lang="en-US" altLang="zh-CN" sz="1400"/>
              <a:t>cs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08610" y="5641975"/>
            <a:ext cx="940435" cy="112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根据中断号跳转的指定地址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678555" y="1500505"/>
            <a:ext cx="33655" cy="438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1"/>
            <a:endCxn id="32" idx="3"/>
          </p:cNvCxnSpPr>
          <p:nvPr/>
        </p:nvCxnSpPr>
        <p:spPr>
          <a:xfrm flipH="1">
            <a:off x="2694305" y="6184265"/>
            <a:ext cx="34099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1"/>
            <a:endCxn id="33" idx="3"/>
          </p:cNvCxnSpPr>
          <p:nvPr/>
        </p:nvCxnSpPr>
        <p:spPr>
          <a:xfrm flipH="1">
            <a:off x="1249045" y="6202680"/>
            <a:ext cx="5213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330960" y="3919220"/>
            <a:ext cx="1187450" cy="33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事件分发</a:t>
            </a:r>
          </a:p>
        </p:txBody>
      </p:sp>
      <p:cxnSp>
        <p:nvCxnSpPr>
          <p:cNvPr id="38" name="直接箭头连接符 37"/>
          <p:cNvCxnSpPr>
            <a:stCxn id="33" idx="0"/>
            <a:endCxn id="27" idx="2"/>
          </p:cNvCxnSpPr>
          <p:nvPr/>
        </p:nvCxnSpPr>
        <p:spPr>
          <a:xfrm flipV="1">
            <a:off x="779145" y="5000625"/>
            <a:ext cx="1022985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7" idx="2"/>
          </p:cNvCxnSpPr>
          <p:nvPr/>
        </p:nvCxnSpPr>
        <p:spPr>
          <a:xfrm flipV="1">
            <a:off x="1802130" y="4249420"/>
            <a:ext cx="122555" cy="19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18" idx="2"/>
          </p:cNvCxnSpPr>
          <p:nvPr/>
        </p:nvCxnSpPr>
        <p:spPr>
          <a:xfrm flipH="1" flipV="1">
            <a:off x="1330960" y="3466465"/>
            <a:ext cx="59372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19" idx="2"/>
          </p:cNvCxnSpPr>
          <p:nvPr/>
        </p:nvCxnSpPr>
        <p:spPr>
          <a:xfrm flipV="1">
            <a:off x="1924685" y="3466465"/>
            <a:ext cx="112903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461895" y="2412365"/>
            <a:ext cx="1216660" cy="39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响应函数</a:t>
            </a:r>
          </a:p>
        </p:txBody>
      </p:sp>
      <p:cxnSp>
        <p:nvCxnSpPr>
          <p:cNvPr id="43" name="直接箭头连接符 42"/>
          <p:cNvCxnSpPr>
            <a:stCxn id="19" idx="0"/>
            <a:endCxn id="42" idx="2"/>
          </p:cNvCxnSpPr>
          <p:nvPr/>
        </p:nvCxnSpPr>
        <p:spPr>
          <a:xfrm flipV="1">
            <a:off x="3053715" y="2804795"/>
            <a:ext cx="16510" cy="26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8710295" y="2522855"/>
            <a:ext cx="1664970" cy="45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执行系统调用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767445" y="4116705"/>
            <a:ext cx="1550670" cy="46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恢复上下文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767445" y="5774055"/>
            <a:ext cx="1616710" cy="857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eip</a:t>
            </a:r>
          </a:p>
          <a:p>
            <a:pPr algn="ctr"/>
            <a:r>
              <a:rPr lang="en-US" altLang="zh-CN"/>
              <a:t>eflags</a:t>
            </a:r>
          </a:p>
          <a:p>
            <a:pPr algn="ctr"/>
            <a:r>
              <a:rPr lang="en-US" altLang="zh-CN"/>
              <a:t>cs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0739755" y="5855335"/>
            <a:ext cx="118745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恢复执行</a:t>
            </a:r>
          </a:p>
        </p:txBody>
      </p:sp>
      <p:cxnSp>
        <p:nvCxnSpPr>
          <p:cNvPr id="48" name="直接箭头连接符 47"/>
          <p:cNvCxnSpPr>
            <a:stCxn id="44" idx="2"/>
            <a:endCxn id="45" idx="0"/>
          </p:cNvCxnSpPr>
          <p:nvPr/>
        </p:nvCxnSpPr>
        <p:spPr>
          <a:xfrm>
            <a:off x="9542780" y="2973705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46" idx="0"/>
          </p:cNvCxnSpPr>
          <p:nvPr/>
        </p:nvCxnSpPr>
        <p:spPr>
          <a:xfrm>
            <a:off x="9542780" y="4578350"/>
            <a:ext cx="33020" cy="119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7" idx="1"/>
          </p:cNvCxnSpPr>
          <p:nvPr/>
        </p:nvCxnSpPr>
        <p:spPr>
          <a:xfrm flipV="1">
            <a:off x="10384155" y="6193790"/>
            <a:ext cx="355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10384155" y="883920"/>
            <a:ext cx="1764665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系统调用结果</a:t>
            </a:r>
          </a:p>
        </p:txBody>
      </p:sp>
      <p:cxnSp>
        <p:nvCxnSpPr>
          <p:cNvPr id="52" name="直接箭头连接符 51"/>
          <p:cNvCxnSpPr>
            <a:stCxn id="47" idx="0"/>
            <a:endCxn id="51" idx="2"/>
          </p:cNvCxnSpPr>
          <p:nvPr/>
        </p:nvCxnSpPr>
        <p:spPr>
          <a:xfrm flipH="1" flipV="1">
            <a:off x="11266805" y="1478280"/>
            <a:ext cx="66675" cy="437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中断和系统调用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8070" y="98425"/>
            <a:ext cx="5987415" cy="371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1040" y="1749425"/>
            <a:ext cx="1833245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int NO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0840" y="2661920"/>
            <a:ext cx="249301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保存eflags, cs, eip</a:t>
            </a:r>
          </a:p>
          <a:p>
            <a:pPr algn="ctr"/>
            <a:r>
              <a:rPr lang="en-US" altLang="en-US"/>
              <a:t>跳转到IDT对应的位置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27588" y="3686517"/>
            <a:ext cx="4102247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压入中断号</a:t>
            </a:r>
            <a:r>
              <a:rPr lang="zh-CN" altLang="en-US" dirty="0"/>
              <a:t>、通用寄存器、地址空间</a:t>
            </a:r>
            <a:endParaRPr lang="en-US" altLang="zh-CN" dirty="0"/>
          </a:p>
          <a:p>
            <a:pPr algn="ctr"/>
            <a:r>
              <a:rPr lang="zh-CN" altLang="en-US" dirty="0"/>
              <a:t>形成上下文</a:t>
            </a:r>
            <a:endParaRPr lang="en-US" altLang="zh-CN" dirty="0"/>
          </a:p>
          <a:p>
            <a:pPr algn="ctr"/>
            <a:r>
              <a:rPr lang="en-US" altLang="en-US" dirty="0" err="1"/>
              <a:t>调用操作系统注册的事件处理函数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767840" y="4852035"/>
            <a:ext cx="224853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恢复上下文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5920" y="5610860"/>
            <a:ext cx="249301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恢复eip, cs, eflags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3040" y="3977005"/>
            <a:ext cx="2920365" cy="78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根据事件号分发事件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99100" y="5224145"/>
            <a:ext cx="1459865" cy="28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yield()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53960" y="5224145"/>
            <a:ext cx="1459865" cy="28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时钟信号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03435" y="5224145"/>
            <a:ext cx="1459865" cy="28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系统调用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06360" y="6133465"/>
            <a:ext cx="1459865" cy="28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497185" y="6133465"/>
            <a:ext cx="1459865" cy="28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brk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9463405" y="597852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。。。</a:t>
            </a:r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 flipH="1">
            <a:off x="8436610" y="5511800"/>
            <a:ext cx="1997075" cy="62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0411460" y="5469255"/>
            <a:ext cx="81597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6229350" y="4765675"/>
            <a:ext cx="1774190" cy="45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992110" y="4776470"/>
            <a:ext cx="2921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8024495" y="4787265"/>
            <a:ext cx="2409190" cy="436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1"/>
          </p:cNvCxnSpPr>
          <p:nvPr/>
        </p:nvCxnSpPr>
        <p:spPr>
          <a:xfrm>
            <a:off x="5029835" y="4361180"/>
            <a:ext cx="151320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文件系统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85" y="559435"/>
            <a:ext cx="4676775" cy="22002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75965" y="1216025"/>
            <a:ext cx="347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文件描述表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0460" y="4989830"/>
            <a:ext cx="1459865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磁盘文件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1640" y="4990465"/>
            <a:ext cx="1459865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串口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7910" y="4989830"/>
            <a:ext cx="1459865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键盘和时钟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4020" y="4990465"/>
            <a:ext cx="1459865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VGA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9970" y="4990465"/>
            <a:ext cx="1459865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屏幕信息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1260" y="3593465"/>
            <a:ext cx="4347845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一切皆文件</a:t>
            </a:r>
          </a:p>
          <a:p>
            <a:pPr algn="ctr"/>
            <a:r>
              <a:rPr lang="en-US" altLang="en-US"/>
              <a:t>read, write, lseek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06575" y="4254500"/>
            <a:ext cx="4034790" cy="73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3691890" y="4264660"/>
            <a:ext cx="2106295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 flipH="1">
            <a:off x="5598160" y="4264660"/>
            <a:ext cx="20002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798185" y="4286250"/>
            <a:ext cx="1696085" cy="70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5808980" y="4264660"/>
            <a:ext cx="357124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设备抽象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9030" y="3234055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AM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903595" y="3348355"/>
            <a:ext cx="497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串口、时钟、VGA抽象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9030" y="2071370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nanos-lite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88685" y="2091055"/>
            <a:ext cx="488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虚拟文件系统抽象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9030" y="4842510"/>
            <a:ext cx="3910965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nemu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903595" y="509524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in和out指令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230</Words>
  <Application>Microsoft Office PowerPoint</Application>
  <PresentationFormat>宽屏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Arial Black</vt:lpstr>
      <vt:lpstr>Calibri</vt:lpstr>
      <vt:lpstr>Office Theme</vt:lpstr>
      <vt:lpstr>PA演示</vt:lpstr>
      <vt:lpstr>PowerPoint 演示文稿</vt:lpstr>
      <vt:lpstr>NEMU 不停计算的机器</vt:lpstr>
      <vt:lpstr>PowerPoint 演示文稿</vt:lpstr>
      <vt:lpstr>nanos-lite 简易操作系统</vt:lpstr>
      <vt:lpstr>PowerPoint 演示文稿</vt:lpstr>
      <vt:lpstr>中断和系统调用</vt:lpstr>
      <vt:lpstr>文件系统</vt:lpstr>
      <vt:lpstr>设备抽象</vt:lpstr>
      <vt:lpstr>内存管理</vt:lpstr>
      <vt:lpstr>内存管理</vt:lpstr>
      <vt:lpstr>进程调度</vt:lpstr>
      <vt:lpstr>一些特殊的实现</vt:lpstr>
      <vt:lpstr>浮点数支持</vt:lpstr>
      <vt:lpstr>PowerPoint 演示文稿</vt:lpstr>
      <vt:lpstr>性能分析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PA演示</dc:title>
  <dc:creator>jz</dc:creator>
  <cp:lastModifiedBy>璋 蒋</cp:lastModifiedBy>
  <cp:revision>31</cp:revision>
  <dcterms:created xsi:type="dcterms:W3CDTF">2020-06-19T22:58:21Z</dcterms:created>
  <dcterms:modified xsi:type="dcterms:W3CDTF">2020-06-20T01:16:22Z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