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75" r:id="rId2"/>
    <p:sldId id="383" r:id="rId3"/>
    <p:sldId id="384" r:id="rId4"/>
    <p:sldId id="391" r:id="rId5"/>
    <p:sldId id="378" r:id="rId6"/>
    <p:sldId id="389" r:id="rId7"/>
    <p:sldId id="387" r:id="rId8"/>
    <p:sldId id="390" r:id="rId9"/>
    <p:sldId id="388" r:id="rId10"/>
  </p:sldIdLst>
  <p:sldSz cx="12192000" cy="6858000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1507" autoAdjust="0"/>
  </p:normalViewPr>
  <p:slideViewPr>
    <p:cSldViewPr snapToGrid="0">
      <p:cViewPr>
        <p:scale>
          <a:sx n="70" d="100"/>
          <a:sy n="70" d="100"/>
        </p:scale>
        <p:origin x="-2124" y="-9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32" y="-72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FC7F7-C797-44B5-A5F0-7EE2FDB43C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A6CDDC-B705-47FB-8925-8AECD777578C}">
      <dgm:prSet phldrT="[Text]" custT="1"/>
      <dgm:spPr>
        <a:gradFill rotWithShape="0">
          <a:gsLst>
            <a:gs pos="38000">
              <a:srgbClr val="FF0000"/>
            </a:gs>
            <a:gs pos="10000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800" b="1" i="1" dirty="0" smtClean="0">
              <a:solidFill>
                <a:schemeClr val="tx1"/>
              </a:solidFill>
            </a:rPr>
            <a:t>Data Resource Management Playbook</a:t>
          </a:r>
          <a:endParaRPr lang="en-US" sz="1800" b="1" i="1" dirty="0">
            <a:solidFill>
              <a:schemeClr val="tx1"/>
            </a:solidFill>
          </a:endParaRPr>
        </a:p>
      </dgm:t>
    </dgm:pt>
    <dgm:pt modelId="{32A83A76-8058-4499-AD47-144F93413AD5}" type="parTrans" cxnId="{E142BEC2-00A9-476E-A742-030154CC6575}">
      <dgm:prSet/>
      <dgm:spPr/>
      <dgm:t>
        <a:bodyPr/>
        <a:lstStyle/>
        <a:p>
          <a:endParaRPr lang="en-US" sz="2400"/>
        </a:p>
      </dgm:t>
    </dgm:pt>
    <dgm:pt modelId="{49A917F9-ACD8-4348-9F1D-9B33EA017CAC}" type="sibTrans" cxnId="{E142BEC2-00A9-476E-A742-030154CC6575}">
      <dgm:prSet/>
      <dgm:spPr/>
      <dgm:t>
        <a:bodyPr/>
        <a:lstStyle/>
        <a:p>
          <a:endParaRPr lang="en-US" sz="2400"/>
        </a:p>
      </dgm:t>
    </dgm:pt>
    <dgm:pt modelId="{FA0E42D1-B1BA-45BD-AB56-9A154CA2F393}">
      <dgm:prSet phldrT="[Text]" custT="1"/>
      <dgm:spPr>
        <a:gradFill flip="none" rotWithShape="1">
          <a:gsLst>
            <a:gs pos="38000">
              <a:srgbClr val="FF0000"/>
            </a:gs>
            <a:gs pos="10000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76200"/>
      </dgm:spPr>
      <dgm:t>
        <a:bodyPr/>
        <a:lstStyle/>
        <a:p>
          <a:r>
            <a:rPr lang="en-US" sz="1600" b="1" dirty="0" smtClean="0"/>
            <a:t>Data Governance</a:t>
          </a:r>
        </a:p>
        <a:p>
          <a:r>
            <a:rPr lang="en-US" sz="1600" b="1" dirty="0" smtClean="0"/>
            <a:t>Chapter</a:t>
          </a:r>
          <a:endParaRPr lang="en-US" sz="1600" b="1" dirty="0"/>
        </a:p>
      </dgm:t>
    </dgm:pt>
    <dgm:pt modelId="{842A3234-675F-4952-9A7C-EBD1546E649A}" type="parTrans" cxnId="{49A66894-68AB-421F-8820-EEE28F45CAE0}">
      <dgm:prSet/>
      <dgm:spPr/>
      <dgm:t>
        <a:bodyPr/>
        <a:lstStyle/>
        <a:p>
          <a:endParaRPr lang="en-US" sz="2400"/>
        </a:p>
      </dgm:t>
    </dgm:pt>
    <dgm:pt modelId="{27940B09-3BA4-4311-A66A-AA6AA9B134F4}" type="sibTrans" cxnId="{49A66894-68AB-421F-8820-EEE28F45CAE0}">
      <dgm:prSet/>
      <dgm:spPr/>
      <dgm:t>
        <a:bodyPr/>
        <a:lstStyle/>
        <a:p>
          <a:endParaRPr lang="en-US" sz="2400"/>
        </a:p>
      </dgm:t>
    </dgm:pt>
    <dgm:pt modelId="{3BA119A9-68A8-4BE4-AD28-5358659C88DB}">
      <dgm:prSet phldrT="[Text]" custT="1"/>
      <dgm:spPr>
        <a:solidFill>
          <a:schemeClr val="bg1"/>
        </a:solidFill>
        <a:ln w="28575">
          <a:prstDash val="dash"/>
        </a:ln>
      </dgm:spPr>
      <dgm:t>
        <a:bodyPr/>
        <a:lstStyle/>
        <a:p>
          <a:r>
            <a:rPr lang="en-US" sz="1400" b="0" dirty="0" smtClean="0">
              <a:solidFill>
                <a:schemeClr val="bg1">
                  <a:lumMod val="50000"/>
                </a:schemeClr>
              </a:solidFill>
            </a:rPr>
            <a:t>Data Management</a:t>
          </a:r>
        </a:p>
        <a:p>
          <a:r>
            <a:rPr lang="en-US" sz="1400" b="0" dirty="0" smtClean="0">
              <a:solidFill>
                <a:schemeClr val="bg1">
                  <a:lumMod val="50000"/>
                </a:schemeClr>
              </a:solidFill>
            </a:rPr>
            <a:t>Chapter</a:t>
          </a:r>
          <a:endParaRPr lang="en-US" sz="1400" b="0" dirty="0">
            <a:solidFill>
              <a:schemeClr val="bg1">
                <a:lumMod val="50000"/>
              </a:schemeClr>
            </a:solidFill>
          </a:endParaRPr>
        </a:p>
      </dgm:t>
    </dgm:pt>
    <dgm:pt modelId="{82B64E1E-4DF2-49B4-A741-A7FDDFB6DC85}" type="parTrans" cxnId="{82C5320F-6D0C-4048-BB25-4ED70066148A}">
      <dgm:prSet/>
      <dgm:spPr/>
      <dgm:t>
        <a:bodyPr/>
        <a:lstStyle/>
        <a:p>
          <a:endParaRPr lang="en-US" sz="2400"/>
        </a:p>
      </dgm:t>
    </dgm:pt>
    <dgm:pt modelId="{4A96A3D0-E961-4B48-9B2C-BDE401AA2245}" type="sibTrans" cxnId="{82C5320F-6D0C-4048-BB25-4ED70066148A}">
      <dgm:prSet/>
      <dgm:spPr/>
      <dgm:t>
        <a:bodyPr/>
        <a:lstStyle/>
        <a:p>
          <a:endParaRPr lang="en-US" sz="2400"/>
        </a:p>
      </dgm:t>
    </dgm:pt>
    <dgm:pt modelId="{5733AE77-F25D-4B15-AEF1-953A3344ED88}">
      <dgm:prSet phldrT="[Text]" custT="1"/>
      <dgm:spPr>
        <a:solidFill>
          <a:schemeClr val="bg1"/>
        </a:solidFill>
        <a:ln w="28575">
          <a:prstDash val="dash"/>
        </a:ln>
      </dgm:spPr>
      <dgm:t>
        <a:bodyPr/>
        <a:lstStyle/>
        <a:p>
          <a:pPr>
            <a:spcAft>
              <a:spcPts val="0"/>
            </a:spcAft>
          </a:pPr>
          <a:r>
            <a:rPr lang="en-US" sz="1400" b="0" dirty="0" smtClean="0">
              <a:solidFill>
                <a:schemeClr val="bg1">
                  <a:lumMod val="50000"/>
                </a:schemeClr>
              </a:solidFill>
            </a:rPr>
            <a:t>Data</a:t>
          </a:r>
          <a:r>
            <a:rPr lang="en-US" sz="1200" b="0" dirty="0" smtClean="0">
              <a:solidFill>
                <a:schemeClr val="bg1">
                  <a:lumMod val="50000"/>
                </a:schemeClr>
              </a:solidFill>
            </a:rPr>
            <a:t> </a:t>
          </a:r>
        </a:p>
        <a:p>
          <a:pPr>
            <a:spcAft>
              <a:spcPts val="600"/>
            </a:spcAft>
          </a:pPr>
          <a:r>
            <a:rPr lang="en-US" sz="1400" b="0" dirty="0" smtClean="0">
              <a:solidFill>
                <a:schemeClr val="bg1">
                  <a:lumMod val="50000"/>
                </a:schemeClr>
              </a:solidFill>
            </a:rPr>
            <a:t>in Action</a:t>
          </a:r>
        </a:p>
        <a:p>
          <a:pPr>
            <a:spcAft>
              <a:spcPts val="0"/>
            </a:spcAft>
          </a:pPr>
          <a:r>
            <a:rPr lang="en-US" sz="1400" b="0" dirty="0" smtClean="0">
              <a:solidFill>
                <a:schemeClr val="bg1">
                  <a:lumMod val="50000"/>
                </a:schemeClr>
              </a:solidFill>
            </a:rPr>
            <a:t>Chapter</a:t>
          </a:r>
          <a:endParaRPr lang="en-US" sz="1400" b="0" dirty="0">
            <a:solidFill>
              <a:schemeClr val="bg1">
                <a:lumMod val="50000"/>
              </a:schemeClr>
            </a:solidFill>
          </a:endParaRPr>
        </a:p>
      </dgm:t>
    </dgm:pt>
    <dgm:pt modelId="{E4B31F13-D5D5-4359-BAB5-31D479ADD42D}" type="parTrans" cxnId="{EC874A9B-B2F4-4A93-A9E1-74F6699972EF}">
      <dgm:prSet/>
      <dgm:spPr/>
      <dgm:t>
        <a:bodyPr/>
        <a:lstStyle/>
        <a:p>
          <a:endParaRPr lang="en-US" sz="2400"/>
        </a:p>
      </dgm:t>
    </dgm:pt>
    <dgm:pt modelId="{2825F126-AB14-4346-BE0F-1EC1EFCE36C9}" type="sibTrans" cxnId="{EC874A9B-B2F4-4A93-A9E1-74F6699972EF}">
      <dgm:prSet/>
      <dgm:spPr/>
      <dgm:t>
        <a:bodyPr/>
        <a:lstStyle/>
        <a:p>
          <a:endParaRPr lang="en-US" sz="2400"/>
        </a:p>
      </dgm:t>
    </dgm:pt>
    <dgm:pt modelId="{79F2088C-735B-41EC-8F92-16B73D604F0F}" type="pres">
      <dgm:prSet presAssocID="{38BFC7F7-C797-44B5-A5F0-7EE2FDB43C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67DBDF4-6027-4C39-A7C0-A43256EA257D}" type="pres">
      <dgm:prSet presAssocID="{66A6CDDC-B705-47FB-8925-8AECD777578C}" presName="hierRoot1" presStyleCnt="0"/>
      <dgm:spPr/>
    </dgm:pt>
    <dgm:pt modelId="{F485AABD-AE37-4E3A-AA9B-90A04FBFD42C}" type="pres">
      <dgm:prSet presAssocID="{66A6CDDC-B705-47FB-8925-8AECD777578C}" presName="composite" presStyleCnt="0"/>
      <dgm:spPr/>
    </dgm:pt>
    <dgm:pt modelId="{B9A73DED-438C-4377-8A59-990E15AB2740}" type="pres">
      <dgm:prSet presAssocID="{66A6CDDC-B705-47FB-8925-8AECD777578C}" presName="background" presStyleLbl="node0" presStyleIdx="0" presStyleCnt="1"/>
      <dgm:spPr/>
    </dgm:pt>
    <dgm:pt modelId="{799395CC-912E-46ED-A6FE-27FC901CE353}" type="pres">
      <dgm:prSet presAssocID="{66A6CDDC-B705-47FB-8925-8AECD777578C}" presName="text" presStyleLbl="fgAcc0" presStyleIdx="0" presStyleCnt="1" custScaleX="154734" custScaleY="122644" custLinFactNeighborX="-10675" custLinFactNeighborY="-552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4F7EB2-ABB1-4981-B285-4E8F9E1CF821}" type="pres">
      <dgm:prSet presAssocID="{66A6CDDC-B705-47FB-8925-8AECD777578C}" presName="hierChild2" presStyleCnt="0"/>
      <dgm:spPr/>
    </dgm:pt>
    <dgm:pt modelId="{F43543B0-5BDB-4FDA-8E7F-B96083E5B552}" type="pres">
      <dgm:prSet presAssocID="{842A3234-675F-4952-9A7C-EBD1546E649A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2A5A94F-A88C-4450-9A2D-9E49A4FA0843}" type="pres">
      <dgm:prSet presAssocID="{FA0E42D1-B1BA-45BD-AB56-9A154CA2F393}" presName="hierRoot2" presStyleCnt="0"/>
      <dgm:spPr/>
    </dgm:pt>
    <dgm:pt modelId="{7D438605-7DA1-4DDC-B49E-20DF85A5D46F}" type="pres">
      <dgm:prSet presAssocID="{FA0E42D1-B1BA-45BD-AB56-9A154CA2F393}" presName="composite2" presStyleCnt="0"/>
      <dgm:spPr/>
    </dgm:pt>
    <dgm:pt modelId="{B1341961-FA88-4BCD-AB7B-46F86C6111AF}" type="pres">
      <dgm:prSet presAssocID="{FA0E42D1-B1BA-45BD-AB56-9A154CA2F393}" presName="background2" presStyleLbl="node2" presStyleIdx="0" presStyleCnt="3"/>
      <dgm:spPr/>
    </dgm:pt>
    <dgm:pt modelId="{DD6DA429-7519-4D13-B545-B502FCC4253A}" type="pres">
      <dgm:prSet presAssocID="{FA0E42D1-B1BA-45BD-AB56-9A154CA2F39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521E7-D3AC-4424-B5D5-B3976182B2E8}" type="pres">
      <dgm:prSet presAssocID="{FA0E42D1-B1BA-45BD-AB56-9A154CA2F393}" presName="hierChild3" presStyleCnt="0"/>
      <dgm:spPr/>
    </dgm:pt>
    <dgm:pt modelId="{40AE49B6-93E3-4003-B106-37ABD97CBF55}" type="pres">
      <dgm:prSet presAssocID="{82B64E1E-4DF2-49B4-A741-A7FDDFB6DC85}" presName="Name10" presStyleLbl="parChTrans1D2" presStyleIdx="1" presStyleCnt="3"/>
      <dgm:spPr/>
      <dgm:t>
        <a:bodyPr/>
        <a:lstStyle/>
        <a:p>
          <a:endParaRPr lang="en-US"/>
        </a:p>
      </dgm:t>
    </dgm:pt>
    <dgm:pt modelId="{93CBA421-2CEC-45B4-807A-2F093DF86739}" type="pres">
      <dgm:prSet presAssocID="{3BA119A9-68A8-4BE4-AD28-5358659C88DB}" presName="hierRoot2" presStyleCnt="0"/>
      <dgm:spPr/>
    </dgm:pt>
    <dgm:pt modelId="{94BB1672-80DC-47D8-BF97-315F14902E70}" type="pres">
      <dgm:prSet presAssocID="{3BA119A9-68A8-4BE4-AD28-5358659C88DB}" presName="composite2" presStyleCnt="0"/>
      <dgm:spPr/>
    </dgm:pt>
    <dgm:pt modelId="{61583D07-0686-4238-8259-A16E1B227DD7}" type="pres">
      <dgm:prSet presAssocID="{3BA119A9-68A8-4BE4-AD28-5358659C88DB}" presName="background2" presStyleLbl="node2" presStyleIdx="1" presStyleCnt="3"/>
      <dgm:spPr/>
    </dgm:pt>
    <dgm:pt modelId="{8DEA1140-4B3F-4CF7-9779-82419FF06366}" type="pres">
      <dgm:prSet presAssocID="{3BA119A9-68A8-4BE4-AD28-5358659C88D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4673DB-7A0E-4CD2-93B2-E4A87DC1BD34}" type="pres">
      <dgm:prSet presAssocID="{3BA119A9-68A8-4BE4-AD28-5358659C88DB}" presName="hierChild3" presStyleCnt="0"/>
      <dgm:spPr/>
    </dgm:pt>
    <dgm:pt modelId="{C101273B-2B96-413D-8A84-EE2B9889F2EF}" type="pres">
      <dgm:prSet presAssocID="{E4B31F13-D5D5-4359-BAB5-31D479ADD42D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5EC3CBF-1C9D-43CB-898F-8252924437EE}" type="pres">
      <dgm:prSet presAssocID="{5733AE77-F25D-4B15-AEF1-953A3344ED88}" presName="hierRoot2" presStyleCnt="0"/>
      <dgm:spPr/>
    </dgm:pt>
    <dgm:pt modelId="{F00BC367-F401-4381-978C-6054CE4738A6}" type="pres">
      <dgm:prSet presAssocID="{5733AE77-F25D-4B15-AEF1-953A3344ED88}" presName="composite2" presStyleCnt="0"/>
      <dgm:spPr/>
    </dgm:pt>
    <dgm:pt modelId="{AFB8A034-D919-4BE7-861B-E3A2DBBFC674}" type="pres">
      <dgm:prSet presAssocID="{5733AE77-F25D-4B15-AEF1-953A3344ED88}" presName="background2" presStyleLbl="node2" presStyleIdx="2" presStyleCnt="3"/>
      <dgm:spPr/>
    </dgm:pt>
    <dgm:pt modelId="{DB17A17A-A70C-49C6-87A6-B0A26150758F}" type="pres">
      <dgm:prSet presAssocID="{5733AE77-F25D-4B15-AEF1-953A3344ED8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C7427-FB21-416C-99A4-81ECEF77B216}" type="pres">
      <dgm:prSet presAssocID="{5733AE77-F25D-4B15-AEF1-953A3344ED88}" presName="hierChild3" presStyleCnt="0"/>
      <dgm:spPr/>
    </dgm:pt>
  </dgm:ptLst>
  <dgm:cxnLst>
    <dgm:cxn modelId="{D25C2639-B054-44BB-A318-48507C568E00}" type="presOf" srcId="{5733AE77-F25D-4B15-AEF1-953A3344ED88}" destId="{DB17A17A-A70C-49C6-87A6-B0A26150758F}" srcOrd="0" destOrd="0" presId="urn:microsoft.com/office/officeart/2005/8/layout/hierarchy1"/>
    <dgm:cxn modelId="{29DCA0DE-251C-4F4C-A5DC-F9B18EFAAA68}" type="presOf" srcId="{842A3234-675F-4952-9A7C-EBD1546E649A}" destId="{F43543B0-5BDB-4FDA-8E7F-B96083E5B552}" srcOrd="0" destOrd="0" presId="urn:microsoft.com/office/officeart/2005/8/layout/hierarchy1"/>
    <dgm:cxn modelId="{F933BB74-AE66-4581-B24B-391D21835FBF}" type="presOf" srcId="{38BFC7F7-C797-44B5-A5F0-7EE2FDB43C55}" destId="{79F2088C-735B-41EC-8F92-16B73D604F0F}" srcOrd="0" destOrd="0" presId="urn:microsoft.com/office/officeart/2005/8/layout/hierarchy1"/>
    <dgm:cxn modelId="{82C5320F-6D0C-4048-BB25-4ED70066148A}" srcId="{66A6CDDC-B705-47FB-8925-8AECD777578C}" destId="{3BA119A9-68A8-4BE4-AD28-5358659C88DB}" srcOrd="1" destOrd="0" parTransId="{82B64E1E-4DF2-49B4-A741-A7FDDFB6DC85}" sibTransId="{4A96A3D0-E961-4B48-9B2C-BDE401AA2245}"/>
    <dgm:cxn modelId="{42E3280E-9A8D-4E5A-950E-668E27A5842A}" type="presOf" srcId="{E4B31F13-D5D5-4359-BAB5-31D479ADD42D}" destId="{C101273B-2B96-413D-8A84-EE2B9889F2EF}" srcOrd="0" destOrd="0" presId="urn:microsoft.com/office/officeart/2005/8/layout/hierarchy1"/>
    <dgm:cxn modelId="{49A66894-68AB-421F-8820-EEE28F45CAE0}" srcId="{66A6CDDC-B705-47FB-8925-8AECD777578C}" destId="{FA0E42D1-B1BA-45BD-AB56-9A154CA2F393}" srcOrd="0" destOrd="0" parTransId="{842A3234-675F-4952-9A7C-EBD1546E649A}" sibTransId="{27940B09-3BA4-4311-A66A-AA6AA9B134F4}"/>
    <dgm:cxn modelId="{C6089926-17A2-4780-BFF6-8C9EFE656EF0}" type="presOf" srcId="{3BA119A9-68A8-4BE4-AD28-5358659C88DB}" destId="{8DEA1140-4B3F-4CF7-9779-82419FF06366}" srcOrd="0" destOrd="0" presId="urn:microsoft.com/office/officeart/2005/8/layout/hierarchy1"/>
    <dgm:cxn modelId="{B40D3A19-E4A3-43BB-B0AA-47E89885E215}" type="presOf" srcId="{82B64E1E-4DF2-49B4-A741-A7FDDFB6DC85}" destId="{40AE49B6-93E3-4003-B106-37ABD97CBF55}" srcOrd="0" destOrd="0" presId="urn:microsoft.com/office/officeart/2005/8/layout/hierarchy1"/>
    <dgm:cxn modelId="{1909FC76-26B2-433A-87C9-9334DAFBFBFF}" type="presOf" srcId="{FA0E42D1-B1BA-45BD-AB56-9A154CA2F393}" destId="{DD6DA429-7519-4D13-B545-B502FCC4253A}" srcOrd="0" destOrd="0" presId="urn:microsoft.com/office/officeart/2005/8/layout/hierarchy1"/>
    <dgm:cxn modelId="{4EC2FC28-7CAB-4517-A021-F3D030881294}" type="presOf" srcId="{66A6CDDC-B705-47FB-8925-8AECD777578C}" destId="{799395CC-912E-46ED-A6FE-27FC901CE353}" srcOrd="0" destOrd="0" presId="urn:microsoft.com/office/officeart/2005/8/layout/hierarchy1"/>
    <dgm:cxn modelId="{EC874A9B-B2F4-4A93-A9E1-74F6699972EF}" srcId="{66A6CDDC-B705-47FB-8925-8AECD777578C}" destId="{5733AE77-F25D-4B15-AEF1-953A3344ED88}" srcOrd="2" destOrd="0" parTransId="{E4B31F13-D5D5-4359-BAB5-31D479ADD42D}" sibTransId="{2825F126-AB14-4346-BE0F-1EC1EFCE36C9}"/>
    <dgm:cxn modelId="{E142BEC2-00A9-476E-A742-030154CC6575}" srcId="{38BFC7F7-C797-44B5-A5F0-7EE2FDB43C55}" destId="{66A6CDDC-B705-47FB-8925-8AECD777578C}" srcOrd="0" destOrd="0" parTransId="{32A83A76-8058-4499-AD47-144F93413AD5}" sibTransId="{49A917F9-ACD8-4348-9F1D-9B33EA017CAC}"/>
    <dgm:cxn modelId="{7F0B6A2C-A8D1-4A86-808C-D2863BBC2CCA}" type="presParOf" srcId="{79F2088C-735B-41EC-8F92-16B73D604F0F}" destId="{667DBDF4-6027-4C39-A7C0-A43256EA257D}" srcOrd="0" destOrd="0" presId="urn:microsoft.com/office/officeart/2005/8/layout/hierarchy1"/>
    <dgm:cxn modelId="{708DDB33-1DA4-4A94-B67C-8D06C616A809}" type="presParOf" srcId="{667DBDF4-6027-4C39-A7C0-A43256EA257D}" destId="{F485AABD-AE37-4E3A-AA9B-90A04FBFD42C}" srcOrd="0" destOrd="0" presId="urn:microsoft.com/office/officeart/2005/8/layout/hierarchy1"/>
    <dgm:cxn modelId="{9801FDCA-15AA-47E8-94A9-1E8B4E095C49}" type="presParOf" srcId="{F485AABD-AE37-4E3A-AA9B-90A04FBFD42C}" destId="{B9A73DED-438C-4377-8A59-990E15AB2740}" srcOrd="0" destOrd="0" presId="urn:microsoft.com/office/officeart/2005/8/layout/hierarchy1"/>
    <dgm:cxn modelId="{7FCC275C-57BF-493F-9029-DDF9FB742A8A}" type="presParOf" srcId="{F485AABD-AE37-4E3A-AA9B-90A04FBFD42C}" destId="{799395CC-912E-46ED-A6FE-27FC901CE353}" srcOrd="1" destOrd="0" presId="urn:microsoft.com/office/officeart/2005/8/layout/hierarchy1"/>
    <dgm:cxn modelId="{090F33B4-B276-45D7-A004-22A6F9B4A284}" type="presParOf" srcId="{667DBDF4-6027-4C39-A7C0-A43256EA257D}" destId="{8E4F7EB2-ABB1-4981-B285-4E8F9E1CF821}" srcOrd="1" destOrd="0" presId="urn:microsoft.com/office/officeart/2005/8/layout/hierarchy1"/>
    <dgm:cxn modelId="{4E8A4717-62F1-4D5F-9069-439AF0324907}" type="presParOf" srcId="{8E4F7EB2-ABB1-4981-B285-4E8F9E1CF821}" destId="{F43543B0-5BDB-4FDA-8E7F-B96083E5B552}" srcOrd="0" destOrd="0" presId="urn:microsoft.com/office/officeart/2005/8/layout/hierarchy1"/>
    <dgm:cxn modelId="{A6C0EF9E-DF10-4585-95C2-AF11CA669CF6}" type="presParOf" srcId="{8E4F7EB2-ABB1-4981-B285-4E8F9E1CF821}" destId="{F2A5A94F-A88C-4450-9A2D-9E49A4FA0843}" srcOrd="1" destOrd="0" presId="urn:microsoft.com/office/officeart/2005/8/layout/hierarchy1"/>
    <dgm:cxn modelId="{39D50009-2034-44D8-AB9A-6D79F06A9108}" type="presParOf" srcId="{F2A5A94F-A88C-4450-9A2D-9E49A4FA0843}" destId="{7D438605-7DA1-4DDC-B49E-20DF85A5D46F}" srcOrd="0" destOrd="0" presId="urn:microsoft.com/office/officeart/2005/8/layout/hierarchy1"/>
    <dgm:cxn modelId="{B09FAE90-00D1-4DE1-B46B-B7A08C1B2C5B}" type="presParOf" srcId="{7D438605-7DA1-4DDC-B49E-20DF85A5D46F}" destId="{B1341961-FA88-4BCD-AB7B-46F86C6111AF}" srcOrd="0" destOrd="0" presId="urn:microsoft.com/office/officeart/2005/8/layout/hierarchy1"/>
    <dgm:cxn modelId="{263568FB-FDEA-4C02-8BE1-7048A3F037B4}" type="presParOf" srcId="{7D438605-7DA1-4DDC-B49E-20DF85A5D46F}" destId="{DD6DA429-7519-4D13-B545-B502FCC4253A}" srcOrd="1" destOrd="0" presId="urn:microsoft.com/office/officeart/2005/8/layout/hierarchy1"/>
    <dgm:cxn modelId="{062FD1A8-6A5B-4AB2-8D9F-4DE227A013D3}" type="presParOf" srcId="{F2A5A94F-A88C-4450-9A2D-9E49A4FA0843}" destId="{B4C521E7-D3AC-4424-B5D5-B3976182B2E8}" srcOrd="1" destOrd="0" presId="urn:microsoft.com/office/officeart/2005/8/layout/hierarchy1"/>
    <dgm:cxn modelId="{AF5E45F0-4BB3-47A6-9626-40CB23D5EA26}" type="presParOf" srcId="{8E4F7EB2-ABB1-4981-B285-4E8F9E1CF821}" destId="{40AE49B6-93E3-4003-B106-37ABD97CBF55}" srcOrd="2" destOrd="0" presId="urn:microsoft.com/office/officeart/2005/8/layout/hierarchy1"/>
    <dgm:cxn modelId="{183DFD37-F89A-4479-B944-6D8C56ED8BE0}" type="presParOf" srcId="{8E4F7EB2-ABB1-4981-B285-4E8F9E1CF821}" destId="{93CBA421-2CEC-45B4-807A-2F093DF86739}" srcOrd="3" destOrd="0" presId="urn:microsoft.com/office/officeart/2005/8/layout/hierarchy1"/>
    <dgm:cxn modelId="{40BE467B-46FF-4EFA-8A38-7D6B13C59E69}" type="presParOf" srcId="{93CBA421-2CEC-45B4-807A-2F093DF86739}" destId="{94BB1672-80DC-47D8-BF97-315F14902E70}" srcOrd="0" destOrd="0" presId="urn:microsoft.com/office/officeart/2005/8/layout/hierarchy1"/>
    <dgm:cxn modelId="{F0C47D00-2AD6-4E7C-B1BF-1B6C0826E3EE}" type="presParOf" srcId="{94BB1672-80DC-47D8-BF97-315F14902E70}" destId="{61583D07-0686-4238-8259-A16E1B227DD7}" srcOrd="0" destOrd="0" presId="urn:microsoft.com/office/officeart/2005/8/layout/hierarchy1"/>
    <dgm:cxn modelId="{5BBCC635-36F4-467B-8756-0EFD27827840}" type="presParOf" srcId="{94BB1672-80DC-47D8-BF97-315F14902E70}" destId="{8DEA1140-4B3F-4CF7-9779-82419FF06366}" srcOrd="1" destOrd="0" presId="urn:microsoft.com/office/officeart/2005/8/layout/hierarchy1"/>
    <dgm:cxn modelId="{B0A4D501-A10A-4D7A-B5C0-6CA7D52E075B}" type="presParOf" srcId="{93CBA421-2CEC-45B4-807A-2F093DF86739}" destId="{744673DB-7A0E-4CD2-93B2-E4A87DC1BD34}" srcOrd="1" destOrd="0" presId="urn:microsoft.com/office/officeart/2005/8/layout/hierarchy1"/>
    <dgm:cxn modelId="{757B4790-5BA9-4571-B929-6186B01F5224}" type="presParOf" srcId="{8E4F7EB2-ABB1-4981-B285-4E8F9E1CF821}" destId="{C101273B-2B96-413D-8A84-EE2B9889F2EF}" srcOrd="4" destOrd="0" presId="urn:microsoft.com/office/officeart/2005/8/layout/hierarchy1"/>
    <dgm:cxn modelId="{CBD48ED2-4352-4554-B6B7-46A7751E3738}" type="presParOf" srcId="{8E4F7EB2-ABB1-4981-B285-4E8F9E1CF821}" destId="{15EC3CBF-1C9D-43CB-898F-8252924437EE}" srcOrd="5" destOrd="0" presId="urn:microsoft.com/office/officeart/2005/8/layout/hierarchy1"/>
    <dgm:cxn modelId="{B9D52F7A-9616-4F08-AE91-BDDC76708DE3}" type="presParOf" srcId="{15EC3CBF-1C9D-43CB-898F-8252924437EE}" destId="{F00BC367-F401-4381-978C-6054CE4738A6}" srcOrd="0" destOrd="0" presId="urn:microsoft.com/office/officeart/2005/8/layout/hierarchy1"/>
    <dgm:cxn modelId="{16D664CD-90D4-4C48-A2A9-F96AC00D5470}" type="presParOf" srcId="{F00BC367-F401-4381-978C-6054CE4738A6}" destId="{AFB8A034-D919-4BE7-861B-E3A2DBBFC674}" srcOrd="0" destOrd="0" presId="urn:microsoft.com/office/officeart/2005/8/layout/hierarchy1"/>
    <dgm:cxn modelId="{35BCBB80-498F-42AF-BFE7-CFD223CC8794}" type="presParOf" srcId="{F00BC367-F401-4381-978C-6054CE4738A6}" destId="{DB17A17A-A70C-49C6-87A6-B0A26150758F}" srcOrd="1" destOrd="0" presId="urn:microsoft.com/office/officeart/2005/8/layout/hierarchy1"/>
    <dgm:cxn modelId="{09D42856-7DD7-4230-B09F-A646BF09D1D3}" type="presParOf" srcId="{15EC3CBF-1C9D-43CB-898F-8252924437EE}" destId="{A2EC7427-FB21-416C-99A4-81ECEF77B2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1273B-2B96-413D-8A84-EE2B9889F2EF}">
      <dsp:nvSpPr>
        <dsp:cNvPr id="0" name=""/>
        <dsp:cNvSpPr/>
      </dsp:nvSpPr>
      <dsp:spPr>
        <a:xfrm>
          <a:off x="3389770" y="1009301"/>
          <a:ext cx="1992374" cy="5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534"/>
              </a:lnTo>
              <a:lnTo>
                <a:pt x="1992374" y="455534"/>
              </a:lnTo>
              <a:lnTo>
                <a:pt x="1992374" y="5944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E49B6-93E3-4003-B106-37ABD97CBF55}">
      <dsp:nvSpPr>
        <dsp:cNvPr id="0" name=""/>
        <dsp:cNvSpPr/>
      </dsp:nvSpPr>
      <dsp:spPr>
        <a:xfrm>
          <a:off x="3389770" y="1009301"/>
          <a:ext cx="160037" cy="5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534"/>
              </a:lnTo>
              <a:lnTo>
                <a:pt x="160037" y="455534"/>
              </a:lnTo>
              <a:lnTo>
                <a:pt x="160037" y="5944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543B0-5BDB-4FDA-8E7F-B96083E5B552}">
      <dsp:nvSpPr>
        <dsp:cNvPr id="0" name=""/>
        <dsp:cNvSpPr/>
      </dsp:nvSpPr>
      <dsp:spPr>
        <a:xfrm>
          <a:off x="1717471" y="1009301"/>
          <a:ext cx="1672298" cy="594416"/>
        </a:xfrm>
        <a:custGeom>
          <a:avLst/>
          <a:gdLst/>
          <a:ahLst/>
          <a:cxnLst/>
          <a:rect l="0" t="0" r="0" b="0"/>
          <a:pathLst>
            <a:path>
              <a:moveTo>
                <a:pt x="1672298" y="0"/>
              </a:moveTo>
              <a:lnTo>
                <a:pt x="1672298" y="455534"/>
              </a:lnTo>
              <a:lnTo>
                <a:pt x="0" y="455534"/>
              </a:lnTo>
              <a:lnTo>
                <a:pt x="0" y="5944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73DED-438C-4377-8A59-990E15AB2740}">
      <dsp:nvSpPr>
        <dsp:cNvPr id="0" name=""/>
        <dsp:cNvSpPr/>
      </dsp:nvSpPr>
      <dsp:spPr>
        <a:xfrm>
          <a:off x="2229896" y="-158247"/>
          <a:ext cx="2319748" cy="11675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395CC-912E-46ED-A6FE-27FC901CE353}">
      <dsp:nvSpPr>
        <dsp:cNvPr id="0" name=""/>
        <dsp:cNvSpPr/>
      </dsp:nvSpPr>
      <dsp:spPr>
        <a:xfrm>
          <a:off x="2396472" y="0"/>
          <a:ext cx="2319748" cy="1167548"/>
        </a:xfrm>
        <a:prstGeom prst="roundRect">
          <a:avLst>
            <a:gd name="adj" fmla="val 10000"/>
          </a:avLst>
        </a:prstGeom>
        <a:gradFill rotWithShape="0">
          <a:gsLst>
            <a:gs pos="38000">
              <a:srgbClr val="FF0000"/>
            </a:gs>
            <a:gs pos="10000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tx1"/>
              </a:solidFill>
            </a:rPr>
            <a:t>Data Resource Management Playbook</a:t>
          </a:r>
          <a:endParaRPr lang="en-US" sz="1800" b="1" i="1" kern="1200" dirty="0">
            <a:solidFill>
              <a:schemeClr val="tx1"/>
            </a:solidFill>
          </a:endParaRPr>
        </a:p>
      </dsp:txBody>
      <dsp:txXfrm>
        <a:off x="2430668" y="34196"/>
        <a:ext cx="2251356" cy="1099156"/>
      </dsp:txXfrm>
    </dsp:sp>
    <dsp:sp modelId="{B1341961-FA88-4BCD-AB7B-46F86C6111AF}">
      <dsp:nvSpPr>
        <dsp:cNvPr id="0" name=""/>
        <dsp:cNvSpPr/>
      </dsp:nvSpPr>
      <dsp:spPr>
        <a:xfrm>
          <a:off x="967879" y="1603718"/>
          <a:ext cx="1499184" cy="951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DA429-7519-4D13-B545-B502FCC4253A}">
      <dsp:nvSpPr>
        <dsp:cNvPr id="0" name=""/>
        <dsp:cNvSpPr/>
      </dsp:nvSpPr>
      <dsp:spPr>
        <a:xfrm>
          <a:off x="1134455" y="1761965"/>
          <a:ext cx="1499184" cy="951982"/>
        </a:xfrm>
        <a:prstGeom prst="roundRect">
          <a:avLst>
            <a:gd name="adj" fmla="val 10000"/>
          </a:avLst>
        </a:prstGeom>
        <a:gradFill flip="none" rotWithShape="1">
          <a:gsLst>
            <a:gs pos="38000">
              <a:srgbClr val="FF0000"/>
            </a:gs>
            <a:gs pos="10000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Governance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Chapter</a:t>
          </a:r>
          <a:endParaRPr lang="en-US" sz="1600" b="1" kern="1200" dirty="0"/>
        </a:p>
      </dsp:txBody>
      <dsp:txXfrm>
        <a:off x="1162338" y="1789848"/>
        <a:ext cx="1443418" cy="896216"/>
      </dsp:txXfrm>
    </dsp:sp>
    <dsp:sp modelId="{61583D07-0686-4238-8259-A16E1B227DD7}">
      <dsp:nvSpPr>
        <dsp:cNvPr id="0" name=""/>
        <dsp:cNvSpPr/>
      </dsp:nvSpPr>
      <dsp:spPr>
        <a:xfrm>
          <a:off x="2800216" y="1603718"/>
          <a:ext cx="1499184" cy="951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A1140-4B3F-4CF7-9779-82419FF06366}">
      <dsp:nvSpPr>
        <dsp:cNvPr id="0" name=""/>
        <dsp:cNvSpPr/>
      </dsp:nvSpPr>
      <dsp:spPr>
        <a:xfrm>
          <a:off x="2966792" y="1761965"/>
          <a:ext cx="1499184" cy="951982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>
                  <a:lumMod val="50000"/>
                </a:schemeClr>
              </a:solidFill>
            </a:rPr>
            <a:t>Data Management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>
                  <a:lumMod val="50000"/>
                </a:schemeClr>
              </a:solidFill>
            </a:rPr>
            <a:t>Chapter</a:t>
          </a:r>
          <a:endParaRPr lang="en-US" sz="1400" b="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994675" y="1789848"/>
        <a:ext cx="1443418" cy="896216"/>
      </dsp:txXfrm>
    </dsp:sp>
    <dsp:sp modelId="{AFB8A034-D919-4BE7-861B-E3A2DBBFC674}">
      <dsp:nvSpPr>
        <dsp:cNvPr id="0" name=""/>
        <dsp:cNvSpPr/>
      </dsp:nvSpPr>
      <dsp:spPr>
        <a:xfrm>
          <a:off x="4632552" y="1603718"/>
          <a:ext cx="1499184" cy="951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7A17A-A70C-49C6-87A6-B0A26150758F}">
      <dsp:nvSpPr>
        <dsp:cNvPr id="0" name=""/>
        <dsp:cNvSpPr/>
      </dsp:nvSpPr>
      <dsp:spPr>
        <a:xfrm>
          <a:off x="4799128" y="1761965"/>
          <a:ext cx="1499184" cy="951982"/>
        </a:xfrm>
        <a:prstGeom prst="roundRect">
          <a:avLst>
            <a:gd name="adj" fmla="val 10000"/>
          </a:avLst>
        </a:prstGeom>
        <a:solidFill>
          <a:schemeClr val="bg1"/>
        </a:solidFill>
        <a:ln w="28575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b="0" kern="1200" dirty="0" smtClean="0">
              <a:solidFill>
                <a:schemeClr val="bg1">
                  <a:lumMod val="50000"/>
                </a:schemeClr>
              </a:solidFill>
            </a:rPr>
            <a:t>Data</a:t>
          </a:r>
          <a:r>
            <a:rPr lang="en-US" sz="1200" b="0" kern="1200" dirty="0" smtClean="0">
              <a:solidFill>
                <a:schemeClr val="bg1">
                  <a:lumMod val="50000"/>
                </a:schemeClr>
              </a:solidFill>
            </a:rPr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1400" b="0" kern="1200" dirty="0" smtClean="0">
              <a:solidFill>
                <a:schemeClr val="bg1">
                  <a:lumMod val="50000"/>
                </a:schemeClr>
              </a:solidFill>
            </a:rPr>
            <a:t>in Action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b="0" kern="1200" dirty="0" smtClean="0">
              <a:solidFill>
                <a:schemeClr val="bg1">
                  <a:lumMod val="50000"/>
                </a:schemeClr>
              </a:solidFill>
            </a:rPr>
            <a:t>Chapter</a:t>
          </a:r>
          <a:endParaRPr lang="en-US" sz="1400" b="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827011" y="1789848"/>
        <a:ext cx="1443418" cy="896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7154" cy="464508"/>
          </a:xfrm>
          <a:prstGeom prst="rect">
            <a:avLst/>
          </a:prstGeom>
        </p:spPr>
        <p:txBody>
          <a:bodyPr vert="horz" lIns="92007" tIns="46003" rIns="92007" bIns="4600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248" y="1"/>
            <a:ext cx="3027154" cy="464508"/>
          </a:xfrm>
          <a:prstGeom prst="rect">
            <a:avLst/>
          </a:prstGeom>
        </p:spPr>
        <p:txBody>
          <a:bodyPr vert="horz" lIns="92007" tIns="46003" rIns="92007" bIns="46003" rtlCol="0"/>
          <a:lstStyle>
            <a:lvl1pPr algn="r">
              <a:defRPr sz="1200"/>
            </a:lvl1pPr>
          </a:lstStyle>
          <a:p>
            <a:fld id="{3EE5421F-2B8C-45CC-B8AA-A67A87FA10F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6493"/>
            <a:ext cx="3027154" cy="464507"/>
          </a:xfrm>
          <a:prstGeom prst="rect">
            <a:avLst/>
          </a:prstGeom>
        </p:spPr>
        <p:txBody>
          <a:bodyPr vert="horz" lIns="92007" tIns="46003" rIns="92007" bIns="4600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248" y="8806493"/>
            <a:ext cx="3027154" cy="464507"/>
          </a:xfrm>
          <a:prstGeom prst="rect">
            <a:avLst/>
          </a:prstGeom>
        </p:spPr>
        <p:txBody>
          <a:bodyPr vert="horz" lIns="92007" tIns="46003" rIns="92007" bIns="46003" rtlCol="0" anchor="b"/>
          <a:lstStyle>
            <a:lvl1pPr algn="r">
              <a:defRPr sz="1200"/>
            </a:lvl1pPr>
          </a:lstStyle>
          <a:p>
            <a:fld id="{E3093B9E-5847-4A1F-BB17-F2224DEC2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69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7154" cy="464508"/>
          </a:xfrm>
          <a:prstGeom prst="rect">
            <a:avLst/>
          </a:prstGeom>
        </p:spPr>
        <p:txBody>
          <a:bodyPr vert="horz" lIns="92007" tIns="46003" rIns="92007" bIns="4600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248" y="1"/>
            <a:ext cx="3027154" cy="464508"/>
          </a:xfrm>
          <a:prstGeom prst="rect">
            <a:avLst/>
          </a:prstGeom>
        </p:spPr>
        <p:txBody>
          <a:bodyPr vert="horz" lIns="92007" tIns="46003" rIns="92007" bIns="46003" rtlCol="0"/>
          <a:lstStyle>
            <a:lvl1pPr algn="r">
              <a:defRPr sz="1200"/>
            </a:lvl1pPr>
          </a:lstStyle>
          <a:p>
            <a:fld id="{62EBDEFC-6DB0-43FD-90B1-2B5DBD845FBB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1158875"/>
            <a:ext cx="5562600" cy="3128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07" tIns="46003" rIns="92007" bIns="4600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821" y="4461510"/>
            <a:ext cx="5587360" cy="3650615"/>
          </a:xfrm>
          <a:prstGeom prst="rect">
            <a:avLst/>
          </a:prstGeom>
        </p:spPr>
        <p:txBody>
          <a:bodyPr vert="horz" lIns="92007" tIns="46003" rIns="92007" bIns="4600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6493"/>
            <a:ext cx="3027154" cy="464507"/>
          </a:xfrm>
          <a:prstGeom prst="rect">
            <a:avLst/>
          </a:prstGeom>
        </p:spPr>
        <p:txBody>
          <a:bodyPr vert="horz" lIns="92007" tIns="46003" rIns="92007" bIns="4600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248" y="8806493"/>
            <a:ext cx="3027154" cy="464507"/>
          </a:xfrm>
          <a:prstGeom prst="rect">
            <a:avLst/>
          </a:prstGeom>
        </p:spPr>
        <p:txBody>
          <a:bodyPr vert="horz" lIns="92007" tIns="46003" rIns="92007" bIns="46003" rtlCol="0" anchor="b"/>
          <a:lstStyle>
            <a:lvl1pPr algn="r">
              <a:defRPr sz="1200"/>
            </a:lvl1pPr>
          </a:lstStyle>
          <a:p>
            <a:fld id="{6D6975BE-B170-4198-8408-BA89B9593E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4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975BE-B170-4198-8408-BA89B9593E2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1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87" y="3377928"/>
            <a:ext cx="8524323" cy="470898"/>
          </a:xfrm>
        </p:spPr>
        <p:txBody>
          <a:bodyPr anchor="t">
            <a:sp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567" y="5806634"/>
            <a:ext cx="5466413" cy="292388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000" b="0" i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50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755" y="358906"/>
            <a:ext cx="8290560" cy="874712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59372" y="1874028"/>
            <a:ext cx="10241280" cy="17989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8373-1887-43C4-A4B6-CCA4A1E054A3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280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755" y="358906"/>
            <a:ext cx="8290560" cy="874712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959372" y="1874028"/>
            <a:ext cx="10241280" cy="17989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46F64-2FB7-45E1-90CC-0AA35F215281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953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73DE7-7180-4682-BE39-FE83BAC11D2F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79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46F64-2FB7-45E1-90CC-0AA35F215281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17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1F75F-6C32-4775-A88D-64E4A339B2BC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1694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46F64-2FB7-45E1-90CC-0AA35F215281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140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54012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4651" y="358776"/>
            <a:ext cx="8530167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58851" y="1873251"/>
            <a:ext cx="10244667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400" y="6664326"/>
            <a:ext cx="838200" cy="13811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b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F46F64-2FB7-45E1-90CC-0AA35F215281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FFFFFF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FFFFFF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FFFFFF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rgbClr val="FFFFFF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95000"/>
        </a:lnSpc>
        <a:spcBef>
          <a:spcPts val="300"/>
        </a:spcBef>
        <a:spcAft>
          <a:spcPts val="300"/>
        </a:spcAft>
        <a:buClr>
          <a:srgbClr val="465D87"/>
        </a:buClr>
        <a:buFont typeface="Arial" charset="0"/>
        <a:buChar char="•"/>
        <a:defRPr sz="2600" kern="1200">
          <a:solidFill>
            <a:srgbClr val="305086"/>
          </a:solidFill>
          <a:latin typeface="+mj-lt"/>
          <a:ea typeface="+mn-ea"/>
          <a:cs typeface="+mn-cs"/>
        </a:defRPr>
      </a:lvl1pPr>
      <a:lvl2pPr marL="457200" indent="-176213" algn="l" rtl="0" eaLnBrk="1" fontAlgn="base" hangingPunct="1">
        <a:lnSpc>
          <a:spcPct val="95000"/>
        </a:lnSpc>
        <a:spcBef>
          <a:spcPts val="300"/>
        </a:spcBef>
        <a:spcAft>
          <a:spcPts val="300"/>
        </a:spcAft>
        <a:buClr>
          <a:srgbClr val="89A5D5"/>
        </a:buClr>
        <a:buFont typeface="Times New Roman" pitchFamily="18" charset="0"/>
        <a:buChar char="◦"/>
        <a:defRPr sz="2200" kern="1200">
          <a:solidFill>
            <a:schemeClr val="tx1"/>
          </a:solidFill>
          <a:latin typeface="+mj-lt"/>
          <a:ea typeface="+mn-ea"/>
          <a:cs typeface="+mn-cs"/>
        </a:defRPr>
      </a:lvl2pPr>
      <a:lvl3pPr marL="741363" indent="-171450" algn="l" rtl="0" eaLnBrk="1" fontAlgn="base" hangingPunct="1">
        <a:lnSpc>
          <a:spcPct val="95000"/>
        </a:lnSpc>
        <a:spcBef>
          <a:spcPts val="300"/>
        </a:spcBef>
        <a:spcAft>
          <a:spcPts val="300"/>
        </a:spcAft>
        <a:buClr>
          <a:srgbClr val="615637"/>
        </a:buClr>
        <a:buFont typeface="Arial" charset="0"/>
        <a:buChar char="▪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027113" indent="-173038" algn="l" rtl="0" eaLnBrk="1" fontAlgn="base" hangingPunct="1">
        <a:lnSpc>
          <a:spcPct val="95000"/>
        </a:lnSpc>
        <a:spcBef>
          <a:spcPts val="300"/>
        </a:spcBef>
        <a:spcAft>
          <a:spcPts val="300"/>
        </a:spcAft>
        <a:buClr>
          <a:srgbClr val="615637"/>
        </a:buClr>
        <a:buFont typeface="Times New Roman" pitchFamily="18" charset="0"/>
        <a:buChar char="▫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1311275" indent="-173038" algn="l" rtl="0" eaLnBrk="1" fontAlgn="base" hangingPunct="1">
        <a:lnSpc>
          <a:spcPct val="95000"/>
        </a:lnSpc>
        <a:spcBef>
          <a:spcPts val="300"/>
        </a:spcBef>
        <a:spcAft>
          <a:spcPts val="300"/>
        </a:spcAft>
        <a:buClr>
          <a:srgbClr val="595959"/>
        </a:buClr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8888" y="3377928"/>
            <a:ext cx="8524323" cy="1772793"/>
          </a:xfrm>
        </p:spPr>
        <p:txBody>
          <a:bodyPr/>
          <a:lstStyle/>
          <a:p>
            <a:r>
              <a:rPr lang="en-US" sz="3200" i="1" dirty="0" smtClean="0"/>
              <a:t>Data Resource Management Playbook </a:t>
            </a:r>
            <a:r>
              <a:rPr lang="en-US" sz="3200" dirty="0" smtClean="0"/>
              <a:t>Executive Summary </a:t>
            </a:r>
            <a:br>
              <a:rPr lang="en-US" sz="3200" dirty="0" smtClean="0"/>
            </a:br>
            <a:r>
              <a:rPr lang="en-US" sz="3200" dirty="0" smtClean="0"/>
              <a:t>&amp; Supporting DG Artifacts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July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033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58" y="507601"/>
            <a:ext cx="9261565" cy="874712"/>
          </a:xfrm>
        </p:spPr>
        <p:txBody>
          <a:bodyPr/>
          <a:lstStyle/>
          <a:p>
            <a:r>
              <a:rPr lang="en-US" i="1" dirty="0"/>
              <a:t>DG Playbook </a:t>
            </a:r>
            <a:r>
              <a:rPr lang="en-US" dirty="0" smtClean="0"/>
              <a:t>Proposal: Feedback from WG</a:t>
            </a:r>
            <a:br>
              <a:rPr lang="en-US" dirty="0" smtClean="0"/>
            </a:br>
            <a:r>
              <a:rPr lang="en-US" sz="2800" b="0" dirty="0"/>
              <a:t>@</a:t>
            </a:r>
            <a:r>
              <a:rPr lang="en-US" sz="2800" b="0" dirty="0" smtClean="0"/>
              <a:t>29 Jun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9246" y="1796113"/>
            <a:ext cx="10971254" cy="4618187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“Managing up” to get DG buy-in is Cabinet agencies’ biggest challenge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Without it,  any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Playbook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will become an orphan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Need to put DG in context of DRM as a discipline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Provide these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DRM </a:t>
            </a:r>
            <a:r>
              <a:rPr lang="en-US" b="1" dirty="0" smtClean="0">
                <a:solidFill>
                  <a:srgbClr val="FF0000"/>
                </a:solidFill>
              </a:rPr>
              <a:t>value proposition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Checklist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showing minimum executives need to do (/order) to achieve worthwhile DRM</a:t>
            </a:r>
          </a:p>
          <a:p>
            <a:pPr lvl="3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to </a:t>
            </a:r>
            <a:r>
              <a:rPr lang="en-US" dirty="0" smtClean="0">
                <a:solidFill>
                  <a:schemeClr val="accent1"/>
                </a:solidFill>
              </a:rPr>
              <a:t>onramp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DRM (at the agency level)</a:t>
            </a:r>
          </a:p>
          <a:p>
            <a:r>
              <a:rPr lang="en-US" sz="2400" b="1" dirty="0" smtClean="0"/>
              <a:t>Leverage </a:t>
            </a:r>
            <a:r>
              <a:rPr lang="en-US" sz="2400" b="1" i="1" dirty="0" smtClean="0"/>
              <a:t>IS&amp;S Playbook</a:t>
            </a:r>
            <a:r>
              <a:rPr lang="en-US" sz="2400" b="1" dirty="0" smtClean="0"/>
              <a:t>, but in brief</a:t>
            </a:r>
            <a:endParaRPr lang="en-US" sz="2000" b="1" dirty="0" smtClean="0"/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Our play titles basically become bullet points in Executive Summary or DRM Introduction 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Flesh out the bullets back into Plays at the DG level during FY17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Provisos: Result must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non-mandatory, emphasize freedom to tailor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58373-1887-43C4-A4B6-CCA4A1E054A3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955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8315" y="0"/>
            <a:ext cx="8530167" cy="874713"/>
          </a:xfrm>
        </p:spPr>
        <p:txBody>
          <a:bodyPr/>
          <a:lstStyle/>
          <a:p>
            <a:r>
              <a:rPr lang="en-US" sz="4000" dirty="0" smtClean="0"/>
              <a:t>So…The New Plan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158373-1887-43C4-A4B6-CCA4A1E054A3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4127071"/>
              </p:ext>
            </p:extLst>
          </p:nvPr>
        </p:nvGraphicFramePr>
        <p:xfrm>
          <a:off x="5442987" y="1478280"/>
          <a:ext cx="7266193" cy="271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0540" y="1368603"/>
            <a:ext cx="5425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0838" indent="-350838">
              <a:lnSpc>
                <a:spcPct val="8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/>
              <a:t>Place DG in context of </a:t>
            </a:r>
            <a:r>
              <a:rPr lang="en-US" sz="2400" u="sng" dirty="0" smtClean="0"/>
              <a:t>Data Resource Management</a:t>
            </a:r>
            <a:r>
              <a:rPr lang="en-US" sz="2400" dirty="0" smtClean="0"/>
              <a:t> (DRM)</a:t>
            </a:r>
          </a:p>
          <a:p>
            <a:pPr marL="350838" indent="-350838">
              <a:lnSpc>
                <a:spcPct val="8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/>
              <a:t>Work toward a </a:t>
            </a:r>
            <a:r>
              <a:rPr lang="en-US" sz="2400" i="1" dirty="0" smtClean="0"/>
              <a:t>DRM Playbook </a:t>
            </a:r>
            <a:r>
              <a:rPr lang="en-US" sz="2400" dirty="0" smtClean="0"/>
              <a:t>by specifying the DG portion first</a:t>
            </a:r>
          </a:p>
          <a:p>
            <a:pPr marL="808038" lvl="1" indent="-350838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Provide </a:t>
            </a:r>
            <a:r>
              <a:rPr lang="en-US" sz="2000" b="1" u="sng" dirty="0" smtClean="0">
                <a:solidFill>
                  <a:srgbClr val="FF0000"/>
                </a:solidFill>
              </a:rPr>
              <a:t>Execsum</a:t>
            </a:r>
            <a:r>
              <a:rPr lang="en-US" sz="2000" b="1" dirty="0" smtClean="0">
                <a:solidFill>
                  <a:srgbClr val="FF0000"/>
                </a:solidFill>
              </a:rPr>
              <a:t> for </a:t>
            </a:r>
            <a:r>
              <a:rPr lang="en-US" sz="2000" b="1" i="1" dirty="0" smtClean="0">
                <a:solidFill>
                  <a:srgbClr val="FF0000"/>
                </a:solidFill>
              </a:rPr>
              <a:t>DRM Playbook</a:t>
            </a:r>
            <a:r>
              <a:rPr lang="en-US" sz="2000" b="1" dirty="0" smtClean="0">
                <a:solidFill>
                  <a:srgbClr val="FF0000"/>
                </a:solidFill>
              </a:rPr>
              <a:t>, and </a:t>
            </a:r>
            <a:r>
              <a:rPr lang="en-US" sz="2000" b="1" u="sng" dirty="0" smtClean="0">
                <a:solidFill>
                  <a:srgbClr val="FF0000"/>
                </a:solidFill>
              </a:rPr>
              <a:t>annotated outline </a:t>
            </a:r>
            <a:r>
              <a:rPr lang="en-US" sz="2000" b="1" dirty="0" smtClean="0">
                <a:solidFill>
                  <a:srgbClr val="FF0000"/>
                </a:solidFill>
              </a:rPr>
              <a:t>of its DG Chapter</a:t>
            </a:r>
          </a:p>
          <a:p>
            <a:pPr marL="808038" lvl="1" indent="-350838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 smtClean="0"/>
              <a:t>FY17-18, flesh out the DG piece and add DM and Data in Action chapters</a:t>
            </a:r>
          </a:p>
          <a:p>
            <a:pPr marL="1265238" lvl="2" indent="-350838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Crowd-sourced by Cabinet; “living” doc</a:t>
            </a:r>
          </a:p>
          <a:p>
            <a:pPr marL="350838" indent="-350838">
              <a:lnSpc>
                <a:spcPct val="8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/>
              <a:t>Leverage PM-ISE </a:t>
            </a:r>
            <a:r>
              <a:rPr lang="en-US" sz="2400" i="1" dirty="0" smtClean="0"/>
              <a:t>IS&amp;S Playbook</a:t>
            </a:r>
          </a:p>
          <a:p>
            <a:pPr marL="350838" indent="-350838">
              <a:lnSpc>
                <a:spcPct val="8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/>
              <a:t>PM-ISE and NIEM Team provide technical advice &amp; clarification, document integration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145206" y="2179320"/>
            <a:ext cx="2078554" cy="695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42987" y="3478448"/>
            <a:ext cx="741496" cy="207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8096" y="5393626"/>
            <a:ext cx="391350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AKA “Executive Action Guide”</a:t>
            </a:r>
            <a:endParaRPr lang="en-US" sz="2000" b="1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55" y="154190"/>
            <a:ext cx="8290560" cy="874712"/>
          </a:xfrm>
        </p:spPr>
        <p:txBody>
          <a:bodyPr/>
          <a:lstStyle/>
          <a:p>
            <a:r>
              <a:rPr lang="en-US" sz="4000" dirty="0" smtClean="0"/>
              <a:t>Production Concept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73DE7-7180-4682-BE39-FE83BAC11D2F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373755" y="1628842"/>
            <a:ext cx="9944896" cy="4222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73038" indent="-173038" algn="l" rtl="0" eaLnBrk="1" fontAlgn="base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rgbClr val="465D87"/>
              </a:buClr>
              <a:buFont typeface="Arial" charset="0"/>
              <a:buChar char="•"/>
              <a:defRPr sz="2600" kern="1200">
                <a:solidFill>
                  <a:srgbClr val="305086"/>
                </a:solidFill>
                <a:latin typeface="+mj-lt"/>
                <a:ea typeface="+mn-ea"/>
                <a:cs typeface="+mn-cs"/>
              </a:defRPr>
            </a:lvl1pPr>
            <a:lvl2pPr marL="457200" indent="-176213" algn="l" rtl="0" eaLnBrk="1" fontAlgn="base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rgbClr val="89A5D5"/>
              </a:buClr>
              <a:buFont typeface="Times New Roman" pitchFamily="18" charset="0"/>
              <a:buChar char="◦"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41363" indent="-171450" algn="l" rtl="0" eaLnBrk="1" fontAlgn="base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rgbClr val="615637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27113" indent="-173038" algn="l" rtl="0" eaLnBrk="1" fontAlgn="base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rgbClr val="615637"/>
              </a:buClr>
              <a:buFont typeface="Times New Roman" pitchFamily="18" charset="0"/>
              <a:buChar char="▫"/>
              <a:defRPr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311275" indent="-173038" algn="l" rtl="0" eaLnBrk="1" fontAlgn="base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rgbClr val="595959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Obtain Approval to Proceed from DC Lead	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Share production plan with WG		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3200" dirty="0" smtClean="0"/>
              <a:t>Assign sections to authors </a:t>
            </a:r>
          </a:p>
          <a:p>
            <a:pPr marL="1198563" lvl="2" indent="-457200"/>
            <a:r>
              <a:rPr lang="en-US" sz="3000" dirty="0" smtClean="0"/>
              <a:t>Seek input from SMEs per need</a:t>
            </a:r>
          </a:p>
          <a:p>
            <a:pPr marL="1198563" lvl="2" indent="-457200"/>
            <a:r>
              <a:rPr lang="en-US" sz="3000" dirty="0" smtClean="0"/>
              <a:t>Hold periodic progress </a:t>
            </a:r>
            <a:r>
              <a:rPr lang="en-US" sz="3000" dirty="0"/>
              <a:t>r</a:t>
            </a:r>
            <a:r>
              <a:rPr lang="en-US" sz="3000" dirty="0" smtClean="0"/>
              <a:t>eviews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3200" dirty="0" smtClean="0"/>
              <a:t>Complete Rough and Final drafts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3200" dirty="0" smtClean="0"/>
              <a:t>DC Review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3200" dirty="0" smtClean="0"/>
              <a:t>Deliver</a:t>
            </a:r>
            <a:r>
              <a:rPr lang="en-US" sz="3200" b="1" dirty="0" smtClean="0"/>
              <a:t> </a:t>
            </a:r>
            <a:r>
              <a:rPr lang="en-US" sz="3200" dirty="0" smtClean="0"/>
              <a:t>to Cabinet Lead				</a:t>
            </a:r>
          </a:p>
        </p:txBody>
      </p:sp>
    </p:spTree>
    <p:extLst>
      <p:ext uri="{BB962C8B-B14F-4D97-AF65-F5344CB8AC3E}">
        <p14:creationId xmlns:p14="http://schemas.microsoft.com/office/powerpoint/2010/main" val="5387004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00162"/>
              </p:ext>
            </p:extLst>
          </p:nvPr>
        </p:nvGraphicFramePr>
        <p:xfrm>
          <a:off x="1624085" y="1187355"/>
          <a:ext cx="10290412" cy="5235611"/>
        </p:xfrm>
        <a:graphic>
          <a:graphicData uri="http://schemas.openxmlformats.org/drawingml/2006/table">
            <a:tbl>
              <a:tblPr firstRow="1" firstCol="1" bandRow="1"/>
              <a:tblGrid>
                <a:gridCol w="3665370"/>
                <a:gridCol w="6625042"/>
              </a:tblGrid>
              <a:tr h="565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282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 &amp; Scope of DRM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 to an illustration?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03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Mission-Driven Business 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Case for </a:t>
                      </a: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Brief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usable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proponents in cut-and-paste form; contains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DRM Value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Propositio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and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example(s) in sidebar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5258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en-US" sz="16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Principles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Where You Can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 as Much as You Can (Aligned with Goal)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Tailoring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Agencies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are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All in This Together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. .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361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“DRM How-To”:  Best</a:t>
                      </a:r>
                      <a:r>
                        <a:rPr lang="en-US" sz="16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Practices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7338" marR="0" indent="-2873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 a Constituency for DRM</a:t>
                      </a:r>
                    </a:p>
                    <a:p>
                      <a:pPr marL="287338" marR="0" indent="-2873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 Current DRM Capabilities</a:t>
                      </a:r>
                    </a:p>
                    <a:p>
                      <a:pPr marL="287338" marR="0" indent="-2873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 a DRM Strategy &amp; CONOP</a:t>
                      </a:r>
                    </a:p>
                    <a:p>
                      <a:pPr marL="287338" marR="0" indent="-2873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Secure Needed Resources</a:t>
                      </a:r>
                    </a:p>
                    <a:p>
                      <a:pPr marL="287338" marR="0" indent="-2873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&amp; Manage Implementation</a:t>
                      </a:r>
                    </a:p>
                    <a:p>
                      <a:pPr marL="287338" marR="0" indent="-2873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Measure &amp; Assess Outcomes</a:t>
                      </a:r>
                    </a:p>
                    <a:p>
                      <a:pPr marL="287338" marR="0" indent="-287338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Share Your DRM Experiences</a:t>
                      </a: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8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Assumptions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8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Let’s Play! (Next Steps Checklist)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 the Executive needs to do/order to jump-start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 improve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32" marR="59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5469" y="72234"/>
            <a:ext cx="9315259" cy="874713"/>
          </a:xfrm>
        </p:spPr>
        <p:txBody>
          <a:bodyPr/>
          <a:lstStyle/>
          <a:p>
            <a:r>
              <a:rPr lang="en-US" i="1" dirty="0" smtClean="0"/>
              <a:t>DRM Playbook </a:t>
            </a:r>
            <a:r>
              <a:rPr lang="en-US" dirty="0" smtClean="0"/>
              <a:t>Executive Summary (3-5 pp.)</a:t>
            </a:r>
            <a:br>
              <a:rPr lang="en-US" dirty="0" smtClean="0"/>
            </a:br>
            <a:r>
              <a:rPr lang="en-US" sz="2800" dirty="0" smtClean="0"/>
              <a:t>with Writing Assignments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84944" y="4239743"/>
            <a:ext cx="2729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Note: Derived from IS&amp;S Plays. The executive is provided with only one-bullet write-up of each Play. Emphasis is on DG.</a:t>
            </a:r>
            <a:endParaRPr lang="en-US" sz="1400" i="1" dirty="0"/>
          </a:p>
        </p:txBody>
      </p:sp>
      <p:sp>
        <p:nvSpPr>
          <p:cNvPr id="2" name="Left Brace 1"/>
          <p:cNvSpPr/>
          <p:nvPr/>
        </p:nvSpPr>
        <p:spPr>
          <a:xfrm>
            <a:off x="1187355" y="1760561"/>
            <a:ext cx="286603" cy="80521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187355" y="2655376"/>
            <a:ext cx="286603" cy="317221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1187356" y="6155140"/>
            <a:ext cx="286602" cy="2678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1187355" y="5857453"/>
            <a:ext cx="286602" cy="2678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3774" y="5817502"/>
            <a:ext cx="948521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(All)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774" y="1993893"/>
            <a:ext cx="982046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Lin Z.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774" y="4085855"/>
            <a:ext cx="982046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011" y="6150521"/>
            <a:ext cx="982046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84944" y="3140590"/>
            <a:ext cx="272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Note: Some of these may be Procedures, not Principles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208006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Roles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73DE7-7180-4682-BE39-FE83BAC11D2F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2920"/>
              </p:ext>
            </p:extLst>
          </p:nvPr>
        </p:nvGraphicFramePr>
        <p:xfrm>
          <a:off x="1254078" y="1796297"/>
          <a:ext cx="994732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486"/>
                <a:gridCol w="36678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Who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DRM Value</a:t>
                      </a:r>
                      <a:r>
                        <a:rPr lang="en-US" sz="2400" baseline="0" dirty="0" smtClean="0"/>
                        <a:t> Prop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DG chapter:</a:t>
                      </a:r>
                      <a:r>
                        <a:rPr lang="en-US" sz="2400" baseline="0" dirty="0" smtClean="0"/>
                        <a:t> annotated outline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Integration/Editing</a:t>
                      </a:r>
                      <a:r>
                        <a:rPr lang="en-US" sz="2400" baseline="0" dirty="0" smtClean="0"/>
                        <a:t> of deliverables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PM-ISE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Production supervision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Lin Z.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SME support: DRM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bg1"/>
                          </a:solidFill>
                        </a:rPr>
                        <a:t>Melanie </a:t>
                      </a:r>
                      <a:r>
                        <a:rPr lang="en-US" sz="2400" smtClean="0">
                          <a:solidFill>
                            <a:schemeClr val="bg1"/>
                          </a:solidFill>
                        </a:rPr>
                        <a:t>M.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SME support: IS&amp;S Playbook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IJIS Institute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Periodic</a:t>
                      </a:r>
                      <a:r>
                        <a:rPr lang="en-US" sz="2400" baseline="0" dirty="0" smtClean="0"/>
                        <a:t> r</a:t>
                      </a:r>
                      <a:r>
                        <a:rPr lang="en-US" sz="2400" dirty="0" smtClean="0"/>
                        <a:t>eview of drafts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Entire WG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3312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1" y="0"/>
            <a:ext cx="8290560" cy="874712"/>
          </a:xfrm>
        </p:spPr>
        <p:txBody>
          <a:bodyPr/>
          <a:lstStyle/>
          <a:p>
            <a:r>
              <a:rPr lang="en-US" sz="4000" dirty="0" smtClean="0"/>
              <a:t>Schedule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27904" y="1246705"/>
            <a:ext cx="9863010" cy="505676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/>
              <a:t>Approval to Proceed				11 July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 smtClean="0"/>
              <a:t>New plan shared with WG</a:t>
            </a:r>
            <a:r>
              <a:rPr lang="en-US" sz="2400" dirty="0"/>
              <a:t>	</a:t>
            </a:r>
            <a:r>
              <a:rPr lang="en-US" sz="2400" dirty="0" smtClean="0"/>
              <a:t>			13 July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400" dirty="0" smtClean="0"/>
              <a:t>Sections assigned to authors (@WG)		15 July</a:t>
            </a:r>
          </a:p>
          <a:p>
            <a:pPr marL="1198563" lvl="2" indent="-457200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Progress review #1 (virtual)			20 July</a:t>
            </a:r>
          </a:p>
          <a:p>
            <a:pPr marL="1198563" lvl="2" indent="-457200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Progress review #2, @WG			27 July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400" dirty="0" smtClean="0"/>
              <a:t>Sections completed in rough draft 		29 July 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400" b="1" dirty="0" smtClean="0"/>
              <a:t>Rough draft </a:t>
            </a:r>
            <a:r>
              <a:rPr lang="en-US" sz="2400" dirty="0" smtClean="0"/>
              <a:t>integrated by PM-ISE 		09 August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400" dirty="0" smtClean="0"/>
              <a:t>WG Review in rough begins (@WG)		10 August</a:t>
            </a:r>
          </a:p>
          <a:p>
            <a:pPr marL="1198563" lvl="2" indent="-457200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Progress review #3 (@WG)			24 August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400" b="1" dirty="0" smtClean="0"/>
              <a:t>Final Draft </a:t>
            </a:r>
            <a:r>
              <a:rPr lang="en-US" sz="2400" dirty="0" smtClean="0"/>
              <a:t>for review by WG 			09 September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400" dirty="0" smtClean="0"/>
              <a:t>Presentation to DC (w/Q&amp;A and feedback)</a:t>
            </a:r>
            <a:r>
              <a:rPr lang="en-US" sz="2400" b="1" dirty="0" smtClean="0"/>
              <a:t>	</a:t>
            </a:r>
            <a:r>
              <a:rPr lang="en-US" sz="2400" dirty="0" smtClean="0"/>
              <a:t>13 September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400" b="1" dirty="0" smtClean="0"/>
              <a:t>Delivery </a:t>
            </a:r>
            <a:r>
              <a:rPr lang="en-US" sz="2400" dirty="0" smtClean="0"/>
              <a:t>to Cabinet Chair 				30 September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73DE7-7180-4682-BE39-FE83BAC11D2F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46F64-2FB7-45E1-90CC-0AA35F215281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397" y="3084394"/>
            <a:ext cx="4057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B A C K U P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461821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 Value Proposition (1-page -- Draft)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8429" y="1737551"/>
            <a:ext cx="10241280" cy="38010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Reduced Mission Risk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Lower Cost via Re-Use of Data Assets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Better Decision-making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Better Data Quality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New Uses for Data – e.g., Advanced Analytics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Accountability, Transparency, and Compliance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73DE7-7180-4682-BE39-FE83BAC11D2F}" type="slidenum">
              <a:rPr lang="en-US" smtClean="0">
                <a:solidFill>
                  <a:srgbClr val="406AB3">
                    <a:lumMod val="75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406AB3">
                  <a:lumMod val="75000"/>
                </a:srgbClr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M-ISE">
  <a:themeElements>
    <a:clrScheme name="ISE">
      <a:dk1>
        <a:sysClr val="windowText" lastClr="000000"/>
      </a:dk1>
      <a:lt1>
        <a:sysClr val="window" lastClr="FFFFFF"/>
      </a:lt1>
      <a:dk2>
        <a:srgbClr val="4F6895"/>
      </a:dk2>
      <a:lt2>
        <a:srgbClr val="EEECE1"/>
      </a:lt2>
      <a:accent1>
        <a:srgbClr val="406AB3"/>
      </a:accent1>
      <a:accent2>
        <a:srgbClr val="615637"/>
      </a:accent2>
      <a:accent3>
        <a:srgbClr val="9BBB59"/>
      </a:accent3>
      <a:accent4>
        <a:srgbClr val="8064A2"/>
      </a:accent4>
      <a:accent5>
        <a:srgbClr val="B80C0C"/>
      </a:accent5>
      <a:accent6>
        <a:srgbClr val="CDA92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 w="1270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496</Words>
  <Application>Microsoft Office PowerPoint</Application>
  <PresentationFormat>Custom</PresentationFormat>
  <Paragraphs>113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PM-ISE</vt:lpstr>
      <vt:lpstr>Data Resource Management Playbook Executive Summary  &amp; Supporting DG Artifacts  </vt:lpstr>
      <vt:lpstr>DG Playbook Proposal: Feedback from WG @29 Jun</vt:lpstr>
      <vt:lpstr>So…The New Plan</vt:lpstr>
      <vt:lpstr>Production Concept</vt:lpstr>
      <vt:lpstr>DRM Playbook Executive Summary (3-5 pp.) with Writing Assignments</vt:lpstr>
      <vt:lpstr>Other Roles</vt:lpstr>
      <vt:lpstr>Schedule</vt:lpstr>
      <vt:lpstr>PowerPoint Presentation</vt:lpstr>
      <vt:lpstr>DRM Value Proposition (1-page -- Draft)</vt:lpstr>
    </vt:vector>
  </TitlesOfParts>
  <Company>U.S.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Activity Diagrams</dc:title>
  <dc:creator>ROBERH3</dc:creator>
  <cp:lastModifiedBy>Zhang Lin</cp:lastModifiedBy>
  <cp:revision>348</cp:revision>
  <cp:lastPrinted>2016-05-11T18:12:40Z</cp:lastPrinted>
  <dcterms:created xsi:type="dcterms:W3CDTF">2016-02-26T15:50:58Z</dcterms:created>
  <dcterms:modified xsi:type="dcterms:W3CDTF">2016-07-11T18:03:49Z</dcterms:modified>
</cp:coreProperties>
</file>