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65" r:id="rId6"/>
    <p:sldId id="287" r:id="rId7"/>
    <p:sldId id="268" r:id="rId8"/>
    <p:sldId id="305" r:id="rId9"/>
    <p:sldId id="271" r:id="rId10"/>
    <p:sldId id="29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F"/>
    <a:srgbClr val="FBFFFF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294" y="9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7053872053872066E-4"/>
          <c:w val="0.92145249351786285"/>
          <c:h val="0.919664141414141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C7B-4E68-BA35-FFA33BFB6BF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C7B-4E68-BA35-FFA33BFB6BF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C7B-4E68-BA35-FFA33BFB6BF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C7B-4E68-BA35-FFA33BFB6BF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7B-4E68-BA35-FFA33BFB6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7B-4E68-BA35-FFA33BFB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F50-4B6F-846E-28B869179B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F50-4B6F-846E-28B869179B1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F50-4B6F-846E-28B869179B1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F50-4B6F-846E-28B869179B1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934</c:v>
                </c:pt>
                <c:pt idx="1">
                  <c:v>340</c:v>
                </c:pt>
                <c:pt idx="2">
                  <c:v>77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50-4B6F-846E-28B869179B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3736</c:v>
                </c:pt>
                <c:pt idx="1">
                  <c:v>50</c:v>
                </c:pt>
                <c:pt idx="2">
                  <c:v>26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F50-4B6F-846E-28B86917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9.9746980395791301E-2"/>
          <c:w val="0.91015352042881914"/>
          <c:h val="0.890278321564629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69C-467E-BCF5-A18B98A5988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69C-467E-BCF5-A18B98A598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069C-467E-BCF5-A18B98A5988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069C-467E-BCF5-A18B98A598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9C-467E-BCF5-A18B98A598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50</c:v>
                </c:pt>
                <c:pt idx="2">
                  <c:v>900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69C-467E-BCF5-A18B98A59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chart" Target="../charts/chart1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chart" Target="../charts/chart2.xml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chart" Target="../charts/chart4.xml"/><Relationship Id="rId2" Type="http://schemas.openxmlformats.org/officeDocument/2006/relationships/chart" Target="../charts/chart3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19" Type="http://schemas.openxmlformats.org/officeDocument/2006/relationships/image" Target="../media/image52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.svg"/><Relationship Id="rId7" Type="http://schemas.openxmlformats.org/officeDocument/2006/relationships/image" Target="../media/image5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59.svg"/><Relationship Id="rId5" Type="http://schemas.openxmlformats.org/officeDocument/2006/relationships/image" Target="../media/image54.svg"/><Relationship Id="rId10" Type="http://schemas.openxmlformats.org/officeDocument/2006/relationships/image" Target="../media/image3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0" y="3969062"/>
            <a:ext cx="9143999" cy="105096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cs typeface="Arial" pitchFamily="34" charset="0"/>
              </a:rPr>
              <a:t>Our Expertise, Your </a:t>
            </a:r>
            <a:r>
              <a:rPr lang="en-US" altLang="ko-KR" dirty="0"/>
              <a:t>Ho</a:t>
            </a:r>
            <a:r>
              <a:rPr lang="en-US" altLang="ko-KR" b="1" dirty="0">
                <a:cs typeface="Arial" pitchFamily="34" charset="0"/>
              </a:rPr>
              <a:t>me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Jeroen Meij 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ea typeface="맑은 고딕" pitchFamily="50" charset="-127"/>
              </a:rPr>
              <a:t>IOT Analytics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Agenda</a:t>
            </a:r>
            <a:endParaRPr lang="ko-KR" alt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407777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Daily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insights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4242" y="2316754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Weekly insights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12954" y="327189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Yearly insights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4242" y="4134708"/>
            <a:ext cx="349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Forecasting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electricity</a:t>
            </a:r>
            <a:r>
              <a:rPr lang="nl-N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consumption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ep 55">
            <a:extLst>
              <a:ext uri="{FF2B5EF4-FFF2-40B4-BE49-F238E27FC236}">
                <a16:creationId xmlns:a16="http://schemas.microsoft.com/office/drawing/2014/main" id="{83289086-3591-404F-B4BE-72012D12A824}"/>
              </a:ext>
            </a:extLst>
          </p:cNvPr>
          <p:cNvGrpSpPr/>
          <p:nvPr/>
        </p:nvGrpSpPr>
        <p:grpSpPr>
          <a:xfrm>
            <a:off x="1517016" y="4063499"/>
            <a:ext cx="2830257" cy="609223"/>
            <a:chOff x="1866300" y="3605555"/>
            <a:chExt cx="2830257" cy="609223"/>
          </a:xfrm>
        </p:grpSpPr>
        <p:sp>
          <p:nvSpPr>
            <p:cNvPr id="53" name="Pijl: rechts 52">
              <a:extLst>
                <a:ext uri="{FF2B5EF4-FFF2-40B4-BE49-F238E27FC236}">
                  <a16:creationId xmlns:a16="http://schemas.microsoft.com/office/drawing/2014/main" id="{1F8EA46E-94B8-48EF-816B-A7FFD4695B4A}"/>
                </a:ext>
              </a:extLst>
            </p:cNvPr>
            <p:cNvSpPr/>
            <p:nvPr/>
          </p:nvSpPr>
          <p:spPr>
            <a:xfrm>
              <a:off x="1868305" y="3605555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4632AACE-A7A4-4603-AE8F-236250CB3EFC}"/>
                </a:ext>
              </a:extLst>
            </p:cNvPr>
            <p:cNvSpPr txBox="1"/>
            <p:nvPr/>
          </p:nvSpPr>
          <p:spPr>
            <a:xfrm>
              <a:off x="1866300" y="3762932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Transform to appeal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18">
            <a:extLst>
              <a:ext uri="{FF2B5EF4-FFF2-40B4-BE49-F238E27FC236}">
                <a16:creationId xmlns:a16="http://schemas.microsoft.com/office/drawing/2014/main" id="{05830C24-48E2-46BF-AFD2-A30E66F2CEA0}"/>
              </a:ext>
            </a:extLst>
          </p:cNvPr>
          <p:cNvSpPr txBox="1"/>
          <p:nvPr/>
        </p:nvSpPr>
        <p:spPr>
          <a:xfrm>
            <a:off x="1517016" y="1400806"/>
            <a:ext cx="146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Obtain</a:t>
            </a:r>
            <a:r>
              <a:rPr lang="nl-N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Daily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insights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47165" y="2469459"/>
            <a:ext cx="2830257" cy="19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17016" y="4209644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 to appeal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EA7616E-0EC1-404B-9362-91B1BA23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31590"/>
            <a:ext cx="5033798" cy="3775348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9BE9EB70-D47C-45D6-8F74-11F0103C6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1"/>
            <a:ext cx="5033797" cy="3775348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27BE166A-AA6D-48D6-88F7-70EBE25A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1590"/>
            <a:ext cx="5033798" cy="377534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7343D8C2-FF6D-48DB-B650-4B2503EA0D2E}"/>
              </a:ext>
            </a:extLst>
          </p:cNvPr>
          <p:cNvGrpSpPr/>
          <p:nvPr/>
        </p:nvGrpSpPr>
        <p:grpSpPr>
          <a:xfrm>
            <a:off x="1517016" y="2135123"/>
            <a:ext cx="2830257" cy="609223"/>
            <a:chOff x="4496000" y="710869"/>
            <a:chExt cx="2830257" cy="609223"/>
          </a:xfrm>
        </p:grpSpPr>
        <p:sp>
          <p:nvSpPr>
            <p:cNvPr id="41" name="Pijl: rechts 40">
              <a:extLst>
                <a:ext uri="{FF2B5EF4-FFF2-40B4-BE49-F238E27FC236}">
                  <a16:creationId xmlns:a16="http://schemas.microsoft.com/office/drawing/2014/main" id="{71A9E317-C041-4869-AB18-C748CB01CE28}"/>
                </a:ext>
              </a:extLst>
            </p:cNvPr>
            <p:cNvSpPr/>
            <p:nvPr/>
          </p:nvSpPr>
          <p:spPr>
            <a:xfrm>
              <a:off x="4499994" y="710869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F9C0D65A-5AA6-400B-AA34-D54FC4D1F233}"/>
                </a:ext>
              </a:extLst>
            </p:cNvPr>
            <p:cNvSpPr txBox="1"/>
            <p:nvPr/>
          </p:nvSpPr>
          <p:spPr>
            <a:xfrm>
              <a:off x="4496000" y="876980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Subdivide and Group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21">
            <a:extLst>
              <a:ext uri="{FF2B5EF4-FFF2-40B4-BE49-F238E27FC236}">
                <a16:creationId xmlns:a16="http://schemas.microsoft.com/office/drawing/2014/main" id="{DE6A898A-12DE-4773-BFB8-3BF261404CF5}"/>
              </a:ext>
            </a:extLst>
          </p:cNvPr>
          <p:cNvSpPr txBox="1"/>
          <p:nvPr/>
        </p:nvSpPr>
        <p:spPr>
          <a:xfrm>
            <a:off x="1517016" y="2301238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Subdivide and Group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8811B844-C832-4610-8A17-E9A5FC7AF3DD}"/>
              </a:ext>
            </a:extLst>
          </p:cNvPr>
          <p:cNvGrpSpPr/>
          <p:nvPr/>
        </p:nvGrpSpPr>
        <p:grpSpPr>
          <a:xfrm>
            <a:off x="1517016" y="3099311"/>
            <a:ext cx="2830257" cy="609223"/>
            <a:chOff x="3614291" y="3016202"/>
            <a:chExt cx="2830257" cy="609223"/>
          </a:xfrm>
        </p:grpSpPr>
        <p:sp>
          <p:nvSpPr>
            <p:cNvPr id="48" name="Pijl: rechts 47">
              <a:extLst>
                <a:ext uri="{FF2B5EF4-FFF2-40B4-BE49-F238E27FC236}">
                  <a16:creationId xmlns:a16="http://schemas.microsoft.com/office/drawing/2014/main" id="{DF15B023-1B81-41DF-9DE7-40ED6C68FD20}"/>
                </a:ext>
              </a:extLst>
            </p:cNvPr>
            <p:cNvSpPr/>
            <p:nvPr/>
          </p:nvSpPr>
          <p:spPr>
            <a:xfrm>
              <a:off x="3614291" y="3016202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TextBox 24">
              <a:extLst>
                <a:ext uri="{FF2B5EF4-FFF2-40B4-BE49-F238E27FC236}">
                  <a16:creationId xmlns:a16="http://schemas.microsoft.com/office/drawing/2014/main" id="{56A3B0D0-3E1D-4AB2-B35A-7C570027B207}"/>
                </a:ext>
              </a:extLst>
            </p:cNvPr>
            <p:cNvSpPr txBox="1"/>
            <p:nvPr/>
          </p:nvSpPr>
          <p:spPr>
            <a:xfrm>
              <a:off x="3614291" y="3170793"/>
              <a:ext cx="2830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Analyze the patterns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17019" y="3254116"/>
            <a:ext cx="283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Analyze the patterns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4E8EB2E0-DECF-4B88-AB6F-36FE585488D3}"/>
              </a:ext>
            </a:extLst>
          </p:cNvPr>
          <p:cNvGrpSpPr/>
          <p:nvPr/>
        </p:nvGrpSpPr>
        <p:grpSpPr>
          <a:xfrm>
            <a:off x="1517016" y="1233333"/>
            <a:ext cx="2262026" cy="609223"/>
            <a:chOff x="1517018" y="1234573"/>
            <a:chExt cx="2262026" cy="609223"/>
          </a:xfrm>
        </p:grpSpPr>
        <p:sp>
          <p:nvSpPr>
            <p:cNvPr id="37" name="Pijl: rechts 36">
              <a:extLst>
                <a:ext uri="{FF2B5EF4-FFF2-40B4-BE49-F238E27FC236}">
                  <a16:creationId xmlns:a16="http://schemas.microsoft.com/office/drawing/2014/main" id="{EBE90A73-B9AC-4A69-B7C3-42BDAB3A39C0}"/>
                </a:ext>
              </a:extLst>
            </p:cNvPr>
            <p:cNvSpPr/>
            <p:nvPr/>
          </p:nvSpPr>
          <p:spPr>
            <a:xfrm>
              <a:off x="1517020" y="1234573"/>
              <a:ext cx="2262024" cy="609223"/>
            </a:xfrm>
            <a:prstGeom prst="rightArrow">
              <a:avLst/>
            </a:prstGeom>
            <a:solidFill>
              <a:srgbClr val="0DD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7018" y="1400684"/>
              <a:ext cx="1465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Obtain</a:t>
              </a:r>
              <a:r>
                <a:rPr lang="nl-NL" altLang="ko-KR" sz="1200" b="1" dirty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079C10F-80F6-4EDD-BC34-BEAEC5B37878}"/>
              </a:ext>
            </a:extLst>
          </p:cNvPr>
          <p:cNvGrpSpPr/>
          <p:nvPr/>
        </p:nvGrpSpPr>
        <p:grpSpPr>
          <a:xfrm>
            <a:off x="4431796" y="411509"/>
            <a:ext cx="4712204" cy="5163045"/>
            <a:chOff x="4431796" y="411509"/>
            <a:chExt cx="4712204" cy="5163045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C554E873-AC3D-4CED-AD5D-46AA22FC5F5C}"/>
                </a:ext>
              </a:extLst>
            </p:cNvPr>
            <p:cNvGrpSpPr/>
            <p:nvPr/>
          </p:nvGrpSpPr>
          <p:grpSpPr>
            <a:xfrm>
              <a:off x="4431796" y="411509"/>
              <a:ext cx="4712204" cy="5163045"/>
              <a:chOff x="3992239" y="236561"/>
              <a:chExt cx="5038518" cy="5363481"/>
            </a:xfrm>
          </p:grpSpPr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E34374AC-01B2-4084-AB0A-316ED4871864}"/>
                  </a:ext>
                </a:extLst>
              </p:cNvPr>
              <p:cNvGrpSpPr/>
              <p:nvPr/>
            </p:nvGrpSpPr>
            <p:grpSpPr>
              <a:xfrm>
                <a:off x="3992239" y="236561"/>
                <a:ext cx="5038518" cy="5363481"/>
                <a:chOff x="3992243" y="236561"/>
                <a:chExt cx="5038523" cy="5363484"/>
              </a:xfrm>
            </p:grpSpPr>
            <p:pic>
              <p:nvPicPr>
                <p:cNvPr id="60" name="Afbeelding 59">
                  <a:extLst>
                    <a:ext uri="{FF2B5EF4-FFF2-40B4-BE49-F238E27FC236}">
                      <a16:creationId xmlns:a16="http://schemas.microsoft.com/office/drawing/2014/main" id="{802DD366-2E89-43DA-8D83-7D3E7665C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2243" y="236561"/>
                  <a:ext cx="5038523" cy="5363484"/>
                </a:xfrm>
                <a:prstGeom prst="rect">
                  <a:avLst/>
                </a:prstGeom>
              </p:spPr>
            </p:pic>
            <p:pic>
              <p:nvPicPr>
                <p:cNvPr id="62" name="Graphic 61" descr="Radio">
                  <a:extLst>
                    <a:ext uri="{FF2B5EF4-FFF2-40B4-BE49-F238E27FC236}">
                      <a16:creationId xmlns:a16="http://schemas.microsoft.com/office/drawing/2014/main" id="{85CCB978-F943-439D-81CA-B01548FB7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2571" y="1427804"/>
                  <a:ext cx="721735" cy="721735"/>
                </a:xfrm>
                <a:prstGeom prst="rect">
                  <a:avLst/>
                </a:prstGeom>
              </p:spPr>
            </p:pic>
          </p:grpSp>
          <p:sp>
            <p:nvSpPr>
              <p:cNvPr id="68" name="Tekstvak 67">
                <a:extLst>
                  <a:ext uri="{FF2B5EF4-FFF2-40B4-BE49-F238E27FC236}">
                    <a16:creationId xmlns:a16="http://schemas.microsoft.com/office/drawing/2014/main" id="{C4EE61DF-99FA-418E-A910-319BB5E10C14}"/>
                  </a:ext>
                </a:extLst>
              </p:cNvPr>
              <p:cNvSpPr txBox="1"/>
              <p:nvPr/>
            </p:nvSpPr>
            <p:spPr>
              <a:xfrm>
                <a:off x="6525200" y="1593911"/>
                <a:ext cx="7232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b="1" dirty="0">
                    <a:solidFill>
                      <a:srgbClr val="00B050"/>
                    </a:solidFill>
                  </a:rPr>
                  <a:t>ON</a:t>
                </a:r>
              </a:p>
            </p:txBody>
          </p:sp>
        </p:grpSp>
        <p:pic>
          <p:nvPicPr>
            <p:cNvPr id="4" name="Graphic 3" descr="Gamecontroller">
              <a:extLst>
                <a:ext uri="{FF2B5EF4-FFF2-40B4-BE49-F238E27FC236}">
                  <a16:creationId xmlns:a16="http://schemas.microsoft.com/office/drawing/2014/main" id="{BE4D6F63-E6D9-4014-ACF7-4460CFB4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1666" y="2549271"/>
              <a:ext cx="864902" cy="864902"/>
            </a:xfrm>
            <a:prstGeom prst="rect">
              <a:avLst/>
            </a:prstGeom>
          </p:spPr>
        </p:pic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D017E9C0-406A-4555-98EB-C4C1C894A9D2}"/>
                </a:ext>
              </a:extLst>
            </p:cNvPr>
            <p:cNvSpPr txBox="1"/>
            <p:nvPr/>
          </p:nvSpPr>
          <p:spPr>
            <a:xfrm>
              <a:off x="6800709" y="2688687"/>
              <a:ext cx="676432" cy="503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00B050"/>
                  </a:solidFill>
                </a:rPr>
                <a:t>ON</a:t>
              </a:r>
            </a:p>
          </p:txBody>
        </p:sp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60B13978-0B9A-4C56-8ED2-E1BFC29A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60534" y="3508514"/>
              <a:ext cx="767166" cy="767166"/>
            </a:xfrm>
            <a:prstGeom prst="rect">
              <a:avLst/>
            </a:prstGeom>
          </p:spPr>
        </p:pic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82996DE-07E0-4FE3-A2CF-2077F4C03DC8}"/>
                </a:ext>
              </a:extLst>
            </p:cNvPr>
            <p:cNvSpPr txBox="1"/>
            <p:nvPr/>
          </p:nvSpPr>
          <p:spPr>
            <a:xfrm>
              <a:off x="6759682" y="36530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800" b="1" dirty="0">
                  <a:solidFill>
                    <a:srgbClr val="FF0000"/>
                  </a:solidFill>
                </a:rPr>
                <a:t>OFF</a:t>
              </a:r>
            </a:p>
          </p:txBody>
        </p:sp>
      </p:grpSp>
      <p:sp>
        <p:nvSpPr>
          <p:cNvPr id="49" name="Rechthoek 48">
            <a:extLst>
              <a:ext uri="{FF2B5EF4-FFF2-40B4-BE49-F238E27FC236}">
                <a16:creationId xmlns:a16="http://schemas.microsoft.com/office/drawing/2014/main" id="{D91F04CB-B157-4B75-8F0E-828A21BAD6AD}"/>
              </a:ext>
            </a:extLst>
          </p:cNvPr>
          <p:cNvSpPr/>
          <p:nvPr/>
        </p:nvSpPr>
        <p:spPr>
          <a:xfrm>
            <a:off x="605365" y="1934685"/>
            <a:ext cx="3402944" cy="342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3457E-7 L -0.4816 0.3577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80" y="178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28" grpId="0"/>
      <p:bldP spid="45" grpId="0"/>
      <p:bldP spid="25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fbeelding 29">
            <a:extLst>
              <a:ext uri="{FF2B5EF4-FFF2-40B4-BE49-F238E27FC236}">
                <a16:creationId xmlns:a16="http://schemas.microsoft.com/office/drawing/2014/main" id="{8A3BB685-5001-4A6A-AA52-8FE18435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7" t="10507" r="27176" b="37206"/>
          <a:stretch/>
        </p:blipFill>
        <p:spPr>
          <a:xfrm>
            <a:off x="169268" y="962155"/>
            <a:ext cx="4464496" cy="4777947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A706CD0-66F8-4B71-BB0E-CF6E50602D90}"/>
              </a:ext>
            </a:extLst>
          </p:cNvPr>
          <p:cNvGrpSpPr/>
          <p:nvPr/>
        </p:nvGrpSpPr>
        <p:grpSpPr>
          <a:xfrm>
            <a:off x="4607060" y="5380062"/>
            <a:ext cx="4017468" cy="3816424"/>
            <a:chOff x="448993" y="1870568"/>
            <a:chExt cx="3798024" cy="3564000"/>
          </a:xfrm>
        </p:grpSpPr>
        <p:graphicFrame>
          <p:nvGraphicFramePr>
            <p:cNvPr id="20" name="Chart 12">
              <a:extLst>
                <a:ext uri="{FF2B5EF4-FFF2-40B4-BE49-F238E27FC236}">
                  <a16:creationId xmlns:a16="http://schemas.microsoft.com/office/drawing/2014/main" id="{BDA82995-0880-4860-B44F-3FC11DD70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793007"/>
                </p:ext>
              </p:extLst>
            </p:nvPr>
          </p:nvGraphicFramePr>
          <p:xfrm>
            <a:off x="561210" y="1870568"/>
            <a:ext cx="3557082" cy="35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045129" y="3159837"/>
              <a:ext cx="935620" cy="47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55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8246" y="3406582"/>
              <a:ext cx="935620" cy="40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30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49447" y="2289988"/>
              <a:ext cx="935620" cy="363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993" y="3497850"/>
              <a:ext cx="1980460" cy="63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b="1" dirty="0" err="1">
                  <a:solidFill>
                    <a:schemeClr val="bg1"/>
                  </a:solidFill>
                  <a:cs typeface="Arial" pitchFamily="34" charset="0"/>
                </a:rPr>
                <a:t>Laundry</a:t>
              </a:r>
              <a:endParaRPr lang="nl-NL" altLang="ko-KR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nl-NL" altLang="ko-KR" b="1" dirty="0">
                  <a:solidFill>
                    <a:schemeClr val="bg1"/>
                  </a:solidFill>
                  <a:cs typeface="Arial" pitchFamily="34" charset="0"/>
                </a:rPr>
                <a:t>Room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28362" y="3658657"/>
              <a:ext cx="2518655" cy="33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Kitchen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1452" y="2513609"/>
              <a:ext cx="1211609" cy="272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Heating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23528" y="25735"/>
            <a:ext cx="902047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altLang="ko-KR" dirty="0">
                <a:solidFill>
                  <a:schemeClr val="accent1"/>
                </a:solidFill>
              </a:rPr>
              <a:t> week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out </a:t>
            </a:r>
            <a:r>
              <a:rPr lang="en-US" altLang="ko-KR" dirty="0">
                <a:solidFill>
                  <a:schemeClr val="accent1"/>
                </a:solidFill>
              </a:rPr>
              <a:t>statistics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itle 25">
            <a:extLst>
              <a:ext uri="{FF2B5EF4-FFF2-40B4-BE49-F238E27FC236}">
                <a16:creationId xmlns:a16="http://schemas.microsoft.com/office/drawing/2014/main" id="{4275F64B-0F85-4925-9E53-AE3C2E667CF5}"/>
              </a:ext>
            </a:extLst>
          </p:cNvPr>
          <p:cNvSpPr txBox="1">
            <a:spLocks/>
          </p:cNvSpPr>
          <p:nvPr/>
        </p:nvSpPr>
        <p:spPr>
          <a:xfrm>
            <a:off x="931682" y="2268644"/>
            <a:ext cx="3064254" cy="9154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Your energy </a:t>
            </a:r>
          </a:p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use last week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5FA8C632-8347-489E-90BF-3382DAD96F26}"/>
              </a:ext>
            </a:extLst>
          </p:cNvPr>
          <p:cNvSpPr/>
          <p:nvPr/>
        </p:nvSpPr>
        <p:spPr>
          <a:xfrm>
            <a:off x="3579157" y="1890025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Isosceles Triangle 51">
            <a:extLst>
              <a:ext uri="{FF2B5EF4-FFF2-40B4-BE49-F238E27FC236}">
                <a16:creationId xmlns:a16="http://schemas.microsoft.com/office/drawing/2014/main" id="{B31FE8E7-8D7A-45EE-8516-46ED4F35582A}"/>
              </a:ext>
            </a:extLst>
          </p:cNvPr>
          <p:cNvSpPr/>
          <p:nvPr/>
        </p:nvSpPr>
        <p:spPr>
          <a:xfrm>
            <a:off x="665000" y="1890155"/>
            <a:ext cx="282729" cy="2468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itle 25">
            <a:extLst>
              <a:ext uri="{FF2B5EF4-FFF2-40B4-BE49-F238E27FC236}">
                <a16:creationId xmlns:a16="http://schemas.microsoft.com/office/drawing/2014/main" id="{C01BBB62-9486-4C52-A028-64933334FBB3}"/>
              </a:ext>
            </a:extLst>
          </p:cNvPr>
          <p:cNvSpPr txBox="1">
            <a:spLocks/>
          </p:cNvSpPr>
          <p:nvPr/>
        </p:nvSpPr>
        <p:spPr>
          <a:xfrm>
            <a:off x="2037207" y="1649693"/>
            <a:ext cx="844424" cy="68914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</a:rPr>
              <a:t>14</a:t>
            </a:r>
            <a:r>
              <a:rPr lang="nl-NL" altLang="ko-KR" sz="2000" dirty="0">
                <a:solidFill>
                  <a:schemeClr val="accent1"/>
                </a:solidFill>
              </a:rPr>
              <a:t>:</a:t>
            </a:r>
            <a:r>
              <a:rPr lang="en-US" altLang="ko-KR" sz="2000" dirty="0">
                <a:solidFill>
                  <a:schemeClr val="accent1"/>
                </a:solidFill>
              </a:rPr>
              <a:t>34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68924296-BF89-45AB-AF1A-64D9614ED4FC}"/>
              </a:ext>
            </a:extLst>
          </p:cNvPr>
          <p:cNvSpPr>
            <a:spLocks noChangeAspect="1"/>
          </p:cNvSpPr>
          <p:nvPr/>
        </p:nvSpPr>
        <p:spPr>
          <a:xfrm>
            <a:off x="1109693" y="1871026"/>
            <a:ext cx="282729" cy="28272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8FFFA0-EF75-442B-9301-851320D3382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/>
          <a:stretch/>
        </p:blipFill>
        <p:spPr>
          <a:xfrm>
            <a:off x="931681" y="3184088"/>
            <a:ext cx="3068568" cy="2110803"/>
          </a:xfrm>
          <a:prstGeom prst="rect">
            <a:avLst/>
          </a:prstGeom>
        </p:spPr>
      </p:pic>
      <p:grpSp>
        <p:nvGrpSpPr>
          <p:cNvPr id="69" name="Groep 68">
            <a:extLst>
              <a:ext uri="{FF2B5EF4-FFF2-40B4-BE49-F238E27FC236}">
                <a16:creationId xmlns:a16="http://schemas.microsoft.com/office/drawing/2014/main" id="{955F8928-E269-4BBE-B974-EE94949DA407}"/>
              </a:ext>
            </a:extLst>
          </p:cNvPr>
          <p:cNvGrpSpPr/>
          <p:nvPr/>
        </p:nvGrpSpPr>
        <p:grpSpPr>
          <a:xfrm>
            <a:off x="2874464" y="2501908"/>
            <a:ext cx="3639895" cy="2588290"/>
            <a:chOff x="2837999" y="2428222"/>
            <a:chExt cx="3683527" cy="2588290"/>
          </a:xfrm>
        </p:grpSpPr>
        <p:sp>
          <p:nvSpPr>
            <p:cNvPr id="68" name="Rechthoek: ezelsoor 67">
              <a:extLst>
                <a:ext uri="{FF2B5EF4-FFF2-40B4-BE49-F238E27FC236}">
                  <a16:creationId xmlns:a16="http://schemas.microsoft.com/office/drawing/2014/main" id="{5FF793C2-A20B-4016-B055-3A38EF916A38}"/>
                </a:ext>
              </a:extLst>
            </p:cNvPr>
            <p:cNvSpPr/>
            <p:nvPr/>
          </p:nvSpPr>
          <p:spPr>
            <a:xfrm>
              <a:off x="2837999" y="2428222"/>
              <a:ext cx="3683527" cy="2588290"/>
            </a:xfrm>
            <a:prstGeom prst="foldedCorner">
              <a:avLst/>
            </a:prstGeom>
            <a:solidFill>
              <a:srgbClr val="0DD2D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80C2CFD6-B31D-462F-8ED5-0E26E13B740A}"/>
                </a:ext>
              </a:extLst>
            </p:cNvPr>
            <p:cNvSpPr txBox="1"/>
            <p:nvPr/>
          </p:nvSpPr>
          <p:spPr>
            <a:xfrm>
              <a:off x="2920664" y="2505416"/>
              <a:ext cx="3481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Congratulations</a:t>
              </a:r>
              <a:r>
                <a:rPr lang="nl-NL" sz="1400" b="1" dirty="0">
                  <a:solidFill>
                    <a:schemeClr val="bg1"/>
                  </a:solidFill>
                </a:rPr>
                <a:t>! </a:t>
              </a:r>
              <a:r>
                <a:rPr lang="nl-NL" sz="1400" dirty="0" err="1">
                  <a:solidFill>
                    <a:schemeClr val="bg1"/>
                  </a:solidFill>
                </a:rPr>
                <a:t>You’ve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consumed</a:t>
              </a:r>
              <a:r>
                <a:rPr lang="nl-NL" sz="1400" dirty="0">
                  <a:solidFill>
                    <a:schemeClr val="bg1"/>
                  </a:solidFill>
                </a:rPr>
                <a:t> a lot </a:t>
              </a:r>
              <a:r>
                <a:rPr lang="nl-NL" sz="1400" dirty="0" err="1">
                  <a:solidFill>
                    <a:schemeClr val="bg1"/>
                  </a:solidFill>
                </a:rPr>
                <a:t>less</a:t>
              </a:r>
              <a:r>
                <a:rPr lang="nl-NL" sz="1400" dirty="0">
                  <a:solidFill>
                    <a:schemeClr val="bg1"/>
                  </a:solidFill>
                </a:rPr>
                <a:t> energy </a:t>
              </a:r>
              <a:r>
                <a:rPr lang="nl-NL" sz="1400" dirty="0" err="1">
                  <a:solidFill>
                    <a:schemeClr val="bg1"/>
                  </a:solidFill>
                </a:rPr>
                <a:t>using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your</a:t>
              </a:r>
              <a:r>
                <a:rPr lang="nl-NL" sz="1400" dirty="0">
                  <a:solidFill>
                    <a:schemeClr val="bg1"/>
                  </a:solidFill>
                </a:rPr>
                <a:t> coffee machine      </a:t>
              </a:r>
              <a:r>
                <a:rPr lang="nl-NL" sz="1400" dirty="0" err="1">
                  <a:solidFill>
                    <a:schemeClr val="bg1"/>
                  </a:solidFill>
                </a:rPr>
                <a:t>than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national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average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b="1" dirty="0" err="1">
                  <a:solidFill>
                    <a:schemeClr val="bg1"/>
                  </a:solidFill>
                </a:rPr>
                <a:t>You</a:t>
              </a:r>
              <a:r>
                <a:rPr lang="nl-NL" sz="1400" b="1" dirty="0">
                  <a:solidFill>
                    <a:schemeClr val="bg1"/>
                  </a:solidFill>
                </a:rPr>
                <a:t> are </a:t>
              </a:r>
              <a:r>
                <a:rPr lang="nl-NL" sz="1400" b="1" dirty="0" err="1">
                  <a:solidFill>
                    <a:schemeClr val="bg1"/>
                  </a:solidFill>
                </a:rPr>
                <a:t>awesome</a:t>
              </a:r>
              <a:r>
                <a:rPr lang="nl-NL" sz="1400" b="1" dirty="0">
                  <a:solidFill>
                    <a:schemeClr val="bg1"/>
                  </a:solidFill>
                </a:rPr>
                <a:t>! ;-)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 err="1">
                  <a:solidFill>
                    <a:schemeClr val="bg1"/>
                  </a:solidFill>
                </a:rPr>
                <a:t>To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celebrate</a:t>
              </a:r>
              <a:r>
                <a:rPr lang="nl-NL" sz="1400" dirty="0">
                  <a:solidFill>
                    <a:schemeClr val="bg1"/>
                  </a:solidFill>
                </a:rPr>
                <a:t>, </a:t>
              </a:r>
              <a:r>
                <a:rPr lang="nl-NL" sz="1400" dirty="0" err="1">
                  <a:solidFill>
                    <a:schemeClr val="bg1"/>
                  </a:solidFill>
                </a:rPr>
                <a:t>you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can</a:t>
              </a:r>
              <a:r>
                <a:rPr lang="nl-NL" sz="1400" dirty="0">
                  <a:solidFill>
                    <a:schemeClr val="bg1"/>
                  </a:solidFill>
                </a:rPr>
                <a:t> get Pickwick tea at Albert Heijn </a:t>
              </a:r>
              <a:r>
                <a:rPr lang="nl-NL" sz="1400" dirty="0" err="1">
                  <a:solidFill>
                    <a:schemeClr val="bg1"/>
                  </a:solidFill>
                </a:rPr>
                <a:t>this</a:t>
              </a:r>
              <a:r>
                <a:rPr lang="nl-NL" sz="1400" dirty="0">
                  <a:solidFill>
                    <a:schemeClr val="bg1"/>
                  </a:solidFill>
                </a:rPr>
                <a:t> week </a:t>
              </a:r>
              <a:r>
                <a:rPr lang="nl-NL" sz="1400" dirty="0" err="1">
                  <a:solidFill>
                    <a:schemeClr val="bg1"/>
                  </a:solidFill>
                </a:rPr>
                <a:t>for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b="1" dirty="0">
                  <a:solidFill>
                    <a:schemeClr val="bg1"/>
                  </a:solidFill>
                </a:rPr>
                <a:t>50% off</a:t>
              </a:r>
              <a:r>
                <a:rPr lang="nl-NL" sz="1400" dirty="0">
                  <a:solidFill>
                    <a:schemeClr val="bg1"/>
                  </a:solidFill>
                </a:rPr>
                <a:t>. </a:t>
              </a:r>
            </a:p>
            <a:p>
              <a:pPr algn="ctr"/>
              <a:endParaRPr lang="nl-NL" sz="1400" dirty="0">
                <a:solidFill>
                  <a:schemeClr val="bg1"/>
                </a:solidFill>
              </a:endParaRPr>
            </a:p>
            <a:p>
              <a:pPr algn="ctr"/>
              <a:r>
                <a:rPr lang="nl-NL" sz="1400" dirty="0">
                  <a:solidFill>
                    <a:schemeClr val="bg1"/>
                  </a:solidFill>
                </a:rPr>
                <a:t>Keep up </a:t>
              </a:r>
              <a:r>
                <a:rPr lang="nl-NL" sz="1400" dirty="0" err="1">
                  <a:solidFill>
                    <a:schemeClr val="bg1"/>
                  </a:solidFill>
                </a:rPr>
                <a:t>the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good</a:t>
              </a:r>
              <a:r>
                <a:rPr lang="nl-NL" sz="1400" dirty="0">
                  <a:solidFill>
                    <a:schemeClr val="bg1"/>
                  </a:solidFill>
                </a:rPr>
                <a:t> </a:t>
              </a:r>
              <a:r>
                <a:rPr lang="nl-NL" sz="1400" dirty="0" err="1">
                  <a:solidFill>
                    <a:schemeClr val="bg1"/>
                  </a:solidFill>
                </a:rPr>
                <a:t>work</a:t>
              </a:r>
              <a:r>
                <a:rPr lang="nl-NL" sz="1400" dirty="0">
                  <a:solidFill>
                    <a:schemeClr val="bg1"/>
                  </a:solidFill>
                </a:rPr>
                <a:t>!</a:t>
              </a:r>
              <a:endParaRPr lang="nl-NL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ep 64">
            <a:extLst>
              <a:ext uri="{FF2B5EF4-FFF2-40B4-BE49-F238E27FC236}">
                <a16:creationId xmlns:a16="http://schemas.microsoft.com/office/drawing/2014/main" id="{5F812AD9-8250-4B76-814B-DDFDBF3FAFB9}"/>
              </a:ext>
            </a:extLst>
          </p:cNvPr>
          <p:cNvGrpSpPr/>
          <p:nvPr/>
        </p:nvGrpSpPr>
        <p:grpSpPr>
          <a:xfrm>
            <a:off x="3430700" y="974286"/>
            <a:ext cx="4016156" cy="4749512"/>
            <a:chOff x="3430700" y="974286"/>
            <a:chExt cx="4016156" cy="4749512"/>
          </a:xfrm>
        </p:grpSpPr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3183F8FE-1E8A-4C52-A917-2A03309FF469}"/>
                </a:ext>
              </a:extLst>
            </p:cNvPr>
            <p:cNvSpPr/>
            <p:nvPr/>
          </p:nvSpPr>
          <p:spPr>
            <a:xfrm>
              <a:off x="3691523" y="974286"/>
              <a:ext cx="3753239" cy="4749512"/>
            </a:xfrm>
            <a:prstGeom prst="rect">
              <a:avLst/>
            </a:prstGeom>
            <a:ln w="57150"/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334A5E9-B264-4DD5-8DB6-B1C6008EC3F9}"/>
                </a:ext>
              </a:extLst>
            </p:cNvPr>
            <p:cNvSpPr txBox="1"/>
            <p:nvPr/>
          </p:nvSpPr>
          <p:spPr>
            <a:xfrm>
              <a:off x="4334345" y="1853573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400" b="1" dirty="0">
                  <a:solidFill>
                    <a:schemeClr val="accent1">
                      <a:lumMod val="75000"/>
                    </a:schemeClr>
                  </a:solidFill>
                  <a:latin typeface="Book Antiqua" panose="02040602050305030304" pitchFamily="18" charset="0"/>
                </a:rPr>
                <a:t>Coffee machine</a:t>
              </a:r>
            </a:p>
          </p:txBody>
        </p:sp>
        <p:pic>
          <p:nvPicPr>
            <p:cNvPr id="31" name="Graphic 30" descr="Koffie">
              <a:extLst>
                <a:ext uri="{FF2B5EF4-FFF2-40B4-BE49-F238E27FC236}">
                  <a16:creationId xmlns:a16="http://schemas.microsoft.com/office/drawing/2014/main" id="{019F698F-3EBF-479B-B359-BF7E94F9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7742" y="1029658"/>
              <a:ext cx="914400" cy="914400"/>
            </a:xfrm>
            <a:prstGeom prst="rect">
              <a:avLst/>
            </a:prstGeom>
          </p:spPr>
        </p:pic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448C4900-8784-41ED-8073-6451A633FF24}"/>
                </a:ext>
              </a:extLst>
            </p:cNvPr>
            <p:cNvGrpSpPr/>
            <p:nvPr/>
          </p:nvGrpSpPr>
          <p:grpSpPr>
            <a:xfrm>
              <a:off x="5280848" y="2764682"/>
              <a:ext cx="2166008" cy="2492990"/>
              <a:chOff x="6868472" y="2641555"/>
              <a:chExt cx="2166008" cy="2492990"/>
            </a:xfrm>
          </p:grpSpPr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280DD642-D640-4304-809A-8C7DE165D43E}"/>
                  </a:ext>
                </a:extLst>
              </p:cNvPr>
              <p:cNvSpPr txBox="1"/>
              <p:nvPr/>
            </p:nvSpPr>
            <p:spPr>
              <a:xfrm>
                <a:off x="6868472" y="2641555"/>
                <a:ext cx="93896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 err="1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This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50 min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0.2 kWh 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Tekstvak 43">
                <a:extLst>
                  <a:ext uri="{FF2B5EF4-FFF2-40B4-BE49-F238E27FC236}">
                    <a16:creationId xmlns:a16="http://schemas.microsoft.com/office/drawing/2014/main" id="{A827003A-1DD9-4F8C-B0D0-C82B4D88AE2E}"/>
                  </a:ext>
                </a:extLst>
              </p:cNvPr>
              <p:cNvSpPr txBox="1"/>
              <p:nvPr/>
            </p:nvSpPr>
            <p:spPr>
              <a:xfrm>
                <a:off x="7966931" y="2641555"/>
                <a:ext cx="106754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Last</a:t>
                </a:r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week</a:t>
                </a: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 </a:t>
                </a:r>
                <a:r>
                  <a:rPr lang="nl-NL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hours</a:t>
                </a:r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endParaRPr lang="nl-NL" sz="1200" b="1" dirty="0">
                  <a:solidFill>
                    <a:schemeClr val="accent1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0.6 kWh</a:t>
                </a:r>
              </a:p>
              <a:p>
                <a:pPr algn="ctr"/>
                <a:r>
                  <a:rPr lang="nl-NL" sz="1200" b="1" dirty="0">
                    <a:solidFill>
                      <a:schemeClr val="accent1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A01200D2-BC48-457E-957D-7718313F4AE8}"/>
                </a:ext>
              </a:extLst>
            </p:cNvPr>
            <p:cNvGrpSpPr/>
            <p:nvPr/>
          </p:nvGrpSpPr>
          <p:grpSpPr>
            <a:xfrm>
              <a:off x="3430700" y="3145256"/>
              <a:ext cx="1862477" cy="2073553"/>
              <a:chOff x="4927479" y="3054794"/>
              <a:chExt cx="1862477" cy="2073553"/>
            </a:xfrm>
          </p:grpSpPr>
          <p:pic>
            <p:nvPicPr>
              <p:cNvPr id="7" name="Graphic 6" descr="Klok">
                <a:extLst>
                  <a:ext uri="{FF2B5EF4-FFF2-40B4-BE49-F238E27FC236}">
                    <a16:creationId xmlns:a16="http://schemas.microsoft.com/office/drawing/2014/main" id="{E385C59F-48AB-42AA-8029-2C990E7B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69054" y="3054794"/>
                <a:ext cx="593485" cy="593485"/>
              </a:xfrm>
              <a:prstGeom prst="rect">
                <a:avLst/>
              </a:prstGeom>
            </p:spPr>
          </p:pic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B1E2DB0B-FB0F-47A1-8A33-F5CA0B0823A5}"/>
                  </a:ext>
                </a:extLst>
              </p:cNvPr>
              <p:cNvGrpSpPr/>
              <p:nvPr/>
            </p:nvGrpSpPr>
            <p:grpSpPr>
              <a:xfrm>
                <a:off x="4927479" y="3160442"/>
                <a:ext cx="1454049" cy="1884356"/>
                <a:chOff x="4998287" y="3111192"/>
                <a:chExt cx="1454049" cy="1884356"/>
              </a:xfrm>
            </p:grpSpPr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D6B641FD-AA1A-4C58-B984-AC5A524E9A3D}"/>
                    </a:ext>
                  </a:extLst>
                </p:cNvPr>
                <p:cNvSpPr txBox="1"/>
                <p:nvPr/>
              </p:nvSpPr>
              <p:spPr>
                <a:xfrm>
                  <a:off x="5257016" y="3111192"/>
                  <a:ext cx="952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In </a:t>
                  </a:r>
                  <a:r>
                    <a:rPr lang="nl-NL" sz="14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use</a:t>
                  </a:r>
                  <a:r>
                    <a:rPr lang="nl-NL" sz="14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</a:t>
                  </a:r>
                </a:p>
              </p:txBody>
            </p:sp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BF9B067E-557C-4F09-8958-FC1772145064}"/>
                    </a:ext>
                  </a:extLst>
                </p:cNvPr>
                <p:cNvSpPr txBox="1"/>
                <p:nvPr/>
              </p:nvSpPr>
              <p:spPr>
                <a:xfrm>
                  <a:off x="4998287" y="3778457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Country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Average</a:t>
                  </a:r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  </a:t>
                  </a:r>
                </a:p>
              </p:txBody>
            </p:sp>
            <p:sp>
              <p:nvSpPr>
                <p:cNvPr id="45" name="Tekstvak 44">
                  <a:extLst>
                    <a:ext uri="{FF2B5EF4-FFF2-40B4-BE49-F238E27FC236}">
                      <a16:creationId xmlns:a16="http://schemas.microsoft.com/office/drawing/2014/main" id="{A8E6E943-11F5-4E44-8BB3-34B3EB1E9881}"/>
                    </a:ext>
                  </a:extLst>
                </p:cNvPr>
                <p:cNvSpPr txBox="1"/>
                <p:nvPr/>
              </p:nvSpPr>
              <p:spPr>
                <a:xfrm>
                  <a:off x="5012442" y="4533883"/>
                  <a:ext cx="14398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l-NL" sz="1200" b="1" dirty="0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kWh </a:t>
                  </a:r>
                </a:p>
                <a:p>
                  <a:pPr algn="ctr"/>
                  <a:r>
                    <a:rPr lang="nl-NL" sz="1200" b="1" dirty="0" err="1">
                      <a:solidFill>
                        <a:schemeClr val="tx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consumed</a:t>
                  </a:r>
                  <a:endParaRPr lang="nl-NL" sz="1200" b="1" dirty="0">
                    <a:solidFill>
                      <a:schemeClr val="tx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6" name="Graphic 45" descr="Markering">
                <a:extLst>
                  <a:ext uri="{FF2B5EF4-FFF2-40B4-BE49-F238E27FC236}">
                    <a16:creationId xmlns:a16="http://schemas.microsoft.com/office/drawing/2014/main" id="{DD604C8D-5E1C-4492-B2A3-94FC4208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141635" y="3786317"/>
                <a:ext cx="648321" cy="648321"/>
              </a:xfrm>
              <a:prstGeom prst="rect">
                <a:avLst/>
              </a:prstGeom>
            </p:spPr>
          </p:pic>
          <p:pic>
            <p:nvPicPr>
              <p:cNvPr id="48" name="Graphic 47" descr="Staafdiagram">
                <a:extLst>
                  <a:ext uri="{FF2B5EF4-FFF2-40B4-BE49-F238E27FC236}">
                    <a16:creationId xmlns:a16="http://schemas.microsoft.com/office/drawing/2014/main" id="{87C1DF9C-BD87-4DA3-9F27-A4750BF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61397" y="4519547"/>
                <a:ext cx="608800" cy="608800"/>
              </a:xfrm>
              <a:prstGeom prst="rect">
                <a:avLst/>
              </a:prstGeom>
            </p:spPr>
          </p:pic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9215D277-932D-421D-B90D-9E1B43C42971}"/>
                </a:ext>
              </a:extLst>
            </p:cNvPr>
            <p:cNvSpPr txBox="1"/>
            <p:nvPr/>
          </p:nvSpPr>
          <p:spPr>
            <a:xfrm>
              <a:off x="5513891" y="2205223"/>
              <a:ext cx="1225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“I like coffee”</a:t>
              </a:r>
            </a:p>
            <a:p>
              <a:pPr algn="r"/>
              <a:r>
                <a:rPr lang="nl-NL" sz="1000" dirty="0">
                  <a:solidFill>
                    <a:schemeClr val="accent1">
                      <a:lumMod val="75000"/>
                    </a:schemeClr>
                  </a:solidFill>
                </a:rPr>
                <a:t>- John F. Kennedy</a:t>
              </a:r>
            </a:p>
          </p:txBody>
        </p:sp>
      </p:grpSp>
      <p:sp>
        <p:nvSpPr>
          <p:cNvPr id="64" name="Isosceles Triangle 51">
            <a:extLst>
              <a:ext uri="{FF2B5EF4-FFF2-40B4-BE49-F238E27FC236}">
                <a16:creationId xmlns:a16="http://schemas.microsoft.com/office/drawing/2014/main" id="{9D6BBD9F-07EE-4D88-A91D-698C5E578FF3}"/>
              </a:ext>
            </a:extLst>
          </p:cNvPr>
          <p:cNvSpPr/>
          <p:nvPr/>
        </p:nvSpPr>
        <p:spPr>
          <a:xfrm>
            <a:off x="-1801406" y="3264447"/>
            <a:ext cx="1647132" cy="97504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988E-6 L -0.25 -3.2098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-0.25 -4.3209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6 L -0.25382 0.00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1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531E-6 L -0.25 1.9753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7531E-6 L -0.25 1.9753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38003 -0.2401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120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69136E-6 L -0.00191 -0.8188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409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7284E-6 L 0.14393 -0.2095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1.11111E-6 L 0.25 -4.3209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93827E-7 L 0.25 -3.2098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61788 -0.0117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58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82 0.00031 L 0.25 -4.3209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7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788 -0.01173 L 0.43958 -0.348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1685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5" grpId="0"/>
      <p:bldP spid="35" grpId="1"/>
      <p:bldP spid="35" grpId="2"/>
      <p:bldP spid="35" grpId="3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/>
      <p:bldP spid="38" grpId="1"/>
      <p:bldP spid="38" grpId="2"/>
      <p:bldP spid="38" grpId="3"/>
      <p:bldP spid="39" grpId="0" animBg="1"/>
      <p:bldP spid="39" grpId="1" animBg="1"/>
      <p:bldP spid="64" grpId="0" animBg="1"/>
      <p:bldP spid="64" grpId="1" animBg="1"/>
      <p:bldP spid="64" grpId="2" animBg="1"/>
      <p:bldP spid="64" grpId="3" animBg="1"/>
      <p:bldP spid="6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hoek 47">
            <a:extLst>
              <a:ext uri="{FF2B5EF4-FFF2-40B4-BE49-F238E27FC236}">
                <a16:creationId xmlns:a16="http://schemas.microsoft.com/office/drawing/2014/main" id="{B0A1A172-E8D9-418D-8068-FE3F05488364}"/>
              </a:ext>
            </a:extLst>
          </p:cNvPr>
          <p:cNvSpPr/>
          <p:nvPr/>
        </p:nvSpPr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504" y="22503"/>
            <a:ext cx="7740352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Yearly </a:t>
            </a:r>
            <a:r>
              <a:rPr lang="en-US" altLang="ko-KR" dirty="0">
                <a:solidFill>
                  <a:schemeClr val="accent4"/>
                </a:solidFill>
              </a:rPr>
              <a:t>consumption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altLang="ko-KR" dirty="0">
                <a:solidFill>
                  <a:schemeClr val="accent1"/>
                </a:solidFill>
              </a:rPr>
              <a:t>holidays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491553"/>
            <a:chOff x="1472558" y="998559"/>
            <a:chExt cx="2310904" cy="49155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3" name="Tijdelijke aanduiding voor afbeelding 42">
            <a:extLst>
              <a:ext uri="{FF2B5EF4-FFF2-40B4-BE49-F238E27FC236}">
                <a16:creationId xmlns:a16="http://schemas.microsoft.com/office/drawing/2014/main" id="{3544054F-981E-4940-8E95-4A1F39B9E8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7228"/>
          <a:stretch/>
        </p:blipFill>
        <p:spPr>
          <a:xfrm>
            <a:off x="683568" y="1458537"/>
            <a:ext cx="3096344" cy="2121326"/>
          </a:xfrm>
        </p:spPr>
      </p:pic>
      <p:pic>
        <p:nvPicPr>
          <p:cNvPr id="9" name="Tijdelijke aanduiding voor afbeelding 42">
            <a:extLst>
              <a:ext uri="{FF2B5EF4-FFF2-40B4-BE49-F238E27FC236}">
                <a16:creationId xmlns:a16="http://schemas.microsoft.com/office/drawing/2014/main" id="{855DF7A0-2DBA-43B0-8D10-D4D83DA40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1" name="Tijdelijke aanduiding voor afbeelding 42">
            <a:extLst>
              <a:ext uri="{FF2B5EF4-FFF2-40B4-BE49-F238E27FC236}">
                <a16:creationId xmlns:a16="http://schemas.microsoft.com/office/drawing/2014/main" id="{F2C9ED7A-1964-4FB4-B424-F80DD79EA5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8537"/>
            <a:ext cx="3096344" cy="2121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Graphic 4" descr="Envelop">
            <a:extLst>
              <a:ext uri="{FF2B5EF4-FFF2-40B4-BE49-F238E27FC236}">
                <a16:creationId xmlns:a16="http://schemas.microsoft.com/office/drawing/2014/main" id="{CE4D4029-4CC0-4D93-9741-59369B650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4540" y="2062000"/>
            <a:ext cx="914400" cy="914400"/>
          </a:xfrm>
          <a:prstGeom prst="rect">
            <a:avLst/>
          </a:prstGeom>
        </p:spPr>
      </p:pic>
      <p:pic>
        <p:nvPicPr>
          <p:cNvPr id="7" name="Graphic 6" descr="Open enveloppe">
            <a:extLst>
              <a:ext uri="{FF2B5EF4-FFF2-40B4-BE49-F238E27FC236}">
                <a16:creationId xmlns:a16="http://schemas.microsoft.com/office/drawing/2014/main" id="{5C0ADE3B-ED47-4A5F-93CB-40AEC1EFF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4540" y="1892979"/>
            <a:ext cx="914400" cy="914400"/>
          </a:xfrm>
          <a:prstGeom prst="rect">
            <a:avLst/>
          </a:prstGeom>
        </p:spPr>
      </p:pic>
      <p:grpSp>
        <p:nvGrpSpPr>
          <p:cNvPr id="29" name="Groep 28">
            <a:extLst>
              <a:ext uri="{FF2B5EF4-FFF2-40B4-BE49-F238E27FC236}">
                <a16:creationId xmlns:a16="http://schemas.microsoft.com/office/drawing/2014/main" id="{43782A5F-9DDB-4DE4-896F-F292299BE41E}"/>
              </a:ext>
            </a:extLst>
          </p:cNvPr>
          <p:cNvGrpSpPr/>
          <p:nvPr/>
        </p:nvGrpSpPr>
        <p:grpSpPr>
          <a:xfrm>
            <a:off x="5220072" y="1140179"/>
            <a:ext cx="2736306" cy="3672441"/>
            <a:chOff x="5220070" y="1445323"/>
            <a:chExt cx="2736306" cy="3672441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2343BD1F-38B4-4D2A-B472-C2DFAEE63D11}"/>
                </a:ext>
              </a:extLst>
            </p:cNvPr>
            <p:cNvGrpSpPr/>
            <p:nvPr/>
          </p:nvGrpSpPr>
          <p:grpSpPr>
            <a:xfrm>
              <a:off x="5220070" y="1445323"/>
              <a:ext cx="2736306" cy="3672441"/>
              <a:chOff x="5220070" y="1445324"/>
              <a:chExt cx="2736306" cy="3286668"/>
            </a:xfrm>
          </p:grpSpPr>
          <p:sp>
            <p:nvSpPr>
              <p:cNvPr id="14" name="Tekstballon: rechthoek 13">
                <a:extLst>
                  <a:ext uri="{FF2B5EF4-FFF2-40B4-BE49-F238E27FC236}">
                    <a16:creationId xmlns:a16="http://schemas.microsoft.com/office/drawing/2014/main" id="{039B5EF4-2CFC-4DBA-9416-15DD937327E2}"/>
                  </a:ext>
                </a:extLst>
              </p:cNvPr>
              <p:cNvSpPr/>
              <p:nvPr/>
            </p:nvSpPr>
            <p:spPr>
              <a:xfrm rot="5400000">
                <a:off x="4951496" y="1727113"/>
                <a:ext cx="3273455" cy="2736304"/>
              </a:xfrm>
              <a:prstGeom prst="wedgeRectCallout">
                <a:avLst>
                  <a:gd name="adj1" fmla="val -33940"/>
                  <a:gd name="adj2" fmla="val 9295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hthoek 14">
                <a:extLst>
                  <a:ext uri="{FF2B5EF4-FFF2-40B4-BE49-F238E27FC236}">
                    <a16:creationId xmlns:a16="http://schemas.microsoft.com/office/drawing/2014/main" id="{166A046A-E1A9-48E9-99F3-70F25C397B9F}"/>
                  </a:ext>
                </a:extLst>
              </p:cNvPr>
              <p:cNvSpPr/>
              <p:nvPr/>
            </p:nvSpPr>
            <p:spPr>
              <a:xfrm>
                <a:off x="5578812" y="1445324"/>
                <a:ext cx="2018822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nl-NL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Wow!</a:t>
                </a:r>
              </a:p>
            </p:txBody>
          </p:sp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9477C410-58BF-448D-A57B-1FD7D4ECD56B}"/>
                  </a:ext>
                </a:extLst>
              </p:cNvPr>
              <p:cNvSpPr txBox="1"/>
              <p:nvPr/>
            </p:nvSpPr>
            <p:spPr>
              <a:xfrm>
                <a:off x="5220070" y="2322610"/>
                <a:ext cx="2736305" cy="181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NL" sz="1400" dirty="0" err="1"/>
                  <a:t>During</a:t>
                </a:r>
                <a:r>
                  <a:rPr lang="nl-NL" sz="1400" dirty="0"/>
                  <a:t>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holidays</a:t>
                </a:r>
                <a:r>
                  <a:rPr lang="nl-NL" sz="1400" dirty="0"/>
                  <a:t> u </a:t>
                </a:r>
                <a:r>
                  <a:rPr lang="nl-NL" sz="1400" dirty="0" err="1"/>
                  <a:t>saved</a:t>
                </a:r>
                <a:r>
                  <a:rPr lang="nl-NL" sz="1400" dirty="0"/>
                  <a:t>      </a:t>
                </a:r>
                <a:r>
                  <a:rPr lang="nl-NL" sz="1400" dirty="0" err="1"/>
                  <a:t>enough</a:t>
                </a:r>
                <a:r>
                  <a:rPr lang="nl-NL" sz="1400" dirty="0"/>
                  <a:t> on </a:t>
                </a:r>
                <a:r>
                  <a:rPr lang="nl-NL" sz="1400" dirty="0" err="1"/>
                  <a:t>your</a:t>
                </a:r>
                <a:r>
                  <a:rPr lang="nl-NL" sz="1400" dirty="0"/>
                  <a:t> </a:t>
                </a:r>
                <a:r>
                  <a:rPr lang="nl-NL" sz="1400" dirty="0" err="1"/>
                  <a:t>electricity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bills</a:t>
                </a:r>
                <a:r>
                  <a:rPr lang="nl-NL" sz="1400" dirty="0"/>
                  <a:t>  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</a:t>
                </a:r>
                <a:r>
                  <a:rPr lang="nl-NL" sz="1400" dirty="0" err="1"/>
                  <a:t>buy</a:t>
                </a:r>
                <a:r>
                  <a:rPr lang="nl-NL" sz="1400" dirty="0"/>
                  <a:t> a train ticket </a:t>
                </a:r>
                <a:r>
                  <a:rPr lang="nl-NL" sz="1400" dirty="0" err="1"/>
                  <a:t>to</a:t>
                </a:r>
                <a:r>
                  <a:rPr lang="nl-NL" sz="1400" dirty="0"/>
                  <a:t> Paris! </a:t>
                </a:r>
              </a:p>
              <a:p>
                <a:endParaRPr lang="nl-NL" sz="1400" dirty="0"/>
              </a:p>
              <a:p>
                <a:pPr algn="ctr"/>
                <a:r>
                  <a:rPr lang="nl-NL" sz="1400" b="1" dirty="0" err="1">
                    <a:solidFill>
                      <a:srgbClr val="FF0000"/>
                    </a:solidFill>
                  </a:rPr>
                  <a:t>Book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nl-NL" sz="1400" b="1" dirty="0" err="1">
                    <a:solidFill>
                      <a:srgbClr val="FF0000"/>
                    </a:solidFill>
                  </a:rPr>
                  <a:t>Now</a:t>
                </a:r>
                <a:r>
                  <a:rPr lang="nl-NL" sz="1400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dirty="0"/>
                  <a:t>Or</a:t>
                </a:r>
              </a:p>
              <a:p>
                <a:pPr algn="ctr"/>
                <a:endParaRPr lang="nl-NL" sz="1400" dirty="0"/>
              </a:p>
              <a:p>
                <a:pPr algn="ctr"/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Save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for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other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nl-NL" sz="1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destinations</a:t>
                </a:r>
                <a:r>
                  <a:rPr lang="nl-NL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? </a:t>
                </a:r>
              </a:p>
            </p:txBody>
          </p:sp>
        </p:grpSp>
        <p:pic>
          <p:nvPicPr>
            <p:cNvPr id="21" name="Graphic 20" descr="Ballonnen">
              <a:extLst>
                <a:ext uri="{FF2B5EF4-FFF2-40B4-BE49-F238E27FC236}">
                  <a16:creationId xmlns:a16="http://schemas.microsoft.com/office/drawing/2014/main" id="{A2BBC220-DF9F-4759-9E73-E22FBCCE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49740" y="4371615"/>
              <a:ext cx="676964" cy="676964"/>
            </a:xfrm>
            <a:prstGeom prst="rect">
              <a:avLst/>
            </a:prstGeom>
          </p:spPr>
        </p:pic>
        <p:pic>
          <p:nvPicPr>
            <p:cNvPr id="23" name="Graphic 22" descr="Vliegtuig">
              <a:extLst>
                <a:ext uri="{FF2B5EF4-FFF2-40B4-BE49-F238E27FC236}">
                  <a16:creationId xmlns:a16="http://schemas.microsoft.com/office/drawing/2014/main" id="{588DC706-8C9F-43DE-AA15-62EE2D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975" y="3188849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rein">
              <a:extLst>
                <a:ext uri="{FF2B5EF4-FFF2-40B4-BE49-F238E27FC236}">
                  <a16:creationId xmlns:a16="http://schemas.microsoft.com/office/drawing/2014/main" id="{5338E4A5-BED9-4898-ABDD-00CD6945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75517" y="3299619"/>
              <a:ext cx="787723" cy="787723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E8C893B0-7DD6-455E-9181-3F94C0CEDDAB}"/>
              </a:ext>
            </a:extLst>
          </p:cNvPr>
          <p:cNvGrpSpPr/>
          <p:nvPr/>
        </p:nvGrpSpPr>
        <p:grpSpPr>
          <a:xfrm>
            <a:off x="-946884" y="1715091"/>
            <a:ext cx="4691425" cy="1713318"/>
            <a:chOff x="-972616" y="1581009"/>
            <a:chExt cx="4691425" cy="1713318"/>
          </a:xfrm>
        </p:grpSpPr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0631683E-1B72-4B0D-938D-18A76C56922B}"/>
                </a:ext>
              </a:extLst>
            </p:cNvPr>
            <p:cNvGrpSpPr/>
            <p:nvPr/>
          </p:nvGrpSpPr>
          <p:grpSpPr>
            <a:xfrm>
              <a:off x="716284" y="1581009"/>
              <a:ext cx="3002525" cy="1556516"/>
              <a:chOff x="1282496" y="3805451"/>
              <a:chExt cx="3002525" cy="1556516"/>
            </a:xfrm>
          </p:grpSpPr>
          <p:grpSp>
            <p:nvGrpSpPr>
              <p:cNvPr id="32" name="Group 50">
                <a:extLst>
                  <a:ext uri="{FF2B5EF4-FFF2-40B4-BE49-F238E27FC236}">
                    <a16:creationId xmlns:a16="http://schemas.microsoft.com/office/drawing/2014/main" id="{CD24EC4D-B782-4A4D-9B49-7FD72419A52E}"/>
                  </a:ext>
                </a:extLst>
              </p:cNvPr>
              <p:cNvGrpSpPr/>
              <p:nvPr/>
            </p:nvGrpSpPr>
            <p:grpSpPr>
              <a:xfrm>
                <a:off x="1282496" y="4144005"/>
                <a:ext cx="999467" cy="1082810"/>
                <a:chOff x="683568" y="3493538"/>
                <a:chExt cx="854571" cy="108281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C12BEB-0942-4F63-B478-CCADE2860B37}"/>
                    </a:ext>
                  </a:extLst>
                </p:cNvPr>
                <p:cNvSpPr txBox="1"/>
                <p:nvPr/>
              </p:nvSpPr>
              <p:spPr>
                <a:xfrm>
                  <a:off x="686969" y="3493538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Barcelona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4" name="TextBox 36">
                  <a:extLst>
                    <a:ext uri="{FF2B5EF4-FFF2-40B4-BE49-F238E27FC236}">
                      <a16:creationId xmlns:a16="http://schemas.microsoft.com/office/drawing/2014/main" id="{E17DA5FA-8A73-4F2A-B72D-2727AACB974D}"/>
                    </a:ext>
                  </a:extLst>
                </p:cNvPr>
                <p:cNvSpPr txBox="1"/>
                <p:nvPr/>
              </p:nvSpPr>
              <p:spPr>
                <a:xfrm>
                  <a:off x="683568" y="3762142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Milan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40">
                  <a:extLst>
                    <a:ext uri="{FF2B5EF4-FFF2-40B4-BE49-F238E27FC236}">
                      <a16:creationId xmlns:a16="http://schemas.microsoft.com/office/drawing/2014/main" id="{29DA33A9-F24E-446B-A8CF-E194D5072B82}"/>
                    </a:ext>
                  </a:extLst>
                </p:cNvPr>
                <p:cNvSpPr txBox="1"/>
                <p:nvPr/>
              </p:nvSpPr>
              <p:spPr>
                <a:xfrm>
                  <a:off x="683568" y="4030746"/>
                  <a:ext cx="8511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New York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" name="TextBox 44">
                  <a:extLst>
                    <a:ext uri="{FF2B5EF4-FFF2-40B4-BE49-F238E27FC236}">
                      <a16:creationId xmlns:a16="http://schemas.microsoft.com/office/drawing/2014/main" id="{D157E421-2D9D-4CD6-9341-2F4524CBF245}"/>
                    </a:ext>
                  </a:extLst>
                </p:cNvPr>
                <p:cNvSpPr txBox="1"/>
                <p:nvPr/>
              </p:nvSpPr>
              <p:spPr>
                <a:xfrm>
                  <a:off x="683568" y="4299349"/>
                  <a:ext cx="8511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Paris</a:t>
                  </a:r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37" name="Chart 46">
                <a:extLst>
                  <a:ext uri="{FF2B5EF4-FFF2-40B4-BE49-F238E27FC236}">
                    <a16:creationId xmlns:a16="http://schemas.microsoft.com/office/drawing/2014/main" id="{57B0AB57-C7F5-453C-8DA6-74CE542D85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5131432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5"/>
              </a:graphicData>
            </a:graphic>
          </p:graphicFrame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8F8D1C6-D727-4690-A6E2-3BA353530F80}"/>
                  </a:ext>
                </a:extLst>
              </p:cNvPr>
              <p:cNvSpPr txBox="1"/>
              <p:nvPr/>
            </p:nvSpPr>
            <p:spPr>
              <a:xfrm>
                <a:off x="2569481" y="3805451"/>
                <a:ext cx="1247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Progress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85D9DAC7-A14B-4B7E-976A-04B7B5F240A9}"/>
                </a:ext>
              </a:extLst>
            </p:cNvPr>
            <p:cNvSpPr/>
            <p:nvPr/>
          </p:nvSpPr>
          <p:spPr>
            <a:xfrm>
              <a:off x="-972616" y="3017328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nl-NL" sz="1200" b="1" dirty="0">
                  <a:solidFill>
                    <a:schemeClr val="accent2"/>
                  </a:solidFill>
                </a:rPr>
                <a:t>“The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sky</a:t>
              </a:r>
              <a:r>
                <a:rPr lang="nl-NL" sz="1200" b="1" dirty="0">
                  <a:solidFill>
                    <a:schemeClr val="accent2"/>
                  </a:solidFill>
                </a:rPr>
                <a:t> is </a:t>
              </a:r>
              <a:r>
                <a:rPr lang="nl-NL" sz="1200" b="1" dirty="0" err="1">
                  <a:solidFill>
                    <a:schemeClr val="accent2"/>
                  </a:solidFill>
                </a:rPr>
                <a:t>the</a:t>
              </a:r>
              <a:r>
                <a:rPr lang="nl-NL" sz="1200" b="1" dirty="0">
                  <a:solidFill>
                    <a:schemeClr val="accent2"/>
                  </a:solidFill>
                </a:rPr>
                <a:t> limit” - Obama</a:t>
              </a:r>
              <a:endParaRPr lang="nl-NL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45278 0.053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39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Setting goals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using our </a:t>
            </a:r>
            <a:r>
              <a:rPr lang="en-US" altLang="ko-KR" dirty="0">
                <a:solidFill>
                  <a:schemeClr val="accent1"/>
                </a:solidFill>
              </a:rPr>
              <a:t>forecasts</a:t>
            </a:r>
            <a:endParaRPr lang="ko-KR" altLang="en-US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8B213DDA-CD20-4F8C-A3C9-5FE337A2A6C9}"/>
              </a:ext>
            </a:extLst>
          </p:cNvPr>
          <p:cNvGrpSpPr/>
          <p:nvPr/>
        </p:nvGrpSpPr>
        <p:grpSpPr>
          <a:xfrm>
            <a:off x="179512" y="1275606"/>
            <a:ext cx="8497392" cy="3276127"/>
            <a:chOff x="688698" y="1086402"/>
            <a:chExt cx="8497392" cy="3276127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09D09494-347E-4DC6-A5B3-B46DCC786DB5}"/>
                </a:ext>
              </a:extLst>
            </p:cNvPr>
            <p:cNvGrpSpPr/>
            <p:nvPr/>
          </p:nvGrpSpPr>
          <p:grpSpPr>
            <a:xfrm>
              <a:off x="688698" y="1816086"/>
              <a:ext cx="4572650" cy="2546443"/>
              <a:chOff x="1105828" y="4014305"/>
              <a:chExt cx="3179193" cy="1347662"/>
            </a:xfrm>
          </p:grpSpPr>
          <p:grpSp>
            <p:nvGrpSpPr>
              <p:cNvPr id="74" name="Group 50">
                <a:extLst>
                  <a:ext uri="{FF2B5EF4-FFF2-40B4-BE49-F238E27FC236}">
                    <a16:creationId xmlns:a16="http://schemas.microsoft.com/office/drawing/2014/main" id="{FF05208B-EA75-4EA0-8EED-E82934D5AD76}"/>
                  </a:ext>
                </a:extLst>
              </p:cNvPr>
              <p:cNvGrpSpPr/>
              <p:nvPr/>
            </p:nvGrpSpPr>
            <p:grpSpPr>
              <a:xfrm>
                <a:off x="1105828" y="4203747"/>
                <a:ext cx="1274090" cy="1079970"/>
                <a:chOff x="532511" y="3553280"/>
                <a:chExt cx="1089381" cy="1079970"/>
              </a:xfrm>
            </p:grpSpPr>
            <p:sp>
              <p:nvSpPr>
                <p:cNvPr id="77" name="TextBox 32">
                  <a:extLst>
                    <a:ext uri="{FF2B5EF4-FFF2-40B4-BE49-F238E27FC236}">
                      <a16:creationId xmlns:a16="http://schemas.microsoft.com/office/drawing/2014/main" id="{BB4BF5D2-EA89-4E51-897A-B790956D8F00}"/>
                    </a:ext>
                  </a:extLst>
                </p:cNvPr>
                <p:cNvSpPr txBox="1"/>
                <p:nvPr/>
              </p:nvSpPr>
              <p:spPr>
                <a:xfrm>
                  <a:off x="550991" y="3553280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Today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8" name="TextBox 36">
                  <a:extLst>
                    <a:ext uri="{FF2B5EF4-FFF2-40B4-BE49-F238E27FC236}">
                      <a16:creationId xmlns:a16="http://schemas.microsoft.com/office/drawing/2014/main" id="{BBB7570A-B1AE-4951-8787-2036E4EC3271}"/>
                    </a:ext>
                  </a:extLst>
                </p:cNvPr>
                <p:cNvSpPr txBox="1"/>
                <p:nvPr/>
              </p:nvSpPr>
              <p:spPr>
                <a:xfrm>
                  <a:off x="532513" y="3863808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week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79" name="TextBox 40">
                  <a:extLst>
                    <a:ext uri="{FF2B5EF4-FFF2-40B4-BE49-F238E27FC236}">
                      <a16:creationId xmlns:a16="http://schemas.microsoft.com/office/drawing/2014/main" id="{2978DCB8-5CB2-47E2-9796-93AC97BD6A1B}"/>
                    </a:ext>
                  </a:extLst>
                </p:cNvPr>
                <p:cNvSpPr txBox="1"/>
                <p:nvPr/>
              </p:nvSpPr>
              <p:spPr>
                <a:xfrm>
                  <a:off x="532511" y="4159653"/>
                  <a:ext cx="1089381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</a:t>
                  </a:r>
                  <a:r>
                    <a:rPr lang="nl-NL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 </a:t>
                  </a:r>
                  <a:r>
                    <a:rPr lang="nl-NL" altLang="ko-KR" sz="16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month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0" name="TextBox 44">
                  <a:extLst>
                    <a:ext uri="{FF2B5EF4-FFF2-40B4-BE49-F238E27FC236}">
                      <a16:creationId xmlns:a16="http://schemas.microsoft.com/office/drawing/2014/main" id="{7FA7B955-52BB-4D8F-8046-420EBA542F3B}"/>
                    </a:ext>
                  </a:extLst>
                </p:cNvPr>
                <p:cNvSpPr txBox="1"/>
                <p:nvPr/>
              </p:nvSpPr>
              <p:spPr>
                <a:xfrm>
                  <a:off x="537352" y="4454076"/>
                  <a:ext cx="851170" cy="179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cs typeface="Arial" pitchFamily="34" charset="0"/>
                    </a:rPr>
                    <a:t>This Year</a:t>
                  </a:r>
                  <a:endPara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  <p:graphicFrame>
            <p:nvGraphicFramePr>
              <p:cNvPr id="75" name="Chart 46">
                <a:extLst>
                  <a:ext uri="{FF2B5EF4-FFF2-40B4-BE49-F238E27FC236}">
                    <a16:creationId xmlns:a16="http://schemas.microsoft.com/office/drawing/2014/main" id="{49C1C5D2-D73A-4C0A-BF95-4C99B0E670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44900"/>
                  </p:ext>
                </p:extLst>
              </p:nvPr>
            </p:nvGraphicFramePr>
            <p:xfrm>
              <a:off x="2122929" y="4014305"/>
              <a:ext cx="2162092" cy="13476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38" name="Title 6">
              <a:extLst>
                <a:ext uri="{FF2B5EF4-FFF2-40B4-BE49-F238E27FC236}">
                  <a16:creationId xmlns:a16="http://schemas.microsoft.com/office/drawing/2014/main" id="{A3BFCB36-E6DE-434B-8770-7B5CEBC17E15}"/>
                </a:ext>
              </a:extLst>
            </p:cNvPr>
            <p:cNvSpPr txBox="1">
              <a:spLocks/>
            </p:cNvSpPr>
            <p:nvPr/>
          </p:nvSpPr>
          <p:spPr>
            <a:xfrm>
              <a:off x="2053022" y="1397512"/>
              <a:ext cx="360607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1"/>
                  </a:solidFill>
                </a:rPr>
                <a:t>Use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vs </a:t>
              </a:r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</a:rPr>
                <a:t>forecast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C509E568-A3EC-4550-B554-18BFAC65C739}"/>
                </a:ext>
              </a:extLst>
            </p:cNvPr>
            <p:cNvGrpSpPr/>
            <p:nvPr/>
          </p:nvGrpSpPr>
          <p:grpSpPr>
            <a:xfrm>
              <a:off x="5404585" y="1086402"/>
              <a:ext cx="3199209" cy="1008574"/>
              <a:chOff x="5401380" y="1159814"/>
              <a:chExt cx="3199209" cy="1008574"/>
            </a:xfrm>
          </p:grpSpPr>
          <p:sp>
            <p:nvSpPr>
              <p:cNvPr id="45" name="TextBox 32">
                <a:extLst>
                  <a:ext uri="{FF2B5EF4-FFF2-40B4-BE49-F238E27FC236}">
                    <a16:creationId xmlns:a16="http://schemas.microsoft.com/office/drawing/2014/main" id="{EEB6F6B7-00BE-4578-A4DE-CA0CADB4039E}"/>
                  </a:ext>
                </a:extLst>
              </p:cNvPr>
              <p:cNvSpPr txBox="1"/>
              <p:nvPr/>
            </p:nvSpPr>
            <p:spPr>
              <a:xfrm>
                <a:off x="5401380" y="1731897"/>
                <a:ext cx="9135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Used so far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32">
                <a:extLst>
                  <a:ext uri="{FF2B5EF4-FFF2-40B4-BE49-F238E27FC236}">
                    <a16:creationId xmlns:a16="http://schemas.microsoft.com/office/drawing/2014/main" id="{0083FF22-46AA-48E1-8776-9585E5E9B5AE}"/>
                  </a:ext>
                </a:extLst>
              </p:cNvPr>
              <p:cNvSpPr txBox="1"/>
              <p:nvPr/>
            </p:nvSpPr>
            <p:spPr>
              <a:xfrm>
                <a:off x="6396905" y="1737501"/>
                <a:ext cx="99530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Our forecast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(kWh)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CAD4799D-2AAE-451B-BAED-E1366F2F9E0E}"/>
                  </a:ext>
                </a:extLst>
              </p:cNvPr>
              <p:cNvSpPr txBox="1"/>
              <p:nvPr/>
            </p:nvSpPr>
            <p:spPr>
              <a:xfrm>
                <a:off x="7474164" y="1731897"/>
                <a:ext cx="11264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Money saved</a:t>
                </a:r>
              </a:p>
              <a:p>
                <a:pPr algn="ctr"/>
                <a:r>
                  <a:rPr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(USD)</a:t>
                </a:r>
                <a:endPara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12" name="Groep 11">
                <a:extLst>
                  <a:ext uri="{FF2B5EF4-FFF2-40B4-BE49-F238E27FC236}">
                    <a16:creationId xmlns:a16="http://schemas.microsoft.com/office/drawing/2014/main" id="{4F770F5A-829B-4590-BA5B-B29A0EF72547}"/>
                  </a:ext>
                </a:extLst>
              </p:cNvPr>
              <p:cNvGrpSpPr/>
              <p:nvPr/>
            </p:nvGrpSpPr>
            <p:grpSpPr>
              <a:xfrm>
                <a:off x="5640256" y="1159814"/>
                <a:ext cx="2612839" cy="456298"/>
                <a:chOff x="5594229" y="4593316"/>
                <a:chExt cx="2612839" cy="456298"/>
              </a:xfrm>
            </p:grpSpPr>
            <p:grpSp>
              <p:nvGrpSpPr>
                <p:cNvPr id="2" name="Groep 1">
                  <a:extLst>
                    <a:ext uri="{FF2B5EF4-FFF2-40B4-BE49-F238E27FC236}">
                      <a16:creationId xmlns:a16="http://schemas.microsoft.com/office/drawing/2014/main" id="{78125CEC-79D1-45D5-AE09-AB3B6B833B0F}"/>
                    </a:ext>
                  </a:extLst>
                </p:cNvPr>
                <p:cNvGrpSpPr/>
                <p:nvPr/>
              </p:nvGrpSpPr>
              <p:grpSpPr>
                <a:xfrm>
                  <a:off x="5594229" y="4593317"/>
                  <a:ext cx="466716" cy="453591"/>
                  <a:chOff x="5977493" y="753299"/>
                  <a:chExt cx="466716" cy="453591"/>
                </a:xfrm>
              </p:grpSpPr>
              <p:grpSp>
                <p:nvGrpSpPr>
                  <p:cNvPr id="81" name="Group 36">
                    <a:extLst>
                      <a:ext uri="{FF2B5EF4-FFF2-40B4-BE49-F238E27FC236}">
                        <a16:creationId xmlns:a16="http://schemas.microsoft.com/office/drawing/2014/main" id="{636210E5-4475-4BA0-8725-91F16D55AB16}"/>
                      </a:ext>
                    </a:extLst>
                  </p:cNvPr>
                  <p:cNvGrpSpPr/>
                  <p:nvPr/>
                </p:nvGrpSpPr>
                <p:grpSpPr>
                  <a:xfrm>
                    <a:off x="5977493" y="753299"/>
                    <a:ext cx="466716" cy="453591"/>
                    <a:chOff x="1235576" y="1353749"/>
                    <a:chExt cx="1195786" cy="1195786"/>
                  </a:xfrm>
                </p:grpSpPr>
                <p:sp>
                  <p:nvSpPr>
                    <p:cNvPr id="82" name="Teardrop 3">
                      <a:extLst>
                        <a:ext uri="{FF2B5EF4-FFF2-40B4-BE49-F238E27FC236}">
                          <a16:creationId xmlns:a16="http://schemas.microsoft.com/office/drawing/2014/main" id="{BD37DCAE-DD0A-43B7-9C60-880AD21961A8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1235576" y="1353749"/>
                      <a:ext cx="1195786" cy="1195786"/>
                    </a:xfrm>
                    <a:prstGeom prst="teardrop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Oval 11">
                      <a:extLst>
                        <a:ext uri="{FF2B5EF4-FFF2-40B4-BE49-F238E27FC236}">
                          <a16:creationId xmlns:a16="http://schemas.microsoft.com/office/drawing/2014/main" id="{A5B68E8A-D6AB-43C7-B009-FD04B44A6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385" y="1422558"/>
                      <a:ext cx="1058169" cy="105816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87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84" name="Oval 21">
                    <a:extLst>
                      <a:ext uri="{FF2B5EF4-FFF2-40B4-BE49-F238E27FC236}">
                        <a16:creationId xmlns:a16="http://schemas.microsoft.com/office/drawing/2014/main" id="{D91E5E01-CAA6-40CD-9C21-03D69497B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5783" y="845247"/>
                    <a:ext cx="290135" cy="292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42" h="1665940">
                        <a:moveTo>
                          <a:pt x="898689" y="548008"/>
                        </a:moveTo>
                        <a:cubicBezTo>
                          <a:pt x="737950" y="504938"/>
                          <a:pt x="572731" y="600328"/>
                          <a:pt x="529661" y="761066"/>
                        </a:cubicBezTo>
                        <a:cubicBezTo>
                          <a:pt x="486591" y="921805"/>
                          <a:pt x="581980" y="1087025"/>
                          <a:pt x="742719" y="1130094"/>
                        </a:cubicBezTo>
                        <a:cubicBezTo>
                          <a:pt x="903458" y="1173164"/>
                          <a:pt x="1068677" y="1077775"/>
                          <a:pt x="1111747" y="917036"/>
                        </a:cubicBezTo>
                        <a:cubicBezTo>
                          <a:pt x="1154817" y="756297"/>
                          <a:pt x="1059428" y="591077"/>
                          <a:pt x="898689" y="548008"/>
                        </a:cubicBezTo>
                        <a:close/>
                        <a:moveTo>
                          <a:pt x="952303" y="347916"/>
                        </a:moveTo>
                        <a:cubicBezTo>
                          <a:pt x="1223549" y="420596"/>
                          <a:pt x="1384519" y="699404"/>
                          <a:pt x="1311839" y="970650"/>
                        </a:cubicBezTo>
                        <a:cubicBezTo>
                          <a:pt x="1239159" y="1241896"/>
                          <a:pt x="960351" y="1402866"/>
                          <a:pt x="689105" y="1330186"/>
                        </a:cubicBezTo>
                        <a:cubicBezTo>
                          <a:pt x="417859" y="1257506"/>
                          <a:pt x="256889" y="978698"/>
                          <a:pt x="329569" y="707451"/>
                        </a:cubicBezTo>
                        <a:cubicBezTo>
                          <a:pt x="402249" y="436205"/>
                          <a:pt x="681057" y="275235"/>
                          <a:pt x="952303" y="347916"/>
                        </a:cubicBezTo>
                        <a:close/>
                        <a:moveTo>
                          <a:pt x="971799" y="275155"/>
                        </a:moveTo>
                        <a:cubicBezTo>
                          <a:pt x="660368" y="191707"/>
                          <a:pt x="340256" y="376524"/>
                          <a:pt x="256808" y="687955"/>
                        </a:cubicBezTo>
                        <a:cubicBezTo>
                          <a:pt x="173361" y="999387"/>
                          <a:pt x="358178" y="1319499"/>
                          <a:pt x="669609" y="1402947"/>
                        </a:cubicBezTo>
                        <a:cubicBezTo>
                          <a:pt x="981040" y="1486395"/>
                          <a:pt x="1301152" y="1301577"/>
                          <a:pt x="1384600" y="990146"/>
                        </a:cubicBezTo>
                        <a:cubicBezTo>
                          <a:pt x="1468047" y="678715"/>
                          <a:pt x="1283230" y="358603"/>
                          <a:pt x="971799" y="275155"/>
                        </a:cubicBezTo>
                        <a:close/>
                        <a:moveTo>
                          <a:pt x="1652142" y="394531"/>
                        </a:moveTo>
                        <a:lnTo>
                          <a:pt x="1649662" y="403784"/>
                        </a:lnTo>
                        <a:lnTo>
                          <a:pt x="1647140" y="399895"/>
                        </a:lnTo>
                        <a:close/>
                        <a:moveTo>
                          <a:pt x="1158157" y="65026"/>
                        </a:moveTo>
                        <a:lnTo>
                          <a:pt x="1154679" y="271718"/>
                        </a:lnTo>
                        <a:lnTo>
                          <a:pt x="1148331" y="270017"/>
                        </a:lnTo>
                        <a:cubicBezTo>
                          <a:pt x="1200055" y="299127"/>
                          <a:pt x="1246804" y="334821"/>
                          <a:pt x="1286346" y="377149"/>
                        </a:cubicBezTo>
                        <a:lnTo>
                          <a:pt x="1470353" y="331395"/>
                        </a:lnTo>
                        <a:lnTo>
                          <a:pt x="1588305" y="553229"/>
                        </a:lnTo>
                        <a:lnTo>
                          <a:pt x="1457194" y="671432"/>
                        </a:lnTo>
                        <a:cubicBezTo>
                          <a:pt x="1473630" y="731297"/>
                          <a:pt x="1481376" y="793983"/>
                          <a:pt x="1478595" y="857704"/>
                        </a:cubicBezTo>
                        <a:lnTo>
                          <a:pt x="1642362" y="948616"/>
                        </a:lnTo>
                        <a:lnTo>
                          <a:pt x="1577335" y="1191298"/>
                        </a:lnTo>
                        <a:lnTo>
                          <a:pt x="1378614" y="1187955"/>
                        </a:lnTo>
                        <a:cubicBezTo>
                          <a:pt x="1353489" y="1229936"/>
                          <a:pt x="1323048" y="1267799"/>
                          <a:pt x="1288939" y="1301599"/>
                        </a:cubicBezTo>
                        <a:lnTo>
                          <a:pt x="1354201" y="1471932"/>
                        </a:lnTo>
                        <a:lnTo>
                          <a:pt x="1148396" y="1616039"/>
                        </a:lnTo>
                        <a:lnTo>
                          <a:pt x="992294" y="1480516"/>
                        </a:lnTo>
                        <a:lnTo>
                          <a:pt x="1011291" y="1467215"/>
                        </a:lnTo>
                        <a:cubicBezTo>
                          <a:pt x="951500" y="1486565"/>
                          <a:pt x="888271" y="1495869"/>
                          <a:pt x="823805" y="1495510"/>
                        </a:cubicBezTo>
                        <a:lnTo>
                          <a:pt x="729193" y="1665940"/>
                        </a:lnTo>
                        <a:lnTo>
                          <a:pt x="486511" y="1600914"/>
                        </a:lnTo>
                        <a:lnTo>
                          <a:pt x="489790" y="1406012"/>
                        </a:lnTo>
                        <a:cubicBezTo>
                          <a:pt x="438364" y="1376702"/>
                          <a:pt x="391917" y="1340859"/>
                          <a:pt x="352658" y="1298452"/>
                        </a:cubicBezTo>
                        <a:lnTo>
                          <a:pt x="355803" y="1305197"/>
                        </a:lnTo>
                        <a:lnTo>
                          <a:pt x="152856" y="1344512"/>
                        </a:lnTo>
                        <a:lnTo>
                          <a:pt x="46675" y="1116809"/>
                        </a:lnTo>
                        <a:lnTo>
                          <a:pt x="183929" y="1005520"/>
                        </a:lnTo>
                        <a:cubicBezTo>
                          <a:pt x="169279" y="951824"/>
                          <a:pt x="161626" y="895865"/>
                          <a:pt x="161615" y="838915"/>
                        </a:cubicBezTo>
                        <a:lnTo>
                          <a:pt x="0" y="749197"/>
                        </a:lnTo>
                        <a:lnTo>
                          <a:pt x="65026" y="506515"/>
                        </a:lnTo>
                        <a:lnTo>
                          <a:pt x="250227" y="509630"/>
                        </a:lnTo>
                        <a:cubicBezTo>
                          <a:pt x="275353" y="465291"/>
                          <a:pt x="305693" y="424864"/>
                          <a:pt x="340015" y="388679"/>
                        </a:cubicBezTo>
                        <a:lnTo>
                          <a:pt x="277984" y="197357"/>
                        </a:lnTo>
                        <a:lnTo>
                          <a:pt x="491050" y="64219"/>
                        </a:lnTo>
                        <a:lnTo>
                          <a:pt x="639843" y="207726"/>
                        </a:lnTo>
                        <a:lnTo>
                          <a:pt x="638348" y="208660"/>
                        </a:lnTo>
                        <a:cubicBezTo>
                          <a:pt x="696840" y="190256"/>
                          <a:pt x="758594" y="181748"/>
                          <a:pt x="821488" y="182440"/>
                        </a:cubicBezTo>
                        <a:lnTo>
                          <a:pt x="815140" y="180739"/>
                        </a:lnTo>
                        <a:lnTo>
                          <a:pt x="91547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9" name="Group 36">
                  <a:extLst>
                    <a:ext uri="{FF2B5EF4-FFF2-40B4-BE49-F238E27FC236}">
                      <a16:creationId xmlns:a16="http://schemas.microsoft.com/office/drawing/2014/main" id="{95CFFC53-FC8A-4A38-9884-07120DC597CF}"/>
                    </a:ext>
                  </a:extLst>
                </p:cNvPr>
                <p:cNvGrpSpPr/>
                <p:nvPr/>
              </p:nvGrpSpPr>
              <p:grpSpPr>
                <a:xfrm>
                  <a:off x="6642297" y="4593316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53" name="Teardrop 3">
                    <a:extLst>
                      <a:ext uri="{FF2B5EF4-FFF2-40B4-BE49-F238E27FC236}">
                        <a16:creationId xmlns:a16="http://schemas.microsoft.com/office/drawing/2014/main" id="{A82DECCA-6629-4BE3-B016-A5A1AD21E7DB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Oval 11">
                    <a:extLst>
                      <a:ext uri="{FF2B5EF4-FFF2-40B4-BE49-F238E27FC236}">
                        <a16:creationId xmlns:a16="http://schemas.microsoft.com/office/drawing/2014/main" id="{B01109FB-7E71-46A7-8387-A4DA572DCE40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6" name="Graphic 5" descr="Staafdiagram">
                  <a:extLst>
                    <a:ext uri="{FF2B5EF4-FFF2-40B4-BE49-F238E27FC236}">
                      <a16:creationId xmlns:a16="http://schemas.microsoft.com/office/drawing/2014/main" id="{67957E61-4FB7-4F9B-94BA-16A2D00A6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78444" y="4645337"/>
                  <a:ext cx="372413" cy="372413"/>
                </a:xfrm>
                <a:prstGeom prst="rect">
                  <a:avLst/>
                </a:prstGeom>
              </p:spPr>
            </p:pic>
            <p:grpSp>
              <p:nvGrpSpPr>
                <p:cNvPr id="73" name="Group 36">
                  <a:extLst>
                    <a:ext uri="{FF2B5EF4-FFF2-40B4-BE49-F238E27FC236}">
                      <a16:creationId xmlns:a16="http://schemas.microsoft.com/office/drawing/2014/main" id="{05E2E85E-6C74-4FDD-B018-0E1B46CF24FA}"/>
                    </a:ext>
                  </a:extLst>
                </p:cNvPr>
                <p:cNvGrpSpPr/>
                <p:nvPr/>
              </p:nvGrpSpPr>
              <p:grpSpPr>
                <a:xfrm>
                  <a:off x="7740352" y="4596023"/>
                  <a:ext cx="466716" cy="453591"/>
                  <a:chOff x="1235576" y="1353749"/>
                  <a:chExt cx="1195786" cy="1195786"/>
                </a:xfrm>
              </p:grpSpPr>
              <p:sp>
                <p:nvSpPr>
                  <p:cNvPr id="85" name="Teardrop 3">
                    <a:extLst>
                      <a:ext uri="{FF2B5EF4-FFF2-40B4-BE49-F238E27FC236}">
                        <a16:creationId xmlns:a16="http://schemas.microsoft.com/office/drawing/2014/main" id="{10E2253D-2BED-4D4D-9B15-C9E811E51B39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1235576" y="1353749"/>
                    <a:ext cx="1195786" cy="1195786"/>
                  </a:xfrm>
                  <a:prstGeom prst="teardrop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Oval 11">
                    <a:extLst>
                      <a:ext uri="{FF2B5EF4-FFF2-40B4-BE49-F238E27FC236}">
                        <a16:creationId xmlns:a16="http://schemas.microsoft.com/office/drawing/2014/main" id="{AB1BF5B0-7CDF-4E47-9D80-BC36177B91A8}"/>
                      </a:ext>
                    </a:extLst>
                  </p:cNvPr>
                  <p:cNvSpPr/>
                  <p:nvPr/>
                </p:nvSpPr>
                <p:spPr>
                  <a:xfrm>
                    <a:off x="1304385" y="1422558"/>
                    <a:ext cx="1058169" cy="105816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7000"/>
                        </a:scheme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 w="63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1" name="Graphic 10" descr="Munten">
                  <a:extLst>
                    <a:ext uri="{FF2B5EF4-FFF2-40B4-BE49-F238E27FC236}">
                      <a16:creationId xmlns:a16="http://schemas.microsoft.com/office/drawing/2014/main" id="{03E2F858-0D0F-4506-85B6-B08F9279EF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101" y="4659511"/>
                  <a:ext cx="331218" cy="331218"/>
                </a:xfrm>
                <a:prstGeom prst="rect">
                  <a:avLst/>
                </a:prstGeom>
              </p:spPr>
            </p:pic>
          </p:grpSp>
        </p:grpSp>
        <p:sp>
          <p:nvSpPr>
            <p:cNvPr id="94" name="Title 6">
              <a:extLst>
                <a:ext uri="{FF2B5EF4-FFF2-40B4-BE49-F238E27FC236}">
                  <a16:creationId xmlns:a16="http://schemas.microsoft.com/office/drawing/2014/main" id="{71C333E8-2531-4F6A-BD3A-7B1D6E6C4A13}"/>
                </a:ext>
              </a:extLst>
            </p:cNvPr>
            <p:cNvSpPr txBox="1">
              <a:spLocks/>
            </p:cNvSpPr>
            <p:nvPr/>
          </p:nvSpPr>
          <p:spPr>
            <a:xfrm>
              <a:off x="5225650" y="2298313"/>
              <a:ext cx="3960440" cy="1739082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 45  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50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$0,80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77  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103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$3,50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1"/>
                  </a:solidFill>
                </a:rPr>
                <a:t>  340     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410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$19,-</a:t>
              </a:r>
              <a:endParaRPr lang="ko-KR" altLang="en-US" sz="2800" dirty="0"/>
            </a:p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934   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4670</a:t>
              </a:r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   $724,-</a:t>
              </a:r>
              <a:endParaRPr lang="ko-KR" altLang="en-US" sz="2800" dirty="0"/>
            </a:p>
          </p:txBody>
        </p: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2454B7A2-604D-4E46-9C17-8FCC7C397F9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2599083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569D0C08-E27A-4516-A55D-4D0D54935EA0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3167854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4EACC8A9-4E35-4997-BB9B-63A8375F66DC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70" y="3723878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Rechte verbindingslijn 96">
              <a:extLst>
                <a:ext uri="{FF2B5EF4-FFF2-40B4-BE49-F238E27FC236}">
                  <a16:creationId xmlns:a16="http://schemas.microsoft.com/office/drawing/2014/main" id="{72B06F72-CEA1-4C55-9875-03300C150DEA}"/>
                </a:ext>
              </a:extLst>
            </p:cNvPr>
            <p:cNvCxnSpPr>
              <a:cxnSpLocks/>
            </p:cNvCxnSpPr>
            <p:nvPr/>
          </p:nvCxnSpPr>
          <p:spPr>
            <a:xfrm>
              <a:off x="5468769" y="4299942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D7C9A5BF-42A9-4024-BBC5-184B1905107B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71" y="2095787"/>
              <a:ext cx="3164493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45">
            <a:extLst>
              <a:ext uri="{FF2B5EF4-FFF2-40B4-BE49-F238E27FC236}">
                <a16:creationId xmlns:a16="http://schemas.microsoft.com/office/drawing/2014/main" id="{3E47A8D5-52AA-4078-92C5-5BE533C9FC00}"/>
              </a:ext>
            </a:extLst>
          </p:cNvPr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Oval 35">
            <a:extLst>
              <a:ext uri="{FF2B5EF4-FFF2-40B4-BE49-F238E27FC236}">
                <a16:creationId xmlns:a16="http://schemas.microsoft.com/office/drawing/2014/main" id="{9E6A569E-97FD-446C-9349-3C29DED397BA}"/>
              </a:ext>
            </a:extLst>
          </p:cNvPr>
          <p:cNvSpPr/>
          <p:nvPr/>
        </p:nvSpPr>
        <p:spPr>
          <a:xfrm>
            <a:off x="3808790" y="2174206"/>
            <a:ext cx="1493952" cy="149395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Oval 36">
            <a:extLst>
              <a:ext uri="{FF2B5EF4-FFF2-40B4-BE49-F238E27FC236}">
                <a16:creationId xmlns:a16="http://schemas.microsoft.com/office/drawing/2014/main" id="{64D2C03B-A764-467F-8D45-601CF92D08DF}"/>
              </a:ext>
            </a:extLst>
          </p:cNvPr>
          <p:cNvSpPr/>
          <p:nvPr/>
        </p:nvSpPr>
        <p:spPr>
          <a:xfrm>
            <a:off x="3928897" y="2294313"/>
            <a:ext cx="1253736" cy="1253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38">
            <a:extLst>
              <a:ext uri="{FF2B5EF4-FFF2-40B4-BE49-F238E27FC236}">
                <a16:creationId xmlns:a16="http://schemas.microsoft.com/office/drawing/2014/main" id="{4BF81669-DDC2-43B0-8F36-AE3E16EC0606}"/>
              </a:ext>
            </a:extLst>
          </p:cNvPr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Oval 39">
            <a:extLst>
              <a:ext uri="{FF2B5EF4-FFF2-40B4-BE49-F238E27FC236}">
                <a16:creationId xmlns:a16="http://schemas.microsoft.com/office/drawing/2014/main" id="{E55AC276-E958-4FAD-804C-5E024AC371C9}"/>
              </a:ext>
            </a:extLst>
          </p:cNvPr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Oval 40">
            <a:extLst>
              <a:ext uri="{FF2B5EF4-FFF2-40B4-BE49-F238E27FC236}">
                <a16:creationId xmlns:a16="http://schemas.microsoft.com/office/drawing/2014/main" id="{B8540954-4133-48A4-9585-D5188A02BB85}"/>
              </a:ext>
            </a:extLst>
          </p:cNvPr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41">
            <a:extLst>
              <a:ext uri="{FF2B5EF4-FFF2-40B4-BE49-F238E27FC236}">
                <a16:creationId xmlns:a16="http://schemas.microsoft.com/office/drawing/2014/main" id="{69521036-3B44-4E71-AC08-A8EE1B535C41}"/>
              </a:ext>
            </a:extLst>
          </p:cNvPr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Oval 42">
            <a:extLst>
              <a:ext uri="{FF2B5EF4-FFF2-40B4-BE49-F238E27FC236}">
                <a16:creationId xmlns:a16="http://schemas.microsoft.com/office/drawing/2014/main" id="{8130E631-E11C-4407-9EFD-A83EE07D57A5}"/>
              </a:ext>
            </a:extLst>
          </p:cNvPr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Oval 43">
            <a:extLst>
              <a:ext uri="{FF2B5EF4-FFF2-40B4-BE49-F238E27FC236}">
                <a16:creationId xmlns:a16="http://schemas.microsoft.com/office/drawing/2014/main" id="{97CE6F02-AAB4-4D4F-8DAA-BCF54023204A}"/>
              </a:ext>
            </a:extLst>
          </p:cNvPr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Rounded Rectangle 7">
            <a:extLst>
              <a:ext uri="{FF2B5EF4-FFF2-40B4-BE49-F238E27FC236}">
                <a16:creationId xmlns:a16="http://schemas.microsoft.com/office/drawing/2014/main" id="{568055E8-A3CD-4C59-A209-A5AD41F38C7F}"/>
              </a:ext>
            </a:extLst>
          </p:cNvPr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Rectangle 9">
            <a:extLst>
              <a:ext uri="{FF2B5EF4-FFF2-40B4-BE49-F238E27FC236}">
                <a16:creationId xmlns:a16="http://schemas.microsoft.com/office/drawing/2014/main" id="{DC12DCA6-85A6-4970-99AA-7273898C147E}"/>
              </a:ext>
            </a:extLst>
          </p:cNvPr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55">
            <a:extLst>
              <a:ext uri="{FF2B5EF4-FFF2-40B4-BE49-F238E27FC236}">
                <a16:creationId xmlns:a16="http://schemas.microsoft.com/office/drawing/2014/main" id="{BB128249-625E-477D-83B4-3447AA450B4C}"/>
              </a:ext>
            </a:extLst>
          </p:cNvPr>
          <p:cNvSpPr txBox="1"/>
          <p:nvPr/>
        </p:nvSpPr>
        <p:spPr>
          <a:xfrm>
            <a:off x="996586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trip abroad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7" name="TextBox 58">
            <a:extLst>
              <a:ext uri="{FF2B5EF4-FFF2-40B4-BE49-F238E27FC236}">
                <a16:creationId xmlns:a16="http://schemas.microsoft.com/office/drawing/2014/main" id="{699C358C-05EE-4DE0-8711-9F3CE4B8142A}"/>
              </a:ext>
            </a:extLst>
          </p:cNvPr>
          <p:cNvSpPr txBox="1"/>
          <p:nvPr/>
        </p:nvSpPr>
        <p:spPr>
          <a:xfrm>
            <a:off x="344577" y="2717104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night out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8" name="TextBox 61">
            <a:extLst>
              <a:ext uri="{FF2B5EF4-FFF2-40B4-BE49-F238E27FC236}">
                <a16:creationId xmlns:a16="http://schemas.microsoft.com/office/drawing/2014/main" id="{AEAF30B4-E4F2-4318-9920-89676860BB27}"/>
              </a:ext>
            </a:extLst>
          </p:cNvPr>
          <p:cNvSpPr txBox="1"/>
          <p:nvPr/>
        </p:nvSpPr>
        <p:spPr>
          <a:xfrm>
            <a:off x="1054931" y="406249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His/her education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9" name="TextBox 64">
            <a:extLst>
              <a:ext uri="{FF2B5EF4-FFF2-40B4-BE49-F238E27FC236}">
                <a16:creationId xmlns:a16="http://schemas.microsoft.com/office/drawing/2014/main" id="{FA518305-AB3B-4274-80EF-6687B0908790}"/>
              </a:ext>
            </a:extLst>
          </p:cNvPr>
          <p:cNvSpPr txBox="1"/>
          <p:nvPr/>
        </p:nvSpPr>
        <p:spPr>
          <a:xfrm>
            <a:off x="5989358" y="1358585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electronics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0" name="TextBox 67">
            <a:extLst>
              <a:ext uri="{FF2B5EF4-FFF2-40B4-BE49-F238E27FC236}">
                <a16:creationId xmlns:a16="http://schemas.microsoft.com/office/drawing/2014/main" id="{982FE737-963A-49CA-9ADB-A1A0E0B8F6B3}"/>
              </a:ext>
            </a:extLst>
          </p:cNvPr>
          <p:cNvSpPr txBox="1"/>
          <p:nvPr/>
        </p:nvSpPr>
        <p:spPr>
          <a:xfrm>
            <a:off x="6708333" y="272686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book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1" name="TextBox 70">
            <a:extLst>
              <a:ext uri="{FF2B5EF4-FFF2-40B4-BE49-F238E27FC236}">
                <a16:creationId xmlns:a16="http://schemas.microsoft.com/office/drawing/2014/main" id="{A8A0DEC0-C4AE-45C9-9988-3E0B453ABE56}"/>
              </a:ext>
            </a:extLst>
          </p:cNvPr>
          <p:cNvSpPr txBox="1"/>
          <p:nvPr/>
        </p:nvSpPr>
        <p:spPr>
          <a:xfrm>
            <a:off x="5969037" y="4134937"/>
            <a:ext cx="209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Charity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2" name="Graphic 151" descr="Staafdiagram">
            <a:extLst>
              <a:ext uri="{FF2B5EF4-FFF2-40B4-BE49-F238E27FC236}">
                <a16:creationId xmlns:a16="http://schemas.microsoft.com/office/drawing/2014/main" id="{30BEDC91-0E30-4C00-B3C8-E9315CC68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890" y="2458837"/>
            <a:ext cx="914400" cy="914400"/>
          </a:xfrm>
          <a:prstGeom prst="rect">
            <a:avLst/>
          </a:prstGeom>
        </p:spPr>
      </p:pic>
      <p:pic>
        <p:nvPicPr>
          <p:cNvPr id="153" name="Graphic 152" descr="Vliegtuig">
            <a:extLst>
              <a:ext uri="{FF2B5EF4-FFF2-40B4-BE49-F238E27FC236}">
                <a16:creationId xmlns:a16="http://schemas.microsoft.com/office/drawing/2014/main" id="{83BE2470-34C3-44A7-BB2E-9E2563D593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0850" y="1321736"/>
            <a:ext cx="561337" cy="561337"/>
          </a:xfrm>
          <a:prstGeom prst="rect">
            <a:avLst/>
          </a:prstGeom>
        </p:spPr>
      </p:pic>
      <p:pic>
        <p:nvPicPr>
          <p:cNvPr id="154" name="Graphic 153" descr="Televisie">
            <a:extLst>
              <a:ext uri="{FF2B5EF4-FFF2-40B4-BE49-F238E27FC236}">
                <a16:creationId xmlns:a16="http://schemas.microsoft.com/office/drawing/2014/main" id="{831C465D-A5D8-473F-B164-E147CD85C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0318" y="1348605"/>
            <a:ext cx="526661" cy="526661"/>
          </a:xfrm>
          <a:prstGeom prst="rect">
            <a:avLst/>
          </a:prstGeom>
        </p:spPr>
      </p:pic>
      <p:pic>
        <p:nvPicPr>
          <p:cNvPr id="155" name="Graphic 154" descr="Baby">
            <a:extLst>
              <a:ext uri="{FF2B5EF4-FFF2-40B4-BE49-F238E27FC236}">
                <a16:creationId xmlns:a16="http://schemas.microsoft.com/office/drawing/2014/main" id="{1D198C90-E7AA-4C03-9871-B94D55D725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206" y="3977538"/>
            <a:ext cx="514630" cy="514630"/>
          </a:xfrm>
          <a:prstGeom prst="rect">
            <a:avLst/>
          </a:prstGeom>
        </p:spPr>
      </p:pic>
      <p:pic>
        <p:nvPicPr>
          <p:cNvPr id="156" name="Graphic 155" descr="Glimlachend gezichtje met effen opvulling">
            <a:extLst>
              <a:ext uri="{FF2B5EF4-FFF2-40B4-BE49-F238E27FC236}">
                <a16:creationId xmlns:a16="http://schemas.microsoft.com/office/drawing/2014/main" id="{112C463F-2545-453C-9147-D393B544D2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318" y="3977538"/>
            <a:ext cx="526661" cy="526661"/>
          </a:xfrm>
          <a:prstGeom prst="rect">
            <a:avLst/>
          </a:prstGeom>
        </p:spPr>
      </p:pic>
      <p:grpSp>
        <p:nvGrpSpPr>
          <p:cNvPr id="175" name="Groep 174">
            <a:extLst>
              <a:ext uri="{FF2B5EF4-FFF2-40B4-BE49-F238E27FC236}">
                <a16:creationId xmlns:a16="http://schemas.microsoft.com/office/drawing/2014/main" id="{E1C898F4-6F18-472F-AE20-754E47C87BF3}"/>
              </a:ext>
            </a:extLst>
          </p:cNvPr>
          <p:cNvGrpSpPr/>
          <p:nvPr/>
        </p:nvGrpSpPr>
        <p:grpSpPr>
          <a:xfrm>
            <a:off x="2404943" y="1956840"/>
            <a:ext cx="4142264" cy="3129944"/>
            <a:chOff x="2380674" y="1397768"/>
            <a:chExt cx="4396096" cy="3134301"/>
          </a:xfrm>
        </p:grpSpPr>
        <p:sp>
          <p:nvSpPr>
            <p:cNvPr id="176" name="Title 6">
              <a:extLst>
                <a:ext uri="{FF2B5EF4-FFF2-40B4-BE49-F238E27FC236}">
                  <a16:creationId xmlns:a16="http://schemas.microsoft.com/office/drawing/2014/main" id="{702FA9F8-BA02-4835-88BF-998275CCE9D8}"/>
                </a:ext>
              </a:extLst>
            </p:cNvPr>
            <p:cNvSpPr txBox="1">
              <a:spLocks/>
            </p:cNvSpPr>
            <p:nvPr/>
          </p:nvSpPr>
          <p:spPr>
            <a:xfrm>
              <a:off x="3956157" y="1397768"/>
              <a:ext cx="1832530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Progress</a:t>
              </a:r>
              <a:endParaRPr lang="ko-KR" alt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77" name="Group 50">
              <a:extLst>
                <a:ext uri="{FF2B5EF4-FFF2-40B4-BE49-F238E27FC236}">
                  <a16:creationId xmlns:a16="http://schemas.microsoft.com/office/drawing/2014/main" id="{A4492AAA-89CE-4B28-B693-D2B933CFB0EE}"/>
                </a:ext>
              </a:extLst>
            </p:cNvPr>
            <p:cNvGrpSpPr/>
            <p:nvPr/>
          </p:nvGrpSpPr>
          <p:grpSpPr>
            <a:xfrm>
              <a:off x="2380674" y="2332033"/>
              <a:ext cx="1832530" cy="2040632"/>
              <a:chOff x="637466" y="3547168"/>
              <a:chExt cx="1089381" cy="1079970"/>
            </a:xfrm>
          </p:grpSpPr>
          <p:sp>
            <p:nvSpPr>
              <p:cNvPr id="179" name="TextBox 32">
                <a:extLst>
                  <a:ext uri="{FF2B5EF4-FFF2-40B4-BE49-F238E27FC236}">
                    <a16:creationId xmlns:a16="http://schemas.microsoft.com/office/drawing/2014/main" id="{A936723D-FCF5-46CA-AF4A-A6E0F3333E1E}"/>
                  </a:ext>
                </a:extLst>
              </p:cNvPr>
              <p:cNvSpPr txBox="1"/>
              <p:nvPr/>
            </p:nvSpPr>
            <p:spPr>
              <a:xfrm>
                <a:off x="655946" y="3547168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Phillips TV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0" name="TextBox 36">
                <a:extLst>
                  <a:ext uri="{FF2B5EF4-FFF2-40B4-BE49-F238E27FC236}">
                    <a16:creationId xmlns:a16="http://schemas.microsoft.com/office/drawing/2014/main" id="{98F25BE1-E7CB-463A-BDB2-C8B8A256DD0C}"/>
                  </a:ext>
                </a:extLst>
              </p:cNvPr>
              <p:cNvSpPr txBox="1"/>
              <p:nvPr/>
            </p:nvSpPr>
            <p:spPr>
              <a:xfrm>
                <a:off x="637468" y="3857696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Iphone</a:t>
                </a:r>
                <a:r>
                  <a:rPr lang="nl-NL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 X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1" name="TextBox 40">
                <a:extLst>
                  <a:ext uri="{FF2B5EF4-FFF2-40B4-BE49-F238E27FC236}">
                    <a16:creationId xmlns:a16="http://schemas.microsoft.com/office/drawing/2014/main" id="{8BD8609A-EBB3-41CB-A94F-90F2542EB72B}"/>
                  </a:ext>
                </a:extLst>
              </p:cNvPr>
              <p:cNvSpPr txBox="1"/>
              <p:nvPr/>
            </p:nvSpPr>
            <p:spPr>
              <a:xfrm>
                <a:off x="637466" y="4153541"/>
                <a:ext cx="1089381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Roomba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2" name="TextBox 44">
                <a:extLst>
                  <a:ext uri="{FF2B5EF4-FFF2-40B4-BE49-F238E27FC236}">
                    <a16:creationId xmlns:a16="http://schemas.microsoft.com/office/drawing/2014/main" id="{42850F5F-D20B-4FF1-ABA6-43483545D98C}"/>
                  </a:ext>
                </a:extLst>
              </p:cNvPr>
              <p:cNvSpPr txBox="1"/>
              <p:nvPr/>
            </p:nvSpPr>
            <p:spPr>
              <a:xfrm>
                <a:off x="642307" y="4447964"/>
                <a:ext cx="851170" cy="179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Airpods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graphicFrame>
          <p:nvGraphicFramePr>
            <p:cNvPr id="178" name="Chart 46">
              <a:extLst>
                <a:ext uri="{FF2B5EF4-FFF2-40B4-BE49-F238E27FC236}">
                  <a16:creationId xmlns:a16="http://schemas.microsoft.com/office/drawing/2014/main" id="{0ABDF978-AD75-49C7-9939-5538E41BD7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9285170"/>
                </p:ext>
              </p:extLst>
            </p:nvPr>
          </p:nvGraphicFramePr>
          <p:xfrm>
            <a:off x="3667022" y="1985626"/>
            <a:ext cx="3109748" cy="2546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3" name="Groep 182">
            <a:extLst>
              <a:ext uri="{FF2B5EF4-FFF2-40B4-BE49-F238E27FC236}">
                <a16:creationId xmlns:a16="http://schemas.microsoft.com/office/drawing/2014/main" id="{7FDB248C-C194-44D7-9EF8-C31D0D733517}"/>
              </a:ext>
            </a:extLst>
          </p:cNvPr>
          <p:cNvGrpSpPr/>
          <p:nvPr/>
        </p:nvGrpSpPr>
        <p:grpSpPr>
          <a:xfrm>
            <a:off x="36177" y="2025816"/>
            <a:ext cx="2221593" cy="1690930"/>
            <a:chOff x="46710" y="1388278"/>
            <a:chExt cx="2221593" cy="1690930"/>
          </a:xfrm>
        </p:grpSpPr>
        <p:sp>
          <p:nvSpPr>
            <p:cNvPr id="184" name="Title 6">
              <a:extLst>
                <a:ext uri="{FF2B5EF4-FFF2-40B4-BE49-F238E27FC236}">
                  <a16:creationId xmlns:a16="http://schemas.microsoft.com/office/drawing/2014/main" id="{4652343D-CD06-4530-9CAF-B1C47144E5C4}"/>
                </a:ext>
              </a:extLst>
            </p:cNvPr>
            <p:cNvSpPr txBox="1">
              <a:spLocks/>
            </p:cNvSpPr>
            <p:nvPr/>
          </p:nvSpPr>
          <p:spPr>
            <a:xfrm>
              <a:off x="577699" y="1388278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000" dirty="0">
                  <a:solidFill>
                    <a:schemeClr val="accent2">
                      <a:lumMod val="50000"/>
                    </a:schemeClr>
                  </a:solidFill>
                </a:rPr>
                <a:t>Saved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85" name="Graphic 184" descr="Geld">
              <a:extLst>
                <a:ext uri="{FF2B5EF4-FFF2-40B4-BE49-F238E27FC236}">
                  <a16:creationId xmlns:a16="http://schemas.microsoft.com/office/drawing/2014/main" id="{B39736F9-3948-482F-A29B-E7812FC0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6710" y="2164808"/>
              <a:ext cx="914400" cy="914400"/>
            </a:xfrm>
            <a:prstGeom prst="rect">
              <a:avLst/>
            </a:prstGeom>
          </p:spPr>
        </p:pic>
        <p:sp>
          <p:nvSpPr>
            <p:cNvPr id="186" name="Title 6">
              <a:extLst>
                <a:ext uri="{FF2B5EF4-FFF2-40B4-BE49-F238E27FC236}">
                  <a16:creationId xmlns:a16="http://schemas.microsoft.com/office/drawing/2014/main" id="{CDA17399-264F-4E10-805A-6826C99A3498}"/>
                </a:ext>
              </a:extLst>
            </p:cNvPr>
            <p:cNvSpPr txBox="1">
              <a:spLocks/>
            </p:cNvSpPr>
            <p:nvPr/>
          </p:nvSpPr>
          <p:spPr>
            <a:xfrm>
              <a:off x="972159" y="2263994"/>
              <a:ext cx="1296144" cy="776530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2800" dirty="0">
                  <a:solidFill>
                    <a:schemeClr val="accent2">
                      <a:lumMod val="50000"/>
                    </a:schemeClr>
                  </a:solidFill>
                </a:rPr>
                <a:t>$250,-</a:t>
              </a:r>
              <a:endParaRPr lang="ko-KR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8" name="Title 6">
            <a:extLst>
              <a:ext uri="{FF2B5EF4-FFF2-40B4-BE49-F238E27FC236}">
                <a16:creationId xmlns:a16="http://schemas.microsoft.com/office/drawing/2014/main" id="{CB09D017-F4C8-4E6F-8FEF-59FDE30AA3A6}"/>
              </a:ext>
            </a:extLst>
          </p:cNvPr>
          <p:cNvSpPr txBox="1">
            <a:spLocks/>
          </p:cNvSpPr>
          <p:nvPr/>
        </p:nvSpPr>
        <p:spPr>
          <a:xfrm>
            <a:off x="6449819" y="2026844"/>
            <a:ext cx="257242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Still required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Title 6">
            <a:extLst>
              <a:ext uri="{FF2B5EF4-FFF2-40B4-BE49-F238E27FC236}">
                <a16:creationId xmlns:a16="http://schemas.microsoft.com/office/drawing/2014/main" id="{13746CE5-16C8-47F5-A1E2-D8FF2AA309E0}"/>
              </a:ext>
            </a:extLst>
          </p:cNvPr>
          <p:cNvSpPr txBox="1">
            <a:spLocks/>
          </p:cNvSpPr>
          <p:nvPr/>
        </p:nvSpPr>
        <p:spPr>
          <a:xfrm>
            <a:off x="6272527" y="2758069"/>
            <a:ext cx="1800200" cy="22361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$1300,-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$950,-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$50,-</a:t>
            </a:r>
          </a:p>
          <a:p>
            <a:pPr algn="r">
              <a:spcBef>
                <a:spcPts val="900"/>
              </a:spcBef>
            </a:pP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</a:rPr>
              <a:t>$0,-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ep 189">
            <a:extLst>
              <a:ext uri="{FF2B5EF4-FFF2-40B4-BE49-F238E27FC236}">
                <a16:creationId xmlns:a16="http://schemas.microsoft.com/office/drawing/2014/main" id="{22F49A82-00EB-4EC8-AF49-BE8528D9AC71}"/>
              </a:ext>
            </a:extLst>
          </p:cNvPr>
          <p:cNvGrpSpPr/>
          <p:nvPr/>
        </p:nvGrpSpPr>
        <p:grpSpPr>
          <a:xfrm>
            <a:off x="8210692" y="4487624"/>
            <a:ext cx="673582" cy="541870"/>
            <a:chOff x="6524223" y="4355681"/>
            <a:chExt cx="673582" cy="541870"/>
          </a:xfrm>
        </p:grpSpPr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A0DFFE62-8918-4FE8-9AD5-6417DAADB441}"/>
                </a:ext>
              </a:extLst>
            </p:cNvPr>
            <p:cNvSpPr/>
            <p:nvPr/>
          </p:nvSpPr>
          <p:spPr>
            <a:xfrm>
              <a:off x="6557740" y="4355681"/>
              <a:ext cx="606548" cy="54187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2" name="Tekstvak 191">
              <a:extLst>
                <a:ext uri="{FF2B5EF4-FFF2-40B4-BE49-F238E27FC236}">
                  <a16:creationId xmlns:a16="http://schemas.microsoft.com/office/drawing/2014/main" id="{F012C081-CD47-4487-BCD4-D7F4EC2E5724}"/>
                </a:ext>
              </a:extLst>
            </p:cNvPr>
            <p:cNvSpPr txBox="1"/>
            <p:nvPr/>
          </p:nvSpPr>
          <p:spPr>
            <a:xfrm>
              <a:off x="6524223" y="4472727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>
                  <a:solidFill>
                    <a:schemeClr val="bg1"/>
                  </a:solidFill>
                </a:rPr>
                <a:t>Order</a:t>
              </a:r>
              <a:endParaRPr lang="nl-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1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1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-0.10399 0.0006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0494E-6 L -0.10399 -0.0049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4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5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7" dur="4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022E-16 L -0.88368 -0.84506 " pathEditMode="relative" rAng="0" ptsTypes="AA">
                                      <p:cBhvr>
                                        <p:cTn id="239" dur="4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84" y="-42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2" grpId="2" animBg="1"/>
      <p:bldP spid="142" grpId="3" animBg="1"/>
      <p:bldP spid="142" grpId="4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build="allAtOnce"/>
      <p:bldP spid="146" grpId="1" build="allAtOnce"/>
      <p:bldP spid="147" grpId="0" build="allAtOnce"/>
      <p:bldP spid="147" grpId="1" build="allAtOnce"/>
      <p:bldP spid="148" grpId="0" build="allAtOnce"/>
      <p:bldP spid="148" grpId="1" build="allAtOnce"/>
      <p:bldP spid="149" grpId="0" build="allAtOnce"/>
      <p:bldP spid="149" grpId="1" build="allAtOnce"/>
      <p:bldP spid="150" grpId="0" build="allAtOnce"/>
      <p:bldP spid="150" grpId="1" build="allAtOnce"/>
      <p:bldP spid="151" grpId="0" build="allAtOnce"/>
      <p:bldP spid="151" grpId="1" build="allAtOnce"/>
      <p:bldP spid="188" grpId="0"/>
      <p:bldP spid="188" grpId="1"/>
      <p:bldP spid="189" grpId="0"/>
      <p:bldP spid="18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cxnSpLocks/>
            <a:endCxn id="16" idx="3"/>
          </p:cNvCxnSpPr>
          <p:nvPr/>
        </p:nvCxnSpPr>
        <p:spPr>
          <a:xfrm flipV="1">
            <a:off x="2283487" y="2239375"/>
            <a:ext cx="2893316" cy="137371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8" idx="3"/>
          </p:cNvCxnSpPr>
          <p:nvPr/>
        </p:nvCxnSpPr>
        <p:spPr>
          <a:xfrm flipV="1">
            <a:off x="2283487" y="2509105"/>
            <a:ext cx="4260579" cy="11039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2"/>
          </p:cNvCxnSpPr>
          <p:nvPr/>
        </p:nvCxnSpPr>
        <p:spPr>
          <a:xfrm flipV="1">
            <a:off x="2283487" y="3484995"/>
            <a:ext cx="4593544" cy="1280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19" idx="2"/>
          </p:cNvCxnSpPr>
          <p:nvPr/>
        </p:nvCxnSpPr>
        <p:spPr>
          <a:xfrm>
            <a:off x="2283487" y="3613085"/>
            <a:ext cx="3299182" cy="6729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Summary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82793" y="1548499"/>
            <a:ext cx="3168352" cy="30168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04049" y="1232492"/>
            <a:ext cx="1179637" cy="1179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232493"/>
            <a:ext cx="1569729" cy="149564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endParaRPr lang="nl-NL" altLang="ko-KR" dirty="0">
              <a:solidFill>
                <a:schemeClr val="accent1"/>
              </a:solidFill>
            </a:endParaRPr>
          </a:p>
          <a:p>
            <a:pPr algn="ctr"/>
            <a:r>
              <a:rPr lang="nl-NL" altLang="ko-KR" dirty="0">
                <a:solidFill>
                  <a:schemeClr val="accent1"/>
                </a:solidFill>
              </a:rPr>
              <a:t>On   </a:t>
            </a:r>
            <a:r>
              <a:rPr lang="nl-NL" altLang="ko-KR" dirty="0"/>
              <a:t> </a:t>
            </a:r>
            <a:r>
              <a:rPr lang="ko-KR" altLang="nl-NL" dirty="0"/>
              <a:t> </a:t>
            </a:r>
            <a:r>
              <a:rPr lang="nl-NL" altLang="ko-KR" dirty="0">
                <a:solidFill>
                  <a:schemeClr val="accent2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" name="Oval 18"/>
          <p:cNvSpPr/>
          <p:nvPr/>
        </p:nvSpPr>
        <p:spPr>
          <a:xfrm>
            <a:off x="5582669" y="3624100"/>
            <a:ext cx="1294362" cy="132391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raphic 2" descr="Staafdiagram">
            <a:extLst>
              <a:ext uri="{FF2B5EF4-FFF2-40B4-BE49-F238E27FC236}">
                <a16:creationId xmlns:a16="http://schemas.microsoft.com/office/drawing/2014/main" id="{50B0E729-99E2-44D1-B4DB-A45B142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477" y="1923678"/>
            <a:ext cx="2284983" cy="2284983"/>
          </a:xfrm>
          <a:prstGeom prst="rect">
            <a:avLst/>
          </a:prstGeom>
        </p:spPr>
      </p:pic>
      <p:pic>
        <p:nvPicPr>
          <p:cNvPr id="23" name="Graphic 22" descr="Smartphone">
            <a:extLst>
              <a:ext uri="{FF2B5EF4-FFF2-40B4-BE49-F238E27FC236}">
                <a16:creationId xmlns:a16="http://schemas.microsoft.com/office/drawing/2014/main" id="{DE496596-FBD2-4E5F-ADDC-BC98957F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501" y="1469361"/>
            <a:ext cx="734336" cy="682597"/>
          </a:xfrm>
          <a:prstGeom prst="rect">
            <a:avLst/>
          </a:prstGeom>
        </p:spPr>
      </p:pic>
      <p:pic>
        <p:nvPicPr>
          <p:cNvPr id="26" name="Graphic 25" descr="Stekker">
            <a:extLst>
              <a:ext uri="{FF2B5EF4-FFF2-40B4-BE49-F238E27FC236}">
                <a16:creationId xmlns:a16="http://schemas.microsoft.com/office/drawing/2014/main" id="{E4D173AD-DBE9-4A78-A690-248771450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014" y="1396106"/>
            <a:ext cx="1069116" cy="1069116"/>
          </a:xfrm>
          <a:prstGeom prst="rect">
            <a:avLst/>
          </a:prstGeom>
        </p:spPr>
      </p:pic>
      <p:pic>
        <p:nvPicPr>
          <p:cNvPr id="29" name="Graphic 28" descr="Dagkalender">
            <a:extLst>
              <a:ext uri="{FF2B5EF4-FFF2-40B4-BE49-F238E27FC236}">
                <a16:creationId xmlns:a16="http://schemas.microsoft.com/office/drawing/2014/main" id="{F76146DF-8507-4A6C-8489-52BBED7DB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048" y="2920583"/>
            <a:ext cx="1127906" cy="1127906"/>
          </a:xfrm>
          <a:prstGeom prst="rect">
            <a:avLst/>
          </a:prstGeom>
        </p:spPr>
      </p:pic>
      <p:pic>
        <p:nvPicPr>
          <p:cNvPr id="32" name="Graphic 31" descr="Munten">
            <a:extLst>
              <a:ext uri="{FF2B5EF4-FFF2-40B4-BE49-F238E27FC236}">
                <a16:creationId xmlns:a16="http://schemas.microsoft.com/office/drawing/2014/main" id="{6C6B400D-9EF0-4942-A4B4-38E4692F6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5897" y="3847039"/>
            <a:ext cx="1127906" cy="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608" y="3219822"/>
            <a:ext cx="7056784" cy="5333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309</Words>
  <Application>Microsoft Office PowerPoint</Application>
  <PresentationFormat>Diavoorstelling (16:9)</PresentationFormat>
  <Paragraphs>136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Book Antiqua</vt:lpstr>
      <vt:lpstr>Cambria</vt:lpstr>
      <vt:lpstr>Cover and End Slide Master</vt:lpstr>
      <vt:lpstr>Contents Slide Master</vt:lpstr>
      <vt:lpstr>Section Break Slide Master</vt:lpstr>
      <vt:lpstr>IOT Analytics</vt:lpstr>
      <vt:lpstr>  Agenda</vt:lpstr>
      <vt:lpstr>  Daily insights</vt:lpstr>
      <vt:lpstr>Week in week out statistics</vt:lpstr>
      <vt:lpstr> Yearly consumption and holidays</vt:lpstr>
      <vt:lpstr>Setting goals using our forecasts</vt:lpstr>
      <vt:lpstr> Summary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Jeroen Meij</cp:lastModifiedBy>
  <cp:revision>189</cp:revision>
  <dcterms:created xsi:type="dcterms:W3CDTF">2016-11-07T07:00:36Z</dcterms:created>
  <dcterms:modified xsi:type="dcterms:W3CDTF">2019-02-27T14:38:43Z</dcterms:modified>
</cp:coreProperties>
</file>