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294" r:id="rId6"/>
    <p:sldId id="265" r:id="rId7"/>
    <p:sldId id="287" r:id="rId8"/>
    <p:sldId id="268" r:id="rId9"/>
    <p:sldId id="262" r:id="rId10"/>
    <p:sldId id="286" r:id="rId11"/>
    <p:sldId id="267" r:id="rId12"/>
    <p:sldId id="269" r:id="rId13"/>
    <p:sldId id="271" r:id="rId14"/>
    <p:sldId id="272" r:id="rId15"/>
    <p:sldId id="266" r:id="rId16"/>
    <p:sldId id="273" r:id="rId17"/>
    <p:sldId id="297" r:id="rId18"/>
    <p:sldId id="264" r:id="rId19"/>
    <p:sldId id="277" r:id="rId20"/>
    <p:sldId id="278" r:id="rId21"/>
    <p:sldId id="270" r:id="rId22"/>
    <p:sldId id="279" r:id="rId23"/>
    <p:sldId id="281" r:id="rId24"/>
    <p:sldId id="282" r:id="rId25"/>
    <p:sldId id="283" r:id="rId26"/>
    <p:sldId id="289" r:id="rId27"/>
    <p:sldId id="296" r:id="rId28"/>
    <p:sldId id="298" r:id="rId29"/>
    <p:sldId id="299" r:id="rId30"/>
    <p:sldId id="304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FF"/>
    <a:srgbClr val="FBFFFF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98" d="100"/>
          <a:sy n="98" d="100"/>
        </p:scale>
        <p:origin x="354" y="9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053872053872066E-4"/>
          <c:w val="0.92145249351786285"/>
          <c:h val="0.919664141414141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chart" Target="../charts/chart1.xml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105096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Our Expertise, Your </a:t>
            </a:r>
            <a:r>
              <a:rPr lang="en-US" altLang="ko-KR" dirty="0"/>
              <a:t>Ho</a:t>
            </a:r>
            <a:r>
              <a:rPr lang="en-US" altLang="ko-KR" b="1" dirty="0">
                <a:cs typeface="Arial" pitchFamily="34" charset="0"/>
              </a:rPr>
              <a:t>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Jeroen Meij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IOT Analytics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7777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Daily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insights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1675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Weekly insights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12954" y="327189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Yearly insights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3470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Forecasting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electricity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consumption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371759"/>
            <a:ext cx="5832648" cy="344007"/>
          </a:xfrm>
        </p:spPr>
        <p:txBody>
          <a:bodyPr/>
          <a:lstStyle/>
          <a:p>
            <a:r>
              <a:rPr lang="en-US" altLang="ko-KR" dirty="0"/>
              <a:t>Daily insights</a:t>
            </a:r>
            <a:endParaRPr lang="ko-KR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ep 55">
            <a:extLst>
              <a:ext uri="{FF2B5EF4-FFF2-40B4-BE49-F238E27FC236}">
                <a16:creationId xmlns:a16="http://schemas.microsoft.com/office/drawing/2014/main" id="{83289086-3591-404F-B4BE-72012D12A824}"/>
              </a:ext>
            </a:extLst>
          </p:cNvPr>
          <p:cNvGrpSpPr/>
          <p:nvPr/>
        </p:nvGrpSpPr>
        <p:grpSpPr>
          <a:xfrm>
            <a:off x="1517016" y="4063499"/>
            <a:ext cx="2830257" cy="609223"/>
            <a:chOff x="1866300" y="3605555"/>
            <a:chExt cx="2830257" cy="609223"/>
          </a:xfrm>
        </p:grpSpPr>
        <p:sp>
          <p:nvSpPr>
            <p:cNvPr id="53" name="Pijl: rechts 52">
              <a:extLst>
                <a:ext uri="{FF2B5EF4-FFF2-40B4-BE49-F238E27FC236}">
                  <a16:creationId xmlns:a16="http://schemas.microsoft.com/office/drawing/2014/main" id="{1F8EA46E-94B8-48EF-816B-A7FFD4695B4A}"/>
                </a:ext>
              </a:extLst>
            </p:cNvPr>
            <p:cNvSpPr/>
            <p:nvPr/>
          </p:nvSpPr>
          <p:spPr>
            <a:xfrm>
              <a:off x="1868305" y="3605555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4632AACE-A7A4-4603-AE8F-236250CB3EFC}"/>
                </a:ext>
              </a:extLst>
            </p:cNvPr>
            <p:cNvSpPr txBox="1"/>
            <p:nvPr/>
          </p:nvSpPr>
          <p:spPr>
            <a:xfrm>
              <a:off x="1866300" y="3762932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to appeal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18">
            <a:extLst>
              <a:ext uri="{FF2B5EF4-FFF2-40B4-BE49-F238E27FC236}">
                <a16:creationId xmlns:a16="http://schemas.microsoft.com/office/drawing/2014/main" id="{05830C24-48E2-46BF-AFD2-A30E66F2CEA0}"/>
              </a:ext>
            </a:extLst>
          </p:cNvPr>
          <p:cNvSpPr txBox="1"/>
          <p:nvPr/>
        </p:nvSpPr>
        <p:spPr>
          <a:xfrm>
            <a:off x="1517016" y="1400806"/>
            <a:ext cx="14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</a:t>
            </a:r>
            <a:r>
              <a:rPr lang="nl-N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Daily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insights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165" y="2469459"/>
            <a:ext cx="2830257" cy="19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016" y="4209644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 to appeal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A7616E-0EC1-404B-9362-91B1BA23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5033798" cy="37753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BE9EB70-D47C-45D6-8F74-11F0103C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1"/>
            <a:ext cx="5033797" cy="3775348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7BE166A-AA6D-48D6-88F7-70EBE25A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0"/>
            <a:ext cx="5033798" cy="377534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7343D8C2-FF6D-48DB-B650-4B2503EA0D2E}"/>
              </a:ext>
            </a:extLst>
          </p:cNvPr>
          <p:cNvGrpSpPr/>
          <p:nvPr/>
        </p:nvGrpSpPr>
        <p:grpSpPr>
          <a:xfrm>
            <a:off x="1517016" y="2135123"/>
            <a:ext cx="2830257" cy="609223"/>
            <a:chOff x="4496000" y="710869"/>
            <a:chExt cx="2830257" cy="609223"/>
          </a:xfrm>
        </p:grpSpPr>
        <p:sp>
          <p:nvSpPr>
            <p:cNvPr id="41" name="Pijl: rechts 40">
              <a:extLst>
                <a:ext uri="{FF2B5EF4-FFF2-40B4-BE49-F238E27FC236}">
                  <a16:creationId xmlns:a16="http://schemas.microsoft.com/office/drawing/2014/main" id="{71A9E317-C041-4869-AB18-C748CB01CE28}"/>
                </a:ext>
              </a:extLst>
            </p:cNvPr>
            <p:cNvSpPr/>
            <p:nvPr/>
          </p:nvSpPr>
          <p:spPr>
            <a:xfrm>
              <a:off x="4499994" y="710869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F9C0D65A-5AA6-400B-AA34-D54FC4D1F233}"/>
                </a:ext>
              </a:extLst>
            </p:cNvPr>
            <p:cNvSpPr txBox="1"/>
            <p:nvPr/>
          </p:nvSpPr>
          <p:spPr>
            <a:xfrm>
              <a:off x="4496000" y="876980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Subdivide and Group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21">
            <a:extLst>
              <a:ext uri="{FF2B5EF4-FFF2-40B4-BE49-F238E27FC236}">
                <a16:creationId xmlns:a16="http://schemas.microsoft.com/office/drawing/2014/main" id="{DE6A898A-12DE-4773-BFB8-3BF261404CF5}"/>
              </a:ext>
            </a:extLst>
          </p:cNvPr>
          <p:cNvSpPr txBox="1"/>
          <p:nvPr/>
        </p:nvSpPr>
        <p:spPr>
          <a:xfrm>
            <a:off x="1517016" y="230123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Subdivide and Group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8811B844-C832-4610-8A17-E9A5FC7AF3DD}"/>
              </a:ext>
            </a:extLst>
          </p:cNvPr>
          <p:cNvGrpSpPr/>
          <p:nvPr/>
        </p:nvGrpSpPr>
        <p:grpSpPr>
          <a:xfrm>
            <a:off x="1517016" y="3099311"/>
            <a:ext cx="2830257" cy="609223"/>
            <a:chOff x="3614291" y="3016202"/>
            <a:chExt cx="2830257" cy="609223"/>
          </a:xfrm>
        </p:grpSpPr>
        <p:sp>
          <p:nvSpPr>
            <p:cNvPr id="48" name="Pijl: rechts 47">
              <a:extLst>
                <a:ext uri="{FF2B5EF4-FFF2-40B4-BE49-F238E27FC236}">
                  <a16:creationId xmlns:a16="http://schemas.microsoft.com/office/drawing/2014/main" id="{DF15B023-1B81-41DF-9DE7-40ED6C68FD20}"/>
                </a:ext>
              </a:extLst>
            </p:cNvPr>
            <p:cNvSpPr/>
            <p:nvPr/>
          </p:nvSpPr>
          <p:spPr>
            <a:xfrm>
              <a:off x="3614291" y="3016202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56A3B0D0-3E1D-4AB2-B35A-7C570027B207}"/>
                </a:ext>
              </a:extLst>
            </p:cNvPr>
            <p:cNvSpPr txBox="1"/>
            <p:nvPr/>
          </p:nvSpPr>
          <p:spPr>
            <a:xfrm>
              <a:off x="3614291" y="3170793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Analyze the patterns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17019" y="325411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the patterns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4E8EB2E0-DECF-4B88-AB6F-36FE585488D3}"/>
              </a:ext>
            </a:extLst>
          </p:cNvPr>
          <p:cNvGrpSpPr/>
          <p:nvPr/>
        </p:nvGrpSpPr>
        <p:grpSpPr>
          <a:xfrm>
            <a:off x="1517016" y="1233333"/>
            <a:ext cx="2262026" cy="609223"/>
            <a:chOff x="1517018" y="1234573"/>
            <a:chExt cx="2262026" cy="609223"/>
          </a:xfrm>
        </p:grpSpPr>
        <p:sp>
          <p:nvSpPr>
            <p:cNvPr id="37" name="Pijl: rechts 36">
              <a:extLst>
                <a:ext uri="{FF2B5EF4-FFF2-40B4-BE49-F238E27FC236}">
                  <a16:creationId xmlns:a16="http://schemas.microsoft.com/office/drawing/2014/main" id="{EBE90A73-B9AC-4A69-B7C3-42BDAB3A39C0}"/>
                </a:ext>
              </a:extLst>
            </p:cNvPr>
            <p:cNvSpPr/>
            <p:nvPr/>
          </p:nvSpPr>
          <p:spPr>
            <a:xfrm>
              <a:off x="1517020" y="1234573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7018" y="1400684"/>
              <a:ext cx="146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Obtain</a:t>
              </a:r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079C10F-80F6-4EDD-BC34-BEAEC5B37878}"/>
              </a:ext>
            </a:extLst>
          </p:cNvPr>
          <p:cNvGrpSpPr/>
          <p:nvPr/>
        </p:nvGrpSpPr>
        <p:grpSpPr>
          <a:xfrm>
            <a:off x="4431796" y="411509"/>
            <a:ext cx="4712204" cy="5163045"/>
            <a:chOff x="4431796" y="411509"/>
            <a:chExt cx="4712204" cy="5163045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C554E873-AC3D-4CED-AD5D-46AA22FC5F5C}"/>
                </a:ext>
              </a:extLst>
            </p:cNvPr>
            <p:cNvGrpSpPr/>
            <p:nvPr/>
          </p:nvGrpSpPr>
          <p:grpSpPr>
            <a:xfrm>
              <a:off x="4431796" y="411509"/>
              <a:ext cx="4712204" cy="5163045"/>
              <a:chOff x="3992239" y="236561"/>
              <a:chExt cx="5038518" cy="5363481"/>
            </a:xfrm>
          </p:grpSpPr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E34374AC-01B2-4084-AB0A-316ED4871864}"/>
                  </a:ext>
                </a:extLst>
              </p:cNvPr>
              <p:cNvGrpSpPr/>
              <p:nvPr/>
            </p:nvGrpSpPr>
            <p:grpSpPr>
              <a:xfrm>
                <a:off x="3992239" y="236561"/>
                <a:ext cx="5038518" cy="5363481"/>
                <a:chOff x="3992243" y="236561"/>
                <a:chExt cx="5038523" cy="5363484"/>
              </a:xfrm>
            </p:grpSpPr>
            <p:pic>
              <p:nvPicPr>
                <p:cNvPr id="60" name="Afbeelding 59">
                  <a:extLst>
                    <a:ext uri="{FF2B5EF4-FFF2-40B4-BE49-F238E27FC236}">
                      <a16:creationId xmlns:a16="http://schemas.microsoft.com/office/drawing/2014/main" id="{802DD366-2E89-43DA-8D83-7D3E7665C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2243" y="236561"/>
                  <a:ext cx="5038523" cy="5363484"/>
                </a:xfrm>
                <a:prstGeom prst="rect">
                  <a:avLst/>
                </a:prstGeom>
              </p:spPr>
            </p:pic>
            <p:pic>
              <p:nvPicPr>
                <p:cNvPr id="62" name="Graphic 61" descr="Radio">
                  <a:extLst>
                    <a:ext uri="{FF2B5EF4-FFF2-40B4-BE49-F238E27FC236}">
                      <a16:creationId xmlns:a16="http://schemas.microsoft.com/office/drawing/2014/main" id="{85CCB978-F943-439D-81CA-B01548FB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2571" y="1427804"/>
                  <a:ext cx="721735" cy="721735"/>
                </a:xfrm>
                <a:prstGeom prst="rect">
                  <a:avLst/>
                </a:prstGeom>
              </p:spPr>
            </p:pic>
          </p:grpSp>
          <p:sp>
            <p:nvSpPr>
              <p:cNvPr id="68" name="Tekstvak 67">
                <a:extLst>
                  <a:ext uri="{FF2B5EF4-FFF2-40B4-BE49-F238E27FC236}">
                    <a16:creationId xmlns:a16="http://schemas.microsoft.com/office/drawing/2014/main" id="{C4EE61DF-99FA-418E-A910-319BB5E10C14}"/>
                  </a:ext>
                </a:extLst>
              </p:cNvPr>
              <p:cNvSpPr txBox="1"/>
              <p:nvPr/>
            </p:nvSpPr>
            <p:spPr>
              <a:xfrm>
                <a:off x="6525200" y="1593911"/>
                <a:ext cx="723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b="1" dirty="0">
                    <a:solidFill>
                      <a:srgbClr val="00B050"/>
                    </a:solidFill>
                  </a:rPr>
                  <a:t>ON</a:t>
                </a:r>
              </a:p>
            </p:txBody>
          </p:sp>
        </p:grpSp>
        <p:pic>
          <p:nvPicPr>
            <p:cNvPr id="4" name="Graphic 3" descr="Gamecontroller">
              <a:extLst>
                <a:ext uri="{FF2B5EF4-FFF2-40B4-BE49-F238E27FC236}">
                  <a16:creationId xmlns:a16="http://schemas.microsoft.com/office/drawing/2014/main" id="{BE4D6F63-E6D9-4014-ACF7-4460CFB4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1666" y="2549271"/>
              <a:ext cx="864902" cy="864902"/>
            </a:xfrm>
            <a:prstGeom prst="rect">
              <a:avLst/>
            </a:prstGeom>
          </p:spPr>
        </p:pic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D017E9C0-406A-4555-98EB-C4C1C894A9D2}"/>
                </a:ext>
              </a:extLst>
            </p:cNvPr>
            <p:cNvSpPr txBox="1"/>
            <p:nvPr/>
          </p:nvSpPr>
          <p:spPr>
            <a:xfrm>
              <a:off x="6800709" y="2688687"/>
              <a:ext cx="676432" cy="50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00B050"/>
                  </a:solidFill>
                </a:rPr>
                <a:t>ON</a:t>
              </a:r>
            </a:p>
          </p:txBody>
        </p:sp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0B13978-0B9A-4C56-8ED2-E1BFC29A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60534" y="3508514"/>
              <a:ext cx="767166" cy="767166"/>
            </a:xfrm>
            <a:prstGeom prst="rect">
              <a:avLst/>
            </a:prstGeom>
          </p:spPr>
        </p:pic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82996DE-07E0-4FE3-A2CF-2077F4C03DC8}"/>
                </a:ext>
              </a:extLst>
            </p:cNvPr>
            <p:cNvSpPr txBox="1"/>
            <p:nvPr/>
          </p:nvSpPr>
          <p:spPr>
            <a:xfrm>
              <a:off x="6759682" y="36530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FF0000"/>
                  </a:solidFill>
                </a:rPr>
                <a:t>OFF</a:t>
              </a:r>
            </a:p>
          </p:txBody>
        </p:sp>
      </p:grpSp>
      <p:sp>
        <p:nvSpPr>
          <p:cNvPr id="49" name="Rechthoek 48">
            <a:extLst>
              <a:ext uri="{FF2B5EF4-FFF2-40B4-BE49-F238E27FC236}">
                <a16:creationId xmlns:a16="http://schemas.microsoft.com/office/drawing/2014/main" id="{D91F04CB-B157-4B75-8F0E-828A21BAD6AD}"/>
              </a:ext>
            </a:extLst>
          </p:cNvPr>
          <p:cNvSpPr/>
          <p:nvPr/>
        </p:nvSpPr>
        <p:spPr>
          <a:xfrm>
            <a:off x="605365" y="1934685"/>
            <a:ext cx="3402944" cy="342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0.4816 0.3577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0" y="1787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28" grpId="0"/>
      <p:bldP spid="45" grpId="0"/>
      <p:bldP spid="25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8A3BB685-5001-4A6A-AA52-8FE18435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0507" r="27176" b="37206"/>
          <a:stretch/>
        </p:blipFill>
        <p:spPr>
          <a:xfrm>
            <a:off x="169268" y="962155"/>
            <a:ext cx="4464496" cy="4777947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A706CD0-66F8-4B71-BB0E-CF6E50602D90}"/>
              </a:ext>
            </a:extLst>
          </p:cNvPr>
          <p:cNvGrpSpPr/>
          <p:nvPr/>
        </p:nvGrpSpPr>
        <p:grpSpPr>
          <a:xfrm>
            <a:off x="4607060" y="5380062"/>
            <a:ext cx="4017468" cy="3816424"/>
            <a:chOff x="448993" y="1870568"/>
            <a:chExt cx="3798024" cy="3564000"/>
          </a:xfrm>
        </p:grpSpPr>
        <p:graphicFrame>
          <p:nvGraphicFramePr>
            <p:cNvPr id="20" name="Chart 12">
              <a:extLst>
                <a:ext uri="{FF2B5EF4-FFF2-40B4-BE49-F238E27FC236}">
                  <a16:creationId xmlns:a16="http://schemas.microsoft.com/office/drawing/2014/main" id="{BDA82995-0880-4860-B44F-3FC11DD70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793007"/>
                </p:ext>
              </p:extLst>
            </p:nvPr>
          </p:nvGraphicFramePr>
          <p:xfrm>
            <a:off x="561210" y="1870568"/>
            <a:ext cx="3557082" cy="35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45129" y="3159837"/>
              <a:ext cx="935620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8246" y="3406582"/>
              <a:ext cx="935620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9447" y="2289988"/>
              <a:ext cx="935620" cy="3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993" y="3497850"/>
              <a:ext cx="1980460" cy="63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b="1" dirty="0" err="1">
                  <a:solidFill>
                    <a:schemeClr val="bg1"/>
                  </a:solidFill>
                  <a:cs typeface="Arial" pitchFamily="34" charset="0"/>
                </a:rPr>
                <a:t>Laundry</a:t>
              </a:r>
              <a:endParaRPr lang="nl-NL" altLang="ko-KR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nl-NL" altLang="ko-KR" b="1" dirty="0">
                  <a:solidFill>
                    <a:schemeClr val="bg1"/>
                  </a:solidFill>
                  <a:cs typeface="Arial" pitchFamily="34" charset="0"/>
                </a:rPr>
                <a:t>Room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8362" y="3658657"/>
              <a:ext cx="2518655" cy="33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Kitchen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1452" y="2513609"/>
              <a:ext cx="1211609" cy="27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Heating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3528" y="25735"/>
            <a:ext cx="90204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altLang="ko-KR" dirty="0">
                <a:solidFill>
                  <a:schemeClr val="accent1"/>
                </a:solidFill>
              </a:rPr>
              <a:t> 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altLang="ko-KR" dirty="0">
                <a:solidFill>
                  <a:schemeClr val="accent1"/>
                </a:solidFill>
              </a:rPr>
              <a:t>statistics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itle 25">
            <a:extLst>
              <a:ext uri="{FF2B5EF4-FFF2-40B4-BE49-F238E27FC236}">
                <a16:creationId xmlns:a16="http://schemas.microsoft.com/office/drawing/2014/main" id="{4275F64B-0F85-4925-9E53-AE3C2E667CF5}"/>
              </a:ext>
            </a:extLst>
          </p:cNvPr>
          <p:cNvSpPr txBox="1">
            <a:spLocks/>
          </p:cNvSpPr>
          <p:nvPr/>
        </p:nvSpPr>
        <p:spPr>
          <a:xfrm>
            <a:off x="931682" y="2268644"/>
            <a:ext cx="3064254" cy="9154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Your energy </a:t>
            </a:r>
          </a:p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use last week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FA8C632-8347-489E-90BF-3382DAD96F26}"/>
              </a:ext>
            </a:extLst>
          </p:cNvPr>
          <p:cNvSpPr/>
          <p:nvPr/>
        </p:nvSpPr>
        <p:spPr>
          <a:xfrm>
            <a:off x="3579157" y="1890025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B31FE8E7-8D7A-45EE-8516-46ED4F35582A}"/>
              </a:ext>
            </a:extLst>
          </p:cNvPr>
          <p:cNvSpPr/>
          <p:nvPr/>
        </p:nvSpPr>
        <p:spPr>
          <a:xfrm>
            <a:off x="665000" y="1890155"/>
            <a:ext cx="282729" cy="2468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itle 25">
            <a:extLst>
              <a:ext uri="{FF2B5EF4-FFF2-40B4-BE49-F238E27FC236}">
                <a16:creationId xmlns:a16="http://schemas.microsoft.com/office/drawing/2014/main" id="{C01BBB62-9486-4C52-A028-64933334FBB3}"/>
              </a:ext>
            </a:extLst>
          </p:cNvPr>
          <p:cNvSpPr txBox="1">
            <a:spLocks/>
          </p:cNvSpPr>
          <p:nvPr/>
        </p:nvSpPr>
        <p:spPr>
          <a:xfrm>
            <a:off x="2037207" y="1649693"/>
            <a:ext cx="844424" cy="6891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</a:rPr>
              <a:t>14</a:t>
            </a:r>
            <a:r>
              <a:rPr lang="nl-NL" altLang="ko-KR" sz="2000" dirty="0">
                <a:solidFill>
                  <a:schemeClr val="accent1"/>
                </a:solidFill>
              </a:rPr>
              <a:t>:</a:t>
            </a:r>
            <a:r>
              <a:rPr lang="en-US" altLang="ko-KR" sz="2000" dirty="0">
                <a:solidFill>
                  <a:schemeClr val="accent1"/>
                </a:solidFill>
              </a:rPr>
              <a:t>34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68924296-BF89-45AB-AF1A-64D9614ED4FC}"/>
              </a:ext>
            </a:extLst>
          </p:cNvPr>
          <p:cNvSpPr>
            <a:spLocks noChangeAspect="1"/>
          </p:cNvSpPr>
          <p:nvPr/>
        </p:nvSpPr>
        <p:spPr>
          <a:xfrm>
            <a:off x="1109693" y="1871026"/>
            <a:ext cx="282729" cy="28272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8FFFA0-EF75-442B-9301-851320D338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31681" y="3184088"/>
            <a:ext cx="3068568" cy="2110803"/>
          </a:xfrm>
          <a:prstGeom prst="rect">
            <a:avLst/>
          </a:prstGeom>
        </p:spPr>
      </p:pic>
      <p:grpSp>
        <p:nvGrpSpPr>
          <p:cNvPr id="65" name="Groep 64">
            <a:extLst>
              <a:ext uri="{FF2B5EF4-FFF2-40B4-BE49-F238E27FC236}">
                <a16:creationId xmlns:a16="http://schemas.microsoft.com/office/drawing/2014/main" id="{5F812AD9-8250-4B76-814B-DDFDBF3FAFB9}"/>
              </a:ext>
            </a:extLst>
          </p:cNvPr>
          <p:cNvGrpSpPr/>
          <p:nvPr/>
        </p:nvGrpSpPr>
        <p:grpSpPr>
          <a:xfrm>
            <a:off x="3430700" y="974286"/>
            <a:ext cx="4016156" cy="4749512"/>
            <a:chOff x="3430700" y="974286"/>
            <a:chExt cx="4016156" cy="4749512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183F8FE-1E8A-4C52-A917-2A03309FF469}"/>
                </a:ext>
              </a:extLst>
            </p:cNvPr>
            <p:cNvSpPr/>
            <p:nvPr/>
          </p:nvSpPr>
          <p:spPr>
            <a:xfrm>
              <a:off x="3691523" y="974286"/>
              <a:ext cx="3753239" cy="4749512"/>
            </a:xfrm>
            <a:prstGeom prst="rect">
              <a:avLst/>
            </a:prstGeom>
            <a:ln w="57150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334A5E9-B264-4DD5-8DB6-B1C6008EC3F9}"/>
                </a:ext>
              </a:extLst>
            </p:cNvPr>
            <p:cNvSpPr txBox="1"/>
            <p:nvPr/>
          </p:nvSpPr>
          <p:spPr>
            <a:xfrm>
              <a:off x="4334345" y="1853573"/>
              <a:ext cx="2476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rPr>
                <a:t>Coffee machine</a:t>
              </a:r>
            </a:p>
          </p:txBody>
        </p:sp>
        <p:pic>
          <p:nvPicPr>
            <p:cNvPr id="31" name="Graphic 30" descr="Koffie">
              <a:extLst>
                <a:ext uri="{FF2B5EF4-FFF2-40B4-BE49-F238E27FC236}">
                  <a16:creationId xmlns:a16="http://schemas.microsoft.com/office/drawing/2014/main" id="{019F698F-3EBF-479B-B359-BF7E94F9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7742" y="1029658"/>
              <a:ext cx="914400" cy="914400"/>
            </a:xfrm>
            <a:prstGeom prst="rect">
              <a:avLst/>
            </a:prstGeom>
          </p:spPr>
        </p:pic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448C4900-8784-41ED-8073-6451A633FF24}"/>
                </a:ext>
              </a:extLst>
            </p:cNvPr>
            <p:cNvGrpSpPr/>
            <p:nvPr/>
          </p:nvGrpSpPr>
          <p:grpSpPr>
            <a:xfrm>
              <a:off x="5280848" y="2764682"/>
              <a:ext cx="2166008" cy="2492990"/>
              <a:chOff x="6868472" y="2641555"/>
              <a:chExt cx="2166008" cy="2492990"/>
            </a:xfrm>
          </p:grpSpPr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280DD642-D640-4304-809A-8C7DE165D43E}"/>
                  </a:ext>
                </a:extLst>
              </p:cNvPr>
              <p:cNvSpPr txBox="1"/>
              <p:nvPr/>
            </p:nvSpPr>
            <p:spPr>
              <a:xfrm>
                <a:off x="6868472" y="2641555"/>
                <a:ext cx="93896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 err="1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0.2 kWh 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4" name="Tekstvak 43">
                <a:extLst>
                  <a:ext uri="{FF2B5EF4-FFF2-40B4-BE49-F238E27FC236}">
                    <a16:creationId xmlns:a16="http://schemas.microsoft.com/office/drawing/2014/main" id="{A827003A-1DD9-4F8C-B0D0-C82B4D88AE2E}"/>
                  </a:ext>
                </a:extLst>
              </p:cNvPr>
              <p:cNvSpPr txBox="1"/>
              <p:nvPr/>
            </p:nvSpPr>
            <p:spPr>
              <a:xfrm>
                <a:off x="7966931" y="2641555"/>
                <a:ext cx="106754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Last</a:t>
                </a:r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hours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0.6 kWh</a:t>
                </a: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A01200D2-BC48-457E-957D-7718313F4AE8}"/>
                </a:ext>
              </a:extLst>
            </p:cNvPr>
            <p:cNvGrpSpPr/>
            <p:nvPr/>
          </p:nvGrpSpPr>
          <p:grpSpPr>
            <a:xfrm>
              <a:off x="3430700" y="3145256"/>
              <a:ext cx="1862477" cy="2073553"/>
              <a:chOff x="4927479" y="3054794"/>
              <a:chExt cx="1862477" cy="2073553"/>
            </a:xfrm>
          </p:grpSpPr>
          <p:pic>
            <p:nvPicPr>
              <p:cNvPr id="7" name="Graphic 6" descr="Klok">
                <a:extLst>
                  <a:ext uri="{FF2B5EF4-FFF2-40B4-BE49-F238E27FC236}">
                    <a16:creationId xmlns:a16="http://schemas.microsoft.com/office/drawing/2014/main" id="{E385C59F-48AB-42AA-8029-2C990E7B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69054" y="3054794"/>
                <a:ext cx="593485" cy="593485"/>
              </a:xfrm>
              <a:prstGeom prst="rect">
                <a:avLst/>
              </a:prstGeom>
            </p:spPr>
          </p:pic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B1E2DB0B-FB0F-47A1-8A33-F5CA0B0823A5}"/>
                  </a:ext>
                </a:extLst>
              </p:cNvPr>
              <p:cNvGrpSpPr/>
              <p:nvPr/>
            </p:nvGrpSpPr>
            <p:grpSpPr>
              <a:xfrm>
                <a:off x="4927479" y="3160442"/>
                <a:ext cx="1454049" cy="1884356"/>
                <a:chOff x="4998287" y="3111192"/>
                <a:chExt cx="1454049" cy="1884356"/>
              </a:xfrm>
            </p:grpSpPr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D6B641FD-AA1A-4C58-B984-AC5A524E9A3D}"/>
                    </a:ext>
                  </a:extLst>
                </p:cNvPr>
                <p:cNvSpPr txBox="1"/>
                <p:nvPr/>
              </p:nvSpPr>
              <p:spPr>
                <a:xfrm>
                  <a:off x="5257016" y="3111192"/>
                  <a:ext cx="952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In </a:t>
                  </a:r>
                  <a:r>
                    <a:rPr lang="nl-NL" sz="14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use</a:t>
                  </a:r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</a:t>
                  </a:r>
                </a:p>
              </p:txBody>
            </p:sp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BF9B067E-557C-4F09-8958-FC1772145064}"/>
                    </a:ext>
                  </a:extLst>
                </p:cNvPr>
                <p:cNvSpPr txBox="1"/>
                <p:nvPr/>
              </p:nvSpPr>
              <p:spPr>
                <a:xfrm>
                  <a:off x="4998287" y="3778457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Country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Average</a:t>
                  </a:r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 </a:t>
                  </a:r>
                </a:p>
              </p:txBody>
            </p:sp>
            <p:sp>
              <p:nvSpPr>
                <p:cNvPr id="45" name="Tekstvak 44">
                  <a:extLst>
                    <a:ext uri="{FF2B5EF4-FFF2-40B4-BE49-F238E27FC236}">
                      <a16:creationId xmlns:a16="http://schemas.microsoft.com/office/drawing/2014/main" id="{A8E6E943-11F5-4E44-8BB3-34B3EB1E9881}"/>
                    </a:ext>
                  </a:extLst>
                </p:cNvPr>
                <p:cNvSpPr txBox="1"/>
                <p:nvPr/>
              </p:nvSpPr>
              <p:spPr>
                <a:xfrm>
                  <a:off x="5012442" y="4533883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kWh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consumed</a:t>
                  </a:r>
                  <a:endPara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46" name="Graphic 45" descr="Markering">
                <a:extLst>
                  <a:ext uri="{FF2B5EF4-FFF2-40B4-BE49-F238E27FC236}">
                    <a16:creationId xmlns:a16="http://schemas.microsoft.com/office/drawing/2014/main" id="{DD604C8D-5E1C-4492-B2A3-94FC42080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41635" y="3786317"/>
                <a:ext cx="648321" cy="648321"/>
              </a:xfrm>
              <a:prstGeom prst="rect">
                <a:avLst/>
              </a:prstGeom>
            </p:spPr>
          </p:pic>
          <p:pic>
            <p:nvPicPr>
              <p:cNvPr id="48" name="Graphic 47" descr="Staafdiagram">
                <a:extLst>
                  <a:ext uri="{FF2B5EF4-FFF2-40B4-BE49-F238E27FC236}">
                    <a16:creationId xmlns:a16="http://schemas.microsoft.com/office/drawing/2014/main" id="{87C1DF9C-BD87-4DA3-9F27-A4750BF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61397" y="4519547"/>
                <a:ext cx="608800" cy="608800"/>
              </a:xfrm>
              <a:prstGeom prst="rect">
                <a:avLst/>
              </a:prstGeom>
            </p:spPr>
          </p:pic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9215D277-932D-421D-B90D-9E1B43C42971}"/>
                </a:ext>
              </a:extLst>
            </p:cNvPr>
            <p:cNvSpPr txBox="1"/>
            <p:nvPr/>
          </p:nvSpPr>
          <p:spPr>
            <a:xfrm>
              <a:off x="4394993" y="2205223"/>
              <a:ext cx="2343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“A coffee a </a:t>
              </a:r>
              <a:r>
                <a:rPr lang="nl-NL" sz="1000" dirty="0" err="1">
                  <a:solidFill>
                    <a:schemeClr val="accent1">
                      <a:lumMod val="75000"/>
                    </a:schemeClr>
                  </a:solidFill>
                </a:rPr>
                <a:t>day</a:t>
              </a:r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nl-NL" sz="1000" dirty="0" err="1">
                  <a:solidFill>
                    <a:schemeClr val="accent1">
                      <a:lumMod val="75000"/>
                    </a:schemeClr>
                  </a:solidFill>
                </a:rPr>
                <a:t>keeps</a:t>
              </a:r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nl-NL" sz="1000" dirty="0" err="1">
                  <a:solidFill>
                    <a:schemeClr val="accent1">
                      <a:lumMod val="75000"/>
                    </a:schemeClr>
                  </a:solidFill>
                </a:rPr>
                <a:t>the</a:t>
              </a:r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 sleep </a:t>
              </a:r>
              <a:r>
                <a:rPr lang="nl-NL" sz="1000" dirty="0" err="1">
                  <a:solidFill>
                    <a:schemeClr val="accent1">
                      <a:lumMod val="75000"/>
                    </a:schemeClr>
                  </a:solidFill>
                </a:rPr>
                <a:t>away</a:t>
              </a:r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</a:p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- John F. Kennedy</a:t>
              </a:r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955F8928-E269-4BBE-B974-EE94949DA407}"/>
              </a:ext>
            </a:extLst>
          </p:cNvPr>
          <p:cNvGrpSpPr/>
          <p:nvPr/>
        </p:nvGrpSpPr>
        <p:grpSpPr>
          <a:xfrm>
            <a:off x="2874464" y="2501908"/>
            <a:ext cx="3639895" cy="2588290"/>
            <a:chOff x="2837999" y="2428222"/>
            <a:chExt cx="3683527" cy="2588290"/>
          </a:xfrm>
        </p:grpSpPr>
        <p:sp>
          <p:nvSpPr>
            <p:cNvPr id="68" name="Rechthoek: ezelsoor 67">
              <a:extLst>
                <a:ext uri="{FF2B5EF4-FFF2-40B4-BE49-F238E27FC236}">
                  <a16:creationId xmlns:a16="http://schemas.microsoft.com/office/drawing/2014/main" id="{5FF793C2-A20B-4016-B055-3A38EF916A38}"/>
                </a:ext>
              </a:extLst>
            </p:cNvPr>
            <p:cNvSpPr/>
            <p:nvPr/>
          </p:nvSpPr>
          <p:spPr>
            <a:xfrm>
              <a:off x="2837999" y="2428222"/>
              <a:ext cx="3683527" cy="2588290"/>
            </a:xfrm>
            <a:prstGeom prst="foldedCorner">
              <a:avLst/>
            </a:prstGeom>
            <a:solidFill>
              <a:srgbClr val="0DD2D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80C2CFD6-B31D-462F-8ED5-0E26E13B740A}"/>
                </a:ext>
              </a:extLst>
            </p:cNvPr>
            <p:cNvSpPr txBox="1"/>
            <p:nvPr/>
          </p:nvSpPr>
          <p:spPr>
            <a:xfrm>
              <a:off x="2920664" y="2505416"/>
              <a:ext cx="34811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Congratulations</a:t>
              </a:r>
              <a:r>
                <a:rPr lang="nl-NL" sz="1400" b="1" dirty="0">
                  <a:solidFill>
                    <a:schemeClr val="bg1"/>
                  </a:solidFill>
                </a:rPr>
                <a:t>! </a:t>
              </a:r>
              <a:r>
                <a:rPr lang="nl-NL" sz="1400" dirty="0" err="1">
                  <a:solidFill>
                    <a:schemeClr val="bg1"/>
                  </a:solidFill>
                </a:rPr>
                <a:t>You’ve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consumed</a:t>
              </a:r>
              <a:r>
                <a:rPr lang="nl-NL" sz="1400" dirty="0">
                  <a:solidFill>
                    <a:schemeClr val="bg1"/>
                  </a:solidFill>
                </a:rPr>
                <a:t> a lot </a:t>
              </a:r>
              <a:r>
                <a:rPr lang="nl-NL" sz="1400" dirty="0" err="1">
                  <a:solidFill>
                    <a:schemeClr val="bg1"/>
                  </a:solidFill>
                </a:rPr>
                <a:t>less</a:t>
              </a:r>
              <a:r>
                <a:rPr lang="nl-NL" sz="1400" dirty="0">
                  <a:solidFill>
                    <a:schemeClr val="bg1"/>
                  </a:solidFill>
                </a:rPr>
                <a:t> energy </a:t>
              </a:r>
              <a:r>
                <a:rPr lang="nl-NL" sz="1400" dirty="0" err="1">
                  <a:solidFill>
                    <a:schemeClr val="bg1"/>
                  </a:solidFill>
                </a:rPr>
                <a:t>using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your</a:t>
              </a:r>
              <a:r>
                <a:rPr lang="nl-NL" sz="1400" dirty="0">
                  <a:solidFill>
                    <a:schemeClr val="bg1"/>
                  </a:solidFill>
                </a:rPr>
                <a:t> coffee machine      </a:t>
              </a:r>
              <a:r>
                <a:rPr lang="nl-NL" sz="1400" dirty="0" err="1">
                  <a:solidFill>
                    <a:schemeClr val="bg1"/>
                  </a:solidFill>
                </a:rPr>
                <a:t>than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national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average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You</a:t>
              </a:r>
              <a:r>
                <a:rPr lang="nl-NL" sz="1400" b="1" dirty="0">
                  <a:solidFill>
                    <a:schemeClr val="bg1"/>
                  </a:solidFill>
                </a:rPr>
                <a:t> are </a:t>
              </a:r>
              <a:r>
                <a:rPr lang="nl-NL" sz="1400" b="1" dirty="0" err="1">
                  <a:solidFill>
                    <a:schemeClr val="bg1"/>
                  </a:solidFill>
                </a:rPr>
                <a:t>awesome</a:t>
              </a:r>
              <a:r>
                <a:rPr lang="nl-NL" sz="1400" b="1" dirty="0">
                  <a:solidFill>
                    <a:schemeClr val="bg1"/>
                  </a:solidFill>
                </a:rPr>
                <a:t>! ;-)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 err="1">
                  <a:solidFill>
                    <a:schemeClr val="bg1"/>
                  </a:solidFill>
                </a:rPr>
                <a:t>To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celebrate</a:t>
              </a:r>
              <a:r>
                <a:rPr lang="nl-NL" sz="1400" dirty="0">
                  <a:solidFill>
                    <a:schemeClr val="bg1"/>
                  </a:solidFill>
                </a:rPr>
                <a:t>, </a:t>
              </a:r>
              <a:r>
                <a:rPr lang="nl-NL" sz="1400" dirty="0" err="1">
                  <a:solidFill>
                    <a:schemeClr val="bg1"/>
                  </a:solidFill>
                </a:rPr>
                <a:t>you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can</a:t>
              </a:r>
              <a:r>
                <a:rPr lang="nl-NL" sz="1400" dirty="0">
                  <a:solidFill>
                    <a:schemeClr val="bg1"/>
                  </a:solidFill>
                </a:rPr>
                <a:t> get Pickwick tea at Albert Heijn </a:t>
              </a:r>
              <a:r>
                <a:rPr lang="nl-NL" sz="1400" dirty="0" err="1">
                  <a:solidFill>
                    <a:schemeClr val="bg1"/>
                  </a:solidFill>
                </a:rPr>
                <a:t>this</a:t>
              </a:r>
              <a:r>
                <a:rPr lang="nl-NL" sz="1400" dirty="0">
                  <a:solidFill>
                    <a:schemeClr val="bg1"/>
                  </a:solidFill>
                </a:rPr>
                <a:t> week </a:t>
              </a:r>
              <a:r>
                <a:rPr lang="nl-NL" sz="1400" dirty="0" err="1">
                  <a:solidFill>
                    <a:schemeClr val="bg1"/>
                  </a:solidFill>
                </a:rPr>
                <a:t>for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b="1" dirty="0">
                  <a:solidFill>
                    <a:schemeClr val="bg1"/>
                  </a:solidFill>
                </a:rPr>
                <a:t>50% off</a:t>
              </a:r>
              <a:r>
                <a:rPr lang="nl-NL" sz="1400" dirty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>
                  <a:solidFill>
                    <a:schemeClr val="bg1"/>
                  </a:solidFill>
                </a:rPr>
                <a:t>Keep up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good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work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  <a:endParaRPr lang="nl-NL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Isosceles Triangle 51">
            <a:extLst>
              <a:ext uri="{FF2B5EF4-FFF2-40B4-BE49-F238E27FC236}">
                <a16:creationId xmlns:a16="http://schemas.microsoft.com/office/drawing/2014/main" id="{9D6BBD9F-07EE-4D88-A91D-698C5E578FF3}"/>
              </a:ext>
            </a:extLst>
          </p:cNvPr>
          <p:cNvSpPr/>
          <p:nvPr/>
        </p:nvSpPr>
        <p:spPr>
          <a:xfrm>
            <a:off x="-1801406" y="3264447"/>
            <a:ext cx="1647132" cy="97504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988E-6 L -0.25 -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-0.25 -4.3209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-0.25382 0.00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531E-6 L -0.25 1.9753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7531E-6 L -0.25 1.9753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38003 -0.2401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120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69136E-6 L -0.00191 -0.8188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9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7284E-6 L 0.14393 -0.2095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11111E-6 L 0.25 -4.3209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93827E-7 L 0.25 -3.2098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87654E-7 L 0.61788 -0.0117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58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82 0.00031 L 0.25 -4.3209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-0.01173 L 0.43958 -0.348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1685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5" grpId="0"/>
      <p:bldP spid="35" grpId="1"/>
      <p:bldP spid="35" grpId="2"/>
      <p:bldP spid="35" grpId="3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/>
      <p:bldP spid="38" grpId="1"/>
      <p:bldP spid="38" grpId="2"/>
      <p:bldP spid="38" grpId="3"/>
      <p:bldP spid="39" grpId="0" animBg="1"/>
      <p:bldP spid="39" grpId="1" animBg="1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hoek 47">
            <a:extLst>
              <a:ext uri="{FF2B5EF4-FFF2-40B4-BE49-F238E27FC236}">
                <a16:creationId xmlns:a16="http://schemas.microsoft.com/office/drawing/2014/main" id="{B0A1A172-E8D9-418D-8068-FE3F05488364}"/>
              </a:ext>
            </a:extLst>
          </p:cNvPr>
          <p:cNvSpPr/>
          <p:nvPr/>
        </p:nvSpPr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5735"/>
            <a:ext cx="774035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Yearly </a:t>
            </a:r>
            <a:r>
              <a:rPr lang="en-US" altLang="ko-KR" dirty="0">
                <a:solidFill>
                  <a:schemeClr val="accent4"/>
                </a:solidFill>
              </a:rPr>
              <a:t>consumption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holidays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491553"/>
            <a:chOff x="1472558" y="998559"/>
            <a:chExt cx="2310904" cy="491553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3" name="Tijdelijke aanduiding voor afbeelding 42">
            <a:extLst>
              <a:ext uri="{FF2B5EF4-FFF2-40B4-BE49-F238E27FC236}">
                <a16:creationId xmlns:a16="http://schemas.microsoft.com/office/drawing/2014/main" id="{3544054F-981E-4940-8E95-4A1F39B9E8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7228"/>
          <a:stretch/>
        </p:blipFill>
        <p:spPr>
          <a:xfrm>
            <a:off x="683568" y="1458537"/>
            <a:ext cx="3096344" cy="2121326"/>
          </a:xfrm>
        </p:spPr>
      </p:pic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1690</Words>
  <Application>Microsoft Office PowerPoint</Application>
  <PresentationFormat>Diavoorstelling (16:9)</PresentationFormat>
  <Paragraphs>368</Paragraphs>
  <Slides>28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Book Antiqua</vt:lpstr>
      <vt:lpstr>Cambria</vt:lpstr>
      <vt:lpstr>Wingdings</vt:lpstr>
      <vt:lpstr>Cover and End Slide Master</vt:lpstr>
      <vt:lpstr>Contents Slide Master</vt:lpstr>
      <vt:lpstr>Section Break Slide Master</vt:lpstr>
      <vt:lpstr>IOT Analytics</vt:lpstr>
      <vt:lpstr>  Agenda</vt:lpstr>
      <vt:lpstr>Daily insights</vt:lpstr>
      <vt:lpstr>  Daily insights</vt:lpstr>
      <vt:lpstr>Week in week out statistics</vt:lpstr>
      <vt:lpstr> Yearly consumption and holidays</vt:lpstr>
      <vt:lpstr>PowerPoint-presentatie</vt:lpstr>
      <vt:lpstr> Image &amp; Content</vt:lpstr>
      <vt:lpstr> Chart Layout</vt:lpstr>
      <vt:lpstr> Infographic Layout</vt:lpstr>
      <vt:lpstr> Infographic Layout</vt:lpstr>
      <vt:lpstr> Table Layout</vt:lpstr>
      <vt:lpstr>PowerPoint-presentatie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PowerPoint-presentatie</vt:lpstr>
      <vt:lpstr>PowerPoint-presentatie</vt:lpstr>
      <vt:lpstr>PowerPoint-presentatie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Jeroen Meij</cp:lastModifiedBy>
  <cp:revision>165</cp:revision>
  <dcterms:created xsi:type="dcterms:W3CDTF">2016-11-07T07:00:36Z</dcterms:created>
  <dcterms:modified xsi:type="dcterms:W3CDTF">2019-02-27T08:09:06Z</dcterms:modified>
</cp:coreProperties>
</file>