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39"/>
  </p:notesMasterIdLst>
  <p:sldIdLst>
    <p:sldId id="256" r:id="rId2"/>
    <p:sldId id="257" r:id="rId3"/>
    <p:sldId id="287" r:id="rId4"/>
    <p:sldId id="258" r:id="rId5"/>
    <p:sldId id="260" r:id="rId6"/>
    <p:sldId id="259" r:id="rId7"/>
    <p:sldId id="262" r:id="rId8"/>
    <p:sldId id="261" r:id="rId9"/>
    <p:sldId id="303" r:id="rId10"/>
    <p:sldId id="304" r:id="rId11"/>
    <p:sldId id="302" r:id="rId12"/>
    <p:sldId id="263" r:id="rId13"/>
    <p:sldId id="264" r:id="rId14"/>
    <p:sldId id="265" r:id="rId15"/>
    <p:sldId id="267" r:id="rId16"/>
    <p:sldId id="268" r:id="rId17"/>
    <p:sldId id="270" r:id="rId18"/>
    <p:sldId id="305" r:id="rId19"/>
    <p:sldId id="269" r:id="rId20"/>
    <p:sldId id="271" r:id="rId21"/>
    <p:sldId id="280" r:id="rId22"/>
    <p:sldId id="272" r:id="rId23"/>
    <p:sldId id="273" r:id="rId24"/>
    <p:sldId id="307" r:id="rId25"/>
    <p:sldId id="294" r:id="rId26"/>
    <p:sldId id="308" r:id="rId27"/>
    <p:sldId id="309" r:id="rId28"/>
    <p:sldId id="275" r:id="rId29"/>
    <p:sldId id="276" r:id="rId30"/>
    <p:sldId id="278" r:id="rId31"/>
    <p:sldId id="279" r:id="rId32"/>
    <p:sldId id="283" r:id="rId33"/>
    <p:sldId id="299" r:id="rId34"/>
    <p:sldId id="282" r:id="rId35"/>
    <p:sldId id="284" r:id="rId36"/>
    <p:sldId id="286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DBE01-515D-A84E-8205-A516C0051CB0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B5831-53C6-8F49-9E81-8E05C08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E6664505-8738-6D4D-850D-ED841B2EFCF9}" type="slidenum">
              <a:rPr lang="en-US" sz="1200">
                <a:latin typeface="Comic Sans MS" charset="0"/>
              </a:rPr>
              <a:pPr eaLnBrk="1" hangingPunct="1"/>
              <a:t>13</a:t>
            </a:fld>
            <a:endParaRPr lang="en-US" sz="1200">
              <a:latin typeface="Comic Sans MS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Martin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7D1BEB3-CE0C-CB49-A3C6-066F9C18762A}" type="slidenum">
              <a:rPr lang="en-US" sz="1200">
                <a:latin typeface="Comic Sans MS" charset="0"/>
              </a:rPr>
              <a:pPr eaLnBrk="1" hangingPunct="1"/>
              <a:t>14</a:t>
            </a:fld>
            <a:endParaRPr lang="en-US" sz="1200">
              <a:latin typeface="Comic Sans MS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Martin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E48E21D-AC9D-6941-921F-AA3C3B53A85F}" type="slidenum">
              <a:rPr lang="en-US" sz="1200">
                <a:latin typeface="Comic Sans MS" charset="0"/>
              </a:rPr>
              <a:pPr eaLnBrk="1" hangingPunct="1"/>
              <a:t>15</a:t>
            </a:fld>
            <a:endParaRPr lang="en-US" sz="1200">
              <a:latin typeface="Comic Sans MS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Martin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2DADAC6B-C4AA-7A45-882C-3F84574D82FD}" type="slidenum">
              <a:rPr lang="en-US" sz="1200">
                <a:latin typeface="Comic Sans MS" charset="0"/>
              </a:rPr>
              <a:pPr eaLnBrk="1" hangingPunct="1"/>
              <a:t>16</a:t>
            </a:fld>
            <a:endParaRPr lang="en-US" sz="1200">
              <a:latin typeface="Comic Sans M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Martin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47A263F5-B403-8649-BE9E-E2876BBE0F9F}" type="slidenum">
              <a:rPr lang="en-US" sz="1200">
                <a:latin typeface="Comic Sans MS" charset="0"/>
              </a:rPr>
              <a:pPr eaLnBrk="1" hangingPunct="1"/>
              <a:t>19</a:t>
            </a:fld>
            <a:endParaRPr lang="en-US" sz="1200">
              <a:latin typeface="Comic Sans MS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Jodie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1086FC4-F643-3144-88BB-75EFFFFF5895}" type="slidenum">
              <a:rPr lang="en-US" sz="1200">
                <a:latin typeface="Comic Sans MS" charset="0"/>
              </a:rPr>
              <a:pPr eaLnBrk="1" hangingPunct="1"/>
              <a:t>20</a:t>
            </a:fld>
            <a:endParaRPr lang="en-US" sz="1200">
              <a:latin typeface="Comic Sans MS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Jodie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AB18B06D-4F77-B847-AD9F-B5C5D4E190CE}" type="slidenum">
              <a:rPr lang="en-US" sz="1200">
                <a:latin typeface="Comic Sans MS" charset="0"/>
              </a:rPr>
              <a:pPr eaLnBrk="1" hangingPunct="1"/>
              <a:t>21</a:t>
            </a:fld>
            <a:endParaRPr lang="en-US" sz="1200">
              <a:latin typeface="Comic Sans MS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Jodie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659CC8C-F0DC-C748-8A7E-D5F427CFDDA4}" type="slidenum">
              <a:rPr lang="en-US" sz="1200">
                <a:latin typeface="Comic Sans MS" charset="0"/>
              </a:rPr>
              <a:pPr eaLnBrk="1" hangingPunct="1"/>
              <a:t>22</a:t>
            </a:fld>
            <a:endParaRPr lang="en-US" sz="1200">
              <a:latin typeface="Comic Sans MS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Jodie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Jamie</a:t>
            </a:r>
            <a:r>
              <a:rPr lang="en-US" smtClean="0"/>
              <a:t>/James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6876ABDA-D3A9-0245-9A30-D64FFE65EFE0}" type="slidenum">
              <a:rPr lang="en-US" sz="1200">
                <a:latin typeface="Comic Sans MS" charset="0"/>
              </a:rPr>
              <a:pPr eaLnBrk="1" hangingPunct="1"/>
              <a:t>23</a:t>
            </a:fld>
            <a:endParaRPr lang="en-US" sz="1200">
              <a:latin typeface="Comic Sans MS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Jodie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1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1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Marshall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5831-53C6-8F49-9E81-8E05C084BB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956CA313-A055-3A48-AA2C-872D2DB3CE93}" type="slidenum">
              <a:rPr lang="en-US" sz="1200">
                <a:latin typeface="Comic Sans MS" charset="0"/>
              </a:rPr>
              <a:pPr eaLnBrk="1" hangingPunct="1"/>
              <a:t>12</a:t>
            </a:fld>
            <a:endParaRPr lang="en-US" sz="1200">
              <a:latin typeface="Comic Sans MS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Martin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545708-5554-2F4D-993A-8A78DDBEE42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2F645D2-F94A-B64B-A8B7-E1F38B1C92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file://localhost/Users/zarrowcenter/Desktop/AT-SD%20Pilot/Take%20Action/Lessons/Take%20Action%20Worksheet%20P2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Macintosh%20HD:Users:jodiemartin:Dropbox:desktop%20backup:AT-SD%20Pilot:Take%20Action:Lessons:Breaking%20Down%20Long%20Term%20Goals.jpg" TargetMode="Externa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617" y="372692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Jim Martin, Jodie D. Martin</a:t>
            </a:r>
          </a:p>
          <a:p>
            <a:r>
              <a:rPr lang="en-US" dirty="0" smtClean="0"/>
              <a:t>University of Oklahoma</a:t>
            </a:r>
          </a:p>
          <a:p>
            <a:r>
              <a:rPr lang="en-US" dirty="0" smtClean="0"/>
              <a:t>Laura Marshall</a:t>
            </a:r>
          </a:p>
          <a:p>
            <a:r>
              <a:rPr lang="en-US" dirty="0" smtClean="0"/>
              <a:t>University of Colorado, Colorado Springs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326" y="1140343"/>
            <a:ext cx="7101382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Teaching Students to Attain Their Annual Transition Goals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2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26 at 2.5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4448" y="-206624"/>
            <a:ext cx="5670623" cy="81983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6953" y="1407356"/>
            <a:ext cx="1807635" cy="35469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58783" y="1393848"/>
            <a:ext cx="1807635" cy="35469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0601" y="1937340"/>
            <a:ext cx="1925717" cy="2022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0601" y="2314921"/>
            <a:ext cx="1925717" cy="2022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576" y="261389"/>
            <a:ext cx="8229600" cy="79583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1" dirty="0" smtClean="0">
                <a:solidFill>
                  <a:srgbClr val="800000"/>
                </a:solidFill>
                <a:latin typeface="+mn-lt"/>
                <a:ea typeface="ＭＳ Ｐゴシック" charset="0"/>
                <a:cs typeface="Helvetica" charset="0"/>
              </a:rPr>
              <a:t>Short-Term Goal Plan</a:t>
            </a:r>
            <a:endParaRPr lang="en-US" sz="4400" b="1" dirty="0">
              <a:solidFill>
                <a:srgbClr val="800000"/>
              </a:solidFill>
              <a:latin typeface="+mn-lt"/>
              <a:ea typeface="ＭＳ Ｐゴシック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1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ke Action Worksheet P2.png" descr="/Users/zarrowcenter/Desktop/AT-SD Pilot/Take Action/Lessons/Take Action Worksheet P2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t="2158" b="2202"/>
          <a:stretch>
            <a:fillRect/>
          </a:stretch>
        </p:blipFill>
        <p:spPr bwMode="auto">
          <a:xfrm rot="5400000">
            <a:off x="1513334" y="31738"/>
            <a:ext cx="5976479" cy="744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4050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1" dirty="0" smtClean="0">
                <a:solidFill>
                  <a:srgbClr val="800000"/>
                </a:solidFill>
                <a:latin typeface="+mn-lt"/>
                <a:ea typeface="ＭＳ Ｐゴシック" charset="0"/>
                <a:cs typeface="Helvetica" charset="0"/>
              </a:rPr>
              <a:t>Evaluate and Adjust Plan</a:t>
            </a:r>
            <a:endParaRPr lang="en-US" sz="4400" b="1" dirty="0">
              <a:solidFill>
                <a:srgbClr val="800000"/>
              </a:solidFill>
              <a:latin typeface="+mn-lt"/>
              <a:ea typeface="ＭＳ Ｐゴシック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0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3400"/>
            <a:ext cx="3879850" cy="609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04799" y="152400"/>
            <a:ext cx="408625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 b="1" dirty="0" smtClean="0">
                <a:solidFill>
                  <a:srgbClr val="800000"/>
                </a:solidFill>
                <a:latin typeface="+mn-lt"/>
                <a:cs typeface="Calibri" charset="0"/>
              </a:rPr>
              <a:t>German et </a:t>
            </a:r>
            <a:r>
              <a:rPr lang="en-US" sz="4000" b="1" dirty="0">
                <a:solidFill>
                  <a:srgbClr val="800000"/>
                </a:solidFill>
                <a:latin typeface="+mn-lt"/>
                <a:cs typeface="Calibri" charset="0"/>
              </a:rPr>
              <a:t>al., 2000 Study</a:t>
            </a:r>
            <a:endParaRPr lang="en-US" sz="1200" b="1" dirty="0">
              <a:solidFill>
                <a:srgbClr val="800000"/>
              </a:solidFill>
              <a:latin typeface="+mn-lt"/>
              <a:cs typeface="Calibri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4343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dirty="0" smtClean="0">
                <a:cs typeface="Helvetica" charset="0"/>
              </a:rPr>
              <a:t>Study </a:t>
            </a:r>
            <a:r>
              <a:rPr lang="en-US" sz="3600" dirty="0">
                <a:cs typeface="Helvetica" charset="0"/>
              </a:rPr>
              <a:t>with 6 high school students with moderate mental retardation used the modified version of Take Action to learn to attain their daily IEP goals.</a:t>
            </a:r>
            <a:endParaRPr lang="en-US" dirty="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8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College Students with LD acquired and generalized goal attainment skills using Take Action, but without continued use their skills decreased over time.</a:t>
            </a:r>
          </a:p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Take Action process must be used to be remembered!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dirty="0">
                <a:solidFill>
                  <a:srgbClr val="800000"/>
                </a:solidFill>
                <a:latin typeface="+mn-lt"/>
                <a:ea typeface="ＭＳ Ｐゴシック" charset="0"/>
                <a:cs typeface="Helvetica" charset="0"/>
              </a:rPr>
              <a:t>Walden (2002)</a:t>
            </a:r>
          </a:p>
        </p:txBody>
      </p:sp>
    </p:spTree>
    <p:extLst>
      <p:ext uri="{BB962C8B-B14F-4D97-AF65-F5344CB8AC3E}">
        <p14:creationId xmlns:p14="http://schemas.microsoft.com/office/powerpoint/2010/main" val="1146096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Students in four 8th grade middle school English classes</a:t>
            </a:r>
          </a:p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101 students completed the study: 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Number in General Ed: 81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Number in Gifted Ed: 14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Number with an IEP: 4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Number with 504 plan: 2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800000"/>
                </a:solidFill>
                <a:latin typeface="+mn-lt"/>
                <a:ea typeface="ＭＳ Ｐゴシック" charset="0"/>
                <a:cs typeface="Helvetica" charset="0"/>
              </a:rPr>
              <a:t>Students</a:t>
            </a:r>
            <a:r>
              <a:rPr lang="en-US" b="1" dirty="0">
                <a:solidFill>
                  <a:srgbClr val="800000"/>
                </a:solidFill>
                <a:latin typeface="+mn-lt"/>
                <a:ea typeface="ＭＳ Ｐゴシック" charset="0"/>
                <a:cs typeface="ＭＳ Ｐゴシック" charset="0"/>
              </a:rPr>
              <a:t> - Walden (2002)</a:t>
            </a:r>
          </a:p>
        </p:txBody>
      </p:sp>
    </p:spTree>
    <p:extLst>
      <p:ext uri="{BB962C8B-B14F-4D97-AF65-F5344CB8AC3E}">
        <p14:creationId xmlns:p14="http://schemas.microsoft.com/office/powerpoint/2010/main" val="3392276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143000" y="1600200"/>
          <a:ext cx="7162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Worksheet" r:id="rId4" imgW="38735000" imgH="24714200" progId="Excel.Sheet.8">
                  <p:embed/>
                </p:oleObj>
              </mc:Choice>
              <mc:Fallback>
                <p:oleObj name="Worksheet" r:id="rId4" imgW="38735000" imgH="24714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71628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61316" y="508001"/>
            <a:ext cx="898655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800000"/>
                </a:solidFill>
                <a:latin typeface="+mn-lt"/>
                <a:cs typeface="Calibri" charset="0"/>
              </a:rPr>
              <a:t>Growth Percentage by </a:t>
            </a:r>
            <a:r>
              <a:rPr lang="en-US" sz="3200" b="1" dirty="0" smtClean="0">
                <a:solidFill>
                  <a:srgbClr val="800000"/>
                </a:solidFill>
                <a:latin typeface="+mn-lt"/>
                <a:cs typeface="Calibri" charset="0"/>
              </a:rPr>
              <a:t>Program, </a:t>
            </a:r>
            <a:r>
              <a:rPr lang="en-US" sz="2800" b="1" dirty="0" smtClean="0">
                <a:solidFill>
                  <a:srgbClr val="800000"/>
                </a:solidFill>
                <a:latin typeface="+mn-lt"/>
                <a:cs typeface="Calibri" charset="0"/>
              </a:rPr>
              <a:t>Walden </a:t>
            </a:r>
            <a:r>
              <a:rPr lang="en-US" sz="2800" b="1" dirty="0">
                <a:solidFill>
                  <a:srgbClr val="800000"/>
                </a:solidFill>
                <a:latin typeface="+mn-lt"/>
                <a:cs typeface="Calibri" charset="0"/>
              </a:rPr>
              <a:t>(2002)</a:t>
            </a:r>
            <a:endParaRPr lang="en-US" sz="2800" b="1" i="1" dirty="0">
              <a:solidFill>
                <a:srgbClr val="800000"/>
              </a:solidFill>
              <a:latin typeface="+mn-lt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45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14400" y="1524000"/>
          <a:ext cx="7239000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Worksheet" r:id="rId4" imgW="26619200" imgH="17564100" progId="Excel.Sheet.8">
                  <p:embed/>
                </p:oleObj>
              </mc:Choice>
              <mc:Fallback>
                <p:oleObj name="Worksheet" r:id="rId4" imgW="26619200" imgH="17564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239000" cy="4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56417" y="664817"/>
            <a:ext cx="9010399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800000"/>
                </a:solidFill>
                <a:latin typeface="+mn-lt"/>
                <a:cs typeface="Calibri" charset="0"/>
              </a:rPr>
              <a:t>Growth Percentage and </a:t>
            </a:r>
            <a:r>
              <a:rPr lang="en-US" sz="3200" b="1" dirty="0" smtClean="0">
                <a:solidFill>
                  <a:srgbClr val="800000"/>
                </a:solidFill>
                <a:latin typeface="+mn-lt"/>
                <a:cs typeface="Calibri" charset="0"/>
              </a:rPr>
              <a:t>Gender, </a:t>
            </a:r>
            <a:r>
              <a:rPr lang="en-US" sz="2800" b="1" dirty="0">
                <a:solidFill>
                  <a:srgbClr val="800000"/>
                </a:solidFill>
                <a:latin typeface="+mn-lt"/>
                <a:cs typeface="Calibri" charset="0"/>
              </a:rPr>
              <a:t>Walden (2002)</a:t>
            </a:r>
            <a:endParaRPr lang="en-US" sz="2800" b="1" i="1" dirty="0">
              <a:solidFill>
                <a:srgbClr val="800000"/>
              </a:solidFill>
              <a:latin typeface="+mn-lt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109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571371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AT-SD Study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1802022"/>
            <a:ext cx="82158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Self-determination instruction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Take </a:t>
            </a:r>
            <a:r>
              <a:rPr lang="en-US" sz="4000" dirty="0" smtClean="0"/>
              <a:t>Action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Transition </a:t>
            </a:r>
            <a:r>
              <a:rPr lang="en-US" sz="4000" dirty="0" smtClean="0"/>
              <a:t>goals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Procedures</a:t>
            </a:r>
            <a:endParaRPr lang="en-US" sz="4000" dirty="0" smtClean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Check</a:t>
            </a:r>
            <a:r>
              <a:rPr lang="en-US" sz="4000" dirty="0" smtClean="0"/>
              <a:t>-ins</a:t>
            </a:r>
          </a:p>
        </p:txBody>
      </p:sp>
    </p:spTree>
    <p:extLst>
      <p:ext uri="{BB962C8B-B14F-4D97-AF65-F5344CB8AC3E}">
        <p14:creationId xmlns:p14="http://schemas.microsoft.com/office/powerpoint/2010/main" val="240786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2600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Teacher Role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1647414"/>
            <a:ext cx="82158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Direct student through the process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Remind </a:t>
            </a:r>
            <a:r>
              <a:rPr lang="en-US" sz="4000" dirty="0" smtClean="0"/>
              <a:t>student of plans that did not work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Make </a:t>
            </a:r>
            <a:r>
              <a:rPr lang="en-US" sz="4000" dirty="0" smtClean="0"/>
              <a:t>suggestions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Hold </a:t>
            </a:r>
            <a:r>
              <a:rPr lang="en-US" sz="4000" dirty="0" smtClean="0"/>
              <a:t>students accountable</a:t>
            </a:r>
          </a:p>
        </p:txBody>
      </p:sp>
    </p:spTree>
    <p:extLst>
      <p:ext uri="{BB962C8B-B14F-4D97-AF65-F5344CB8AC3E}">
        <p14:creationId xmlns:p14="http://schemas.microsoft.com/office/powerpoint/2010/main" val="361717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ristal's Take Action P1.jpg" descr="/Users/zarrowcenter/Desktop/AT-SD Pilot/Take Action/Lessons/Kristal's Take Action P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1" t="10220" r="33232" b="14024"/>
          <a:stretch>
            <a:fillRect/>
          </a:stretch>
        </p:blipFill>
        <p:spPr bwMode="auto">
          <a:xfrm rot="5400000">
            <a:off x="2781300" y="342900"/>
            <a:ext cx="35814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382000" cy="3200400"/>
          </a:xfrm>
        </p:spPr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Helvetica" charset="0"/>
              </a:rPr>
              <a:t>Establish standards</a:t>
            </a:r>
          </a:p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Helvetica" charset="0"/>
              </a:rPr>
              <a:t>Determine how to get feedback</a:t>
            </a:r>
          </a:p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Helvetica" charset="0"/>
              </a:rPr>
              <a:t>Identify motivation to attain goal</a:t>
            </a:r>
          </a:p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Helvetica" charset="0"/>
              </a:rPr>
              <a:t>Select strategies, support and schedule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800000"/>
                </a:solidFill>
                <a:latin typeface="+mn-lt"/>
                <a:ea typeface="ＭＳ Ｐゴシック" charset="0"/>
                <a:cs typeface="Helvetica" charset="0"/>
              </a:rPr>
              <a:t>Take Action Major Steps: Plan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9550" y="5268913"/>
            <a:ext cx="14239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800000"/>
                </a:solidFill>
                <a:latin typeface="Chalkboard" charset="0"/>
                <a:cs typeface="Chalkboard" charset="0"/>
              </a:rPr>
              <a:t>Get her drivers license by the time school starts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33538" y="5270500"/>
            <a:ext cx="14255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latin typeface="Chalkboard" charset="0"/>
                <a:cs typeface="Chalkboard" charset="0"/>
              </a:rPr>
              <a:t>To be able to drive herself places not not be picked up by her mother and brothers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59113" y="5272088"/>
            <a:ext cx="14239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Practice driving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97400" y="5272088"/>
            <a:ext cx="1423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800000"/>
                </a:solidFill>
                <a:latin typeface="Chalkboard" charset="0"/>
                <a:cs typeface="Chalkboard" charset="0"/>
              </a:rPr>
              <a:t>4:00-5:00 Wednesday and Thursday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27750" y="5272088"/>
            <a:ext cx="1423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A friend who can drive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07288" y="5251450"/>
            <a:ext cx="16367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What her passenger says about her driving</a:t>
            </a:r>
          </a:p>
        </p:txBody>
      </p:sp>
    </p:spTree>
    <p:extLst>
      <p:ext uri="{BB962C8B-B14F-4D97-AF65-F5344CB8AC3E}">
        <p14:creationId xmlns:p14="http://schemas.microsoft.com/office/powerpoint/2010/main" val="25018607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37549"/>
            <a:ext cx="8782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Outside Assistive Technology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984805"/>
            <a:ext cx="82158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4000" dirty="0" smtClean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When AT worked</a:t>
            </a:r>
          </a:p>
          <a:p>
            <a:pPr marL="742950" lvl="1" indent="-285750">
              <a:buFont typeface="Arial"/>
              <a:buChar char="•"/>
            </a:pPr>
            <a:r>
              <a:rPr lang="en-US" sz="4000" dirty="0" smtClean="0"/>
              <a:t>Use</a:t>
            </a:r>
          </a:p>
          <a:p>
            <a:pPr marL="742950" lvl="1" indent="-285750">
              <a:buFont typeface="Arial"/>
              <a:buChar char="•"/>
            </a:pPr>
            <a:r>
              <a:rPr lang="en-US" sz="4000" dirty="0" smtClean="0"/>
              <a:t>Self-determined</a:t>
            </a:r>
          </a:p>
          <a:p>
            <a:pPr marL="742950" lvl="1" indent="-285750">
              <a:buFont typeface="Arial"/>
              <a:buChar char="•"/>
            </a:pPr>
            <a:r>
              <a:rPr lang="en-US" sz="4000" dirty="0" smtClean="0"/>
              <a:t>Parent support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When AT did not work</a:t>
            </a:r>
          </a:p>
          <a:p>
            <a:pPr marL="742950" lvl="1" indent="-285750">
              <a:buFont typeface="Arial"/>
              <a:buChar char="•"/>
            </a:pPr>
            <a:r>
              <a:rPr lang="en-US" sz="4000" dirty="0" smtClean="0"/>
              <a:t>School </a:t>
            </a:r>
          </a:p>
          <a:p>
            <a:pPr marL="742950" lvl="1" indent="-285750">
              <a:buFont typeface="Arial"/>
              <a:buChar char="•"/>
            </a:pPr>
            <a:r>
              <a:rPr lang="en-US" sz="4000" dirty="0" smtClean="0"/>
              <a:t>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918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</a:rPr>
              <a:t>Check each plan part for action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199" y="-173182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>
                <a:solidFill>
                  <a:srgbClr val="800000"/>
                </a:solidFill>
                <a:latin typeface="+mn-lt"/>
                <a:ea typeface="ＭＳ Ｐゴシック" charset="0"/>
                <a:cs typeface="Helvetica" charset="0"/>
              </a:rPr>
              <a:t>Take</a:t>
            </a:r>
            <a:r>
              <a:rPr lang="en-US" sz="3600" dirty="0">
                <a:solidFill>
                  <a:srgbClr val="800000"/>
                </a:solidFill>
                <a:latin typeface="Helvetica" charset="0"/>
                <a:ea typeface="ＭＳ Ｐゴシック" charset="0"/>
                <a:cs typeface="Helvetica" charset="0"/>
              </a:rPr>
              <a:t> </a:t>
            </a:r>
            <a:r>
              <a:rPr lang="en-US" sz="4000" b="1" dirty="0">
                <a:solidFill>
                  <a:srgbClr val="800000"/>
                </a:solidFill>
                <a:latin typeface="+mn-lt"/>
                <a:ea typeface="ＭＳ Ｐゴシック" charset="0"/>
                <a:cs typeface="Helvetica" charset="0"/>
              </a:rPr>
              <a:t>Action Major Steps: Action</a:t>
            </a:r>
          </a:p>
        </p:txBody>
      </p:sp>
      <p:pic>
        <p:nvPicPr>
          <p:cNvPr id="70660" name="Kristal's Take Action P1.jpg" descr="/Users/zarrowcenter/Desktop/AT-SD Pilot/Take Action/Lessons/Kristal's Take Action P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5" t="10220" r="36485" b="14024"/>
          <a:stretch>
            <a:fillRect/>
          </a:stretch>
        </p:blipFill>
        <p:spPr bwMode="auto">
          <a:xfrm rot="5400000">
            <a:off x="3352800" y="-2133600"/>
            <a:ext cx="24384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TextBox 14"/>
          <p:cNvSpPr txBox="1">
            <a:spLocks noChangeArrowheads="1"/>
          </p:cNvSpPr>
          <p:nvPr/>
        </p:nvSpPr>
        <p:spPr bwMode="auto">
          <a:xfrm>
            <a:off x="152400" y="2525713"/>
            <a:ext cx="152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0000"/>
                </a:solidFill>
                <a:latin typeface="Chalkboard" charset="0"/>
                <a:cs typeface="Chalkboard" charset="0"/>
              </a:rPr>
              <a:t>Get her drivers license by the time school starts</a:t>
            </a:r>
          </a:p>
        </p:txBody>
      </p:sp>
      <p:sp>
        <p:nvSpPr>
          <p:cNvPr id="70662" name="TextBox 15"/>
          <p:cNvSpPr txBox="1">
            <a:spLocks noChangeArrowheads="1"/>
          </p:cNvSpPr>
          <p:nvPr/>
        </p:nvSpPr>
        <p:spPr bwMode="auto">
          <a:xfrm>
            <a:off x="1633538" y="2527300"/>
            <a:ext cx="14255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Chalkboard" charset="0"/>
                <a:cs typeface="Chalkboard" charset="0"/>
              </a:rPr>
              <a:t>To be able to drive herself places not not be picked up by her mother and brothers</a:t>
            </a:r>
          </a:p>
        </p:txBody>
      </p:sp>
      <p:sp>
        <p:nvSpPr>
          <p:cNvPr id="70663" name="TextBox 16"/>
          <p:cNvSpPr txBox="1">
            <a:spLocks noChangeArrowheads="1"/>
          </p:cNvSpPr>
          <p:nvPr/>
        </p:nvSpPr>
        <p:spPr bwMode="auto">
          <a:xfrm>
            <a:off x="3059113" y="2528888"/>
            <a:ext cx="14239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0000"/>
                </a:solidFill>
                <a:latin typeface="Chalkboard" charset="0"/>
                <a:cs typeface="Chalkboard" charset="0"/>
              </a:rPr>
              <a:t>Practice driving</a:t>
            </a:r>
          </a:p>
        </p:txBody>
      </p:sp>
      <p:sp>
        <p:nvSpPr>
          <p:cNvPr id="70664" name="TextBox 17"/>
          <p:cNvSpPr txBox="1">
            <a:spLocks noChangeArrowheads="1"/>
          </p:cNvSpPr>
          <p:nvPr/>
        </p:nvSpPr>
        <p:spPr bwMode="auto">
          <a:xfrm>
            <a:off x="4597400" y="2528888"/>
            <a:ext cx="1423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0000"/>
                </a:solidFill>
                <a:latin typeface="Chalkboard" charset="0"/>
                <a:cs typeface="Chalkboard" charset="0"/>
              </a:rPr>
              <a:t>4:00-5:00 Wednesday and Thursday</a:t>
            </a:r>
          </a:p>
        </p:txBody>
      </p:sp>
      <p:sp>
        <p:nvSpPr>
          <p:cNvPr id="70665" name="TextBox 18"/>
          <p:cNvSpPr txBox="1">
            <a:spLocks noChangeArrowheads="1"/>
          </p:cNvSpPr>
          <p:nvPr/>
        </p:nvSpPr>
        <p:spPr bwMode="auto">
          <a:xfrm>
            <a:off x="6127750" y="2528888"/>
            <a:ext cx="1423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0000"/>
                </a:solidFill>
                <a:latin typeface="Chalkboard" charset="0"/>
                <a:cs typeface="Chalkboard" charset="0"/>
              </a:rPr>
              <a:t>A friend who can drive</a:t>
            </a:r>
          </a:p>
        </p:txBody>
      </p:sp>
      <p:sp>
        <p:nvSpPr>
          <p:cNvPr id="70666" name="TextBox 19"/>
          <p:cNvSpPr txBox="1">
            <a:spLocks noChangeArrowheads="1"/>
          </p:cNvSpPr>
          <p:nvPr/>
        </p:nvSpPr>
        <p:spPr bwMode="auto">
          <a:xfrm>
            <a:off x="7507288" y="2508250"/>
            <a:ext cx="16367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0000"/>
                </a:solidFill>
                <a:latin typeface="Chalkboard" charset="0"/>
                <a:cs typeface="Chalkboard" charset="0"/>
              </a:rPr>
              <a:t>What her passenger says about her driving</a:t>
            </a:r>
          </a:p>
        </p:txBody>
      </p:sp>
      <p:pic>
        <p:nvPicPr>
          <p:cNvPr id="70667" name="Take Action Worksheet P2.png" descr="/Users/zarrowcenter/Desktop/AT-SD Pilot/Take Action/Lessons/Take Action Worksheet 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t="2158" r="64540" b="2202"/>
          <a:stretch>
            <a:fillRect/>
          </a:stretch>
        </p:blipFill>
        <p:spPr bwMode="auto">
          <a:xfrm rot="5400000">
            <a:off x="3839369" y="210274"/>
            <a:ext cx="1219200" cy="859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26"/>
          <p:cNvSpPr/>
          <p:nvPr/>
        </p:nvSpPr>
        <p:spPr>
          <a:xfrm>
            <a:off x="3468688" y="39497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7900" y="4935538"/>
            <a:ext cx="419100" cy="246062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05000" y="48006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76600" y="48006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181600" y="48768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0" y="48006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01000" y="47244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3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Take Action Worksheet P2.png" descr="/Users/zarrowcenter/Desktop/AT-SD Pilot/Take Action/Lessons/Take Action Worksheet 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t="2158" r="40004" b="2202"/>
          <a:stretch>
            <a:fillRect/>
          </a:stretch>
        </p:blipFill>
        <p:spPr bwMode="auto">
          <a:xfrm rot="5400000">
            <a:off x="3039269" y="-1210469"/>
            <a:ext cx="2971800" cy="859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965"/>
            <a:ext cx="8896350" cy="54223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Helvetica" charset="0"/>
                <a:ea typeface="ＭＳ Ｐゴシック" charset="0"/>
                <a:cs typeface="Helvetica" charset="0"/>
              </a:rPr>
              <a:t>Understand why action was or was not taken</a:t>
            </a:r>
            <a:endParaRPr lang="en-US" sz="2400" dirty="0">
              <a:latin typeface="Helvetica" charset="0"/>
              <a:ea typeface="ＭＳ Ｐゴシック" charset="0"/>
              <a:cs typeface="Helvetica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Helvetica" charset="0"/>
              <a:ea typeface="ＭＳ Ｐゴシック" charset="0"/>
              <a:cs typeface="Helvetica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44888" y="16637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4100" y="2649538"/>
            <a:ext cx="419100" cy="246062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25146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25146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6670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72200" y="24384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77200" y="25146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4800" y="3962400"/>
            <a:ext cx="152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800000"/>
                </a:solidFill>
                <a:latin typeface="Chalkboard" charset="0"/>
                <a:cs typeface="Chalkboard" charset="0"/>
              </a:rPr>
              <a:t>I really want my driver</a:t>
            </a:r>
            <a:r>
              <a:rPr lang="ja-JP" altLang="en-US" sz="1000" b="1">
                <a:solidFill>
                  <a:srgbClr val="800000"/>
                </a:solidFill>
                <a:latin typeface="Chalkboard" charset="0"/>
                <a:cs typeface="Chalkboard" charset="0"/>
              </a:rPr>
              <a:t>’</a:t>
            </a:r>
            <a:r>
              <a:rPr lang="en-US" sz="1000" b="1">
                <a:solidFill>
                  <a:srgbClr val="800000"/>
                </a:solidFill>
                <a:latin typeface="Chalkboard" charset="0"/>
                <a:cs typeface="Chalkboard" charset="0"/>
              </a:rPr>
              <a:t>s license before school starts.  </a:t>
            </a:r>
          </a:p>
        </p:txBody>
      </p:sp>
      <p:sp>
        <p:nvSpPr>
          <p:cNvPr id="22" name="Oval 21"/>
          <p:cNvSpPr/>
          <p:nvPr/>
        </p:nvSpPr>
        <p:spPr>
          <a:xfrm>
            <a:off x="533400" y="35814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34290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048000" y="39624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800000"/>
                </a:solidFill>
                <a:latin typeface="Chalkboard" charset="0"/>
                <a:cs typeface="Chalkboard" charset="0"/>
              </a:rPr>
              <a:t>I really need to practice!  </a:t>
            </a:r>
          </a:p>
        </p:txBody>
      </p:sp>
      <p:sp>
        <p:nvSpPr>
          <p:cNvPr id="26" name="Oval 25"/>
          <p:cNvSpPr/>
          <p:nvPr/>
        </p:nvSpPr>
        <p:spPr>
          <a:xfrm>
            <a:off x="3352800" y="34290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419600" y="3925888"/>
            <a:ext cx="1600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800000"/>
                </a:solidFill>
                <a:latin typeface="Chalkboard" charset="0"/>
                <a:cs typeface="Chalkboard" charset="0"/>
              </a:rPr>
              <a:t>I had to wait until my friend was ready.</a:t>
            </a:r>
          </a:p>
        </p:txBody>
      </p:sp>
      <p:sp>
        <p:nvSpPr>
          <p:cNvPr id="28" name="Oval 27"/>
          <p:cNvSpPr/>
          <p:nvPr/>
        </p:nvSpPr>
        <p:spPr>
          <a:xfrm>
            <a:off x="5219700" y="34290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867400" y="38862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800000"/>
                </a:solidFill>
                <a:latin typeface="Chalkboard" charset="0"/>
                <a:cs typeface="Chalkboard" charset="0"/>
              </a:rPr>
              <a:t>She didn</a:t>
            </a:r>
            <a:r>
              <a:rPr lang="ja-JP" altLang="en-US" sz="1200" b="1">
                <a:solidFill>
                  <a:srgbClr val="800000"/>
                </a:solidFill>
                <a:latin typeface="Chalkboard" charset="0"/>
                <a:cs typeface="Chalkboard" charset="0"/>
              </a:rPr>
              <a:t>’</a:t>
            </a:r>
            <a:r>
              <a:rPr lang="en-US" sz="1200" b="1">
                <a:solidFill>
                  <a:srgbClr val="800000"/>
                </a:solidFill>
                <a:latin typeface="Chalkboard" charset="0"/>
                <a:cs typeface="Chalkboard" charset="0"/>
              </a:rPr>
              <a:t>t say anything and made me laugh.  </a:t>
            </a:r>
          </a:p>
        </p:txBody>
      </p:sp>
      <p:sp>
        <p:nvSpPr>
          <p:cNvPr id="30" name="Oval 29"/>
          <p:cNvSpPr/>
          <p:nvPr/>
        </p:nvSpPr>
        <p:spPr>
          <a:xfrm>
            <a:off x="6629400" y="34290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315200" y="39624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800000"/>
                </a:solidFill>
                <a:latin typeface="Chalkboard" charset="0"/>
                <a:cs typeface="Chalkboard" charset="0"/>
              </a:rPr>
              <a:t>My friend didn</a:t>
            </a:r>
            <a:r>
              <a:rPr lang="ja-JP" altLang="en-US" sz="1400" b="1">
                <a:solidFill>
                  <a:srgbClr val="800000"/>
                </a:solidFill>
                <a:latin typeface="Chalkboard" charset="0"/>
                <a:cs typeface="Chalkboard" charset="0"/>
              </a:rPr>
              <a:t>’</a:t>
            </a:r>
            <a:r>
              <a:rPr lang="en-US" sz="1400" b="1">
                <a:solidFill>
                  <a:srgbClr val="800000"/>
                </a:solidFill>
                <a:latin typeface="Chalkboard" charset="0"/>
                <a:cs typeface="Chalkboard" charset="0"/>
              </a:rPr>
              <a:t>t give me any!  </a:t>
            </a:r>
          </a:p>
        </p:txBody>
      </p:sp>
      <p:sp>
        <p:nvSpPr>
          <p:cNvPr id="32" name="Oval 31"/>
          <p:cNvSpPr/>
          <p:nvPr/>
        </p:nvSpPr>
        <p:spPr>
          <a:xfrm>
            <a:off x="8077200" y="3581400"/>
            <a:ext cx="419100" cy="246063"/>
          </a:xfrm>
          <a:prstGeom prst="ellipse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726" name="Rectangle 2"/>
          <p:cNvSpPr txBox="1">
            <a:spLocks noChangeArrowheads="1"/>
          </p:cNvSpPr>
          <p:nvPr/>
        </p:nvSpPr>
        <p:spPr bwMode="auto">
          <a:xfrm>
            <a:off x="304800" y="67365"/>
            <a:ext cx="804407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800000"/>
                </a:solidFill>
                <a:latin typeface="+mn-lt"/>
                <a:cs typeface="Helvetica" charset="0"/>
              </a:rPr>
              <a:t>Take Action Major Steps: Evaluate</a:t>
            </a:r>
            <a:endParaRPr lang="en-US" sz="4400" b="1" dirty="0">
              <a:solidFill>
                <a:srgbClr val="800000"/>
              </a:solidFill>
              <a:latin typeface="+mn-lt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00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Take Action Worksheet P2.png" descr="/Users/zarrowcenter/Desktop/AT-SD Pilot/Take Action/Lessons/Take Action Worksheet 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t="2158" r="40004" b="2202"/>
          <a:stretch>
            <a:fillRect/>
          </a:stretch>
        </p:blipFill>
        <p:spPr bwMode="auto">
          <a:xfrm rot="5400000">
            <a:off x="3039269" y="-1210469"/>
            <a:ext cx="2971800" cy="859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054100"/>
            <a:ext cx="889635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Helvetica" charset="0"/>
                <a:ea typeface="ＭＳ Ｐゴシック" charset="0"/>
                <a:cs typeface="Helvetica" charset="0"/>
              </a:rPr>
              <a:t>Propose changes to actions that did not work</a:t>
            </a:r>
            <a:endParaRPr lang="en-US" sz="2400" dirty="0">
              <a:latin typeface="Helvetica" charset="0"/>
              <a:ea typeface="ＭＳ Ｐゴシック" charset="0"/>
              <a:cs typeface="Helvetica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Helvetica" charset="0"/>
              <a:ea typeface="ＭＳ Ｐゴシック" charset="0"/>
              <a:cs typeface="Helvetica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44888" y="16637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54100" y="2649538"/>
            <a:ext cx="419100" cy="246062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25146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52800" y="25146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00600" y="26670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72200" y="24384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77200" y="25146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4763" name="TextBox 20"/>
          <p:cNvSpPr txBox="1">
            <a:spLocks noChangeArrowheads="1"/>
          </p:cNvSpPr>
          <p:nvPr/>
        </p:nvSpPr>
        <p:spPr bwMode="auto">
          <a:xfrm>
            <a:off x="304800" y="3962400"/>
            <a:ext cx="152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>
                <a:latin typeface="Chalkboard" charset="0"/>
                <a:cs typeface="Chalkboard" charset="0"/>
              </a:rPr>
              <a:t>I really want my driver</a:t>
            </a:r>
            <a:r>
              <a:rPr lang="ja-JP" altLang="en-US" sz="1000" b="1">
                <a:latin typeface="Chalkboard" charset="0"/>
                <a:cs typeface="Chalkboard" charset="0"/>
              </a:rPr>
              <a:t>’</a:t>
            </a:r>
            <a:r>
              <a:rPr lang="en-US" sz="1000" b="1">
                <a:latin typeface="Chalkboard" charset="0"/>
                <a:cs typeface="Chalkboard" charset="0"/>
              </a:rPr>
              <a:t>s license before school starts.  </a:t>
            </a:r>
          </a:p>
        </p:txBody>
      </p:sp>
      <p:sp>
        <p:nvSpPr>
          <p:cNvPr id="22" name="Oval 21"/>
          <p:cNvSpPr/>
          <p:nvPr/>
        </p:nvSpPr>
        <p:spPr>
          <a:xfrm>
            <a:off x="533400" y="35814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81200" y="34290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4766" name="TextBox 24"/>
          <p:cNvSpPr txBox="1">
            <a:spLocks noChangeArrowheads="1"/>
          </p:cNvSpPr>
          <p:nvPr/>
        </p:nvSpPr>
        <p:spPr bwMode="auto">
          <a:xfrm>
            <a:off x="3048000" y="39624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>
                <a:latin typeface="Chalkboard" charset="0"/>
                <a:cs typeface="Chalkboard" charset="0"/>
              </a:rPr>
              <a:t>I really need to practice!  </a:t>
            </a:r>
          </a:p>
        </p:txBody>
      </p:sp>
      <p:sp>
        <p:nvSpPr>
          <p:cNvPr id="26" name="Oval 25"/>
          <p:cNvSpPr/>
          <p:nvPr/>
        </p:nvSpPr>
        <p:spPr>
          <a:xfrm>
            <a:off x="3352800" y="34290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4768" name="TextBox 26"/>
          <p:cNvSpPr txBox="1">
            <a:spLocks noChangeArrowheads="1"/>
          </p:cNvSpPr>
          <p:nvPr/>
        </p:nvSpPr>
        <p:spPr bwMode="auto">
          <a:xfrm>
            <a:off x="4419600" y="38862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Chalkboard" charset="0"/>
                <a:cs typeface="Chalkboard" charset="0"/>
              </a:rPr>
              <a:t>I had to wait until my friend was ready.</a:t>
            </a:r>
          </a:p>
        </p:txBody>
      </p:sp>
      <p:sp>
        <p:nvSpPr>
          <p:cNvPr id="28" name="Oval 27"/>
          <p:cNvSpPr/>
          <p:nvPr/>
        </p:nvSpPr>
        <p:spPr>
          <a:xfrm>
            <a:off x="5219700" y="34290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70" name="TextBox 28"/>
          <p:cNvSpPr txBox="1">
            <a:spLocks noChangeArrowheads="1"/>
          </p:cNvSpPr>
          <p:nvPr/>
        </p:nvSpPr>
        <p:spPr bwMode="auto">
          <a:xfrm>
            <a:off x="5867400" y="3925888"/>
            <a:ext cx="1600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Chalkboard" charset="0"/>
                <a:cs typeface="Chalkboard" charset="0"/>
              </a:rPr>
              <a:t>She didn</a:t>
            </a:r>
            <a:r>
              <a:rPr lang="ja-JP" altLang="en-US" sz="1200" b="1">
                <a:solidFill>
                  <a:srgbClr val="000000"/>
                </a:solidFill>
                <a:latin typeface="Chalkboard" charset="0"/>
                <a:cs typeface="Chalkboard" charset="0"/>
              </a:rPr>
              <a:t>’</a:t>
            </a:r>
            <a:r>
              <a:rPr lang="en-US" sz="1200" b="1">
                <a:solidFill>
                  <a:srgbClr val="000000"/>
                </a:solidFill>
                <a:latin typeface="Chalkboard" charset="0"/>
                <a:cs typeface="Chalkboard" charset="0"/>
              </a:rPr>
              <a:t>t say anything and made me laugh.  </a:t>
            </a:r>
          </a:p>
        </p:txBody>
      </p:sp>
      <p:sp>
        <p:nvSpPr>
          <p:cNvPr id="30" name="Oval 29"/>
          <p:cNvSpPr/>
          <p:nvPr/>
        </p:nvSpPr>
        <p:spPr>
          <a:xfrm>
            <a:off x="6629400" y="34290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4772" name="TextBox 30"/>
          <p:cNvSpPr txBox="1">
            <a:spLocks noChangeArrowheads="1"/>
          </p:cNvSpPr>
          <p:nvPr/>
        </p:nvSpPr>
        <p:spPr bwMode="auto">
          <a:xfrm>
            <a:off x="7315200" y="3859422"/>
            <a:ext cx="1524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 dirty="0">
                <a:latin typeface="Chalkboard" charset="0"/>
                <a:cs typeface="Chalkboard" charset="0"/>
              </a:rPr>
              <a:t>My friend </a:t>
            </a:r>
            <a:r>
              <a:rPr lang="en-US" sz="1400" b="1" dirty="0" smtClean="0">
                <a:latin typeface="Chalkboard" charset="0"/>
                <a:cs typeface="Chalkboard" charset="0"/>
              </a:rPr>
              <a:t>didn’t </a:t>
            </a:r>
            <a:r>
              <a:rPr lang="en-US" sz="1400" b="1" dirty="0">
                <a:latin typeface="Chalkboard" charset="0"/>
                <a:cs typeface="Chalkboard" charset="0"/>
              </a:rPr>
              <a:t>give me any!  </a:t>
            </a:r>
          </a:p>
        </p:txBody>
      </p:sp>
      <p:sp>
        <p:nvSpPr>
          <p:cNvPr id="32" name="Oval 31"/>
          <p:cNvSpPr/>
          <p:nvPr/>
        </p:nvSpPr>
        <p:spPr>
          <a:xfrm>
            <a:off x="8077200" y="3581400"/>
            <a:ext cx="419100" cy="246063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74774" name="Take Action Worksheet P2.png" descr="/Users/zarrowcenter/Desktop/AT-SD Pilot/Take Action/Lessons/Take Action Worksheet 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7" t="2158" b="2202"/>
          <a:stretch>
            <a:fillRect/>
          </a:stretch>
        </p:blipFill>
        <p:spPr bwMode="auto">
          <a:xfrm rot="5400000">
            <a:off x="3553619" y="1475581"/>
            <a:ext cx="1943100" cy="859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04800" y="59436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800000"/>
                </a:solidFill>
                <a:latin typeface="Chalkboard" charset="0"/>
                <a:cs typeface="Chalkboard" charset="0"/>
              </a:rPr>
              <a:t>Keep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600200" y="59436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800000"/>
                </a:solidFill>
                <a:latin typeface="Chalkboard" charset="0"/>
                <a:cs typeface="Chalkboard" charset="0"/>
              </a:rPr>
              <a:t>Keep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971800" y="6015038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800000"/>
                </a:solidFill>
                <a:latin typeface="Chalkboard" charset="0"/>
                <a:cs typeface="Chalkboard" charset="0"/>
              </a:rPr>
              <a:t>Keep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419600" y="59436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800000"/>
                </a:solidFill>
                <a:latin typeface="Chalkboard" charset="0"/>
                <a:cs typeface="Chalkboard" charset="0"/>
              </a:rPr>
              <a:t>When my mom is off work.  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943600" y="601980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800000"/>
                </a:solidFill>
                <a:latin typeface="Chalkboard" charset="0"/>
                <a:cs typeface="Chalkboard" charset="0"/>
              </a:rPr>
              <a:t>Only go with my mom!  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315200" y="5815013"/>
            <a:ext cx="152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800000"/>
                </a:solidFill>
                <a:latin typeface="Chalkboard" charset="0"/>
                <a:cs typeface="Chalkboard" charset="0"/>
              </a:rPr>
              <a:t>My mom knows what she is talking about.  </a:t>
            </a:r>
          </a:p>
        </p:txBody>
      </p:sp>
      <p:sp>
        <p:nvSpPr>
          <p:cNvPr id="74781" name="Rectangle 2"/>
          <p:cNvSpPr txBox="1">
            <a:spLocks noChangeArrowheads="1"/>
          </p:cNvSpPr>
          <p:nvPr/>
        </p:nvSpPr>
        <p:spPr bwMode="auto">
          <a:xfrm>
            <a:off x="304800" y="155713"/>
            <a:ext cx="746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800000"/>
                </a:solidFill>
                <a:latin typeface="+mn-lt"/>
                <a:cs typeface="Helvetica" charset="0"/>
              </a:rPr>
              <a:t>Take Action Major Steps: Adjust</a:t>
            </a:r>
            <a:endParaRPr lang="en-US" sz="4400" b="1" dirty="0">
              <a:solidFill>
                <a:srgbClr val="800000"/>
              </a:solidFill>
              <a:latin typeface="+mn-lt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79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63" grpId="0"/>
      <p:bldP spid="64" grpId="0"/>
      <p:bldP spid="65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264215" y="967409"/>
            <a:ext cx="889635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Helvetica" charset="0"/>
                <a:ea typeface="ＭＳ Ｐゴシック" charset="0"/>
                <a:cs typeface="Helvetica" charset="0"/>
              </a:rPr>
              <a:t>Adopt suggested plan adjustments</a:t>
            </a:r>
            <a:endParaRPr lang="en-US" sz="2400" dirty="0">
              <a:latin typeface="Helvetica" charset="0"/>
              <a:ea typeface="ＭＳ Ｐゴシック" charset="0"/>
              <a:cs typeface="Helvetica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Helvetica" charset="0"/>
              <a:ea typeface="ＭＳ Ｐゴシック" charset="0"/>
              <a:cs typeface="Helvetica" charset="0"/>
            </a:endParaRPr>
          </a:p>
        </p:txBody>
      </p:sp>
      <p:pic>
        <p:nvPicPr>
          <p:cNvPr id="76803" name="Take Action Worksheet P2.png" descr="/Users/zarrowcenter/Desktop/AT-SD Pilot/Take Action/Lessons/Take Action Worksheet 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7" t="2158" b="2202"/>
          <a:stretch>
            <a:fillRect/>
          </a:stretch>
        </p:blipFill>
        <p:spPr bwMode="auto">
          <a:xfrm rot="5400000">
            <a:off x="3706019" y="-1877219"/>
            <a:ext cx="1943100" cy="859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extBox 56"/>
          <p:cNvSpPr txBox="1">
            <a:spLocks noChangeArrowheads="1"/>
          </p:cNvSpPr>
          <p:nvPr/>
        </p:nvSpPr>
        <p:spPr bwMode="auto">
          <a:xfrm>
            <a:off x="381000" y="25908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>
                <a:latin typeface="Chalkboard" charset="0"/>
                <a:cs typeface="Chalkboard" charset="0"/>
              </a:rPr>
              <a:t>Keep</a:t>
            </a:r>
          </a:p>
        </p:txBody>
      </p:sp>
      <p:sp>
        <p:nvSpPr>
          <p:cNvPr id="76805" name="TextBox 61"/>
          <p:cNvSpPr txBox="1">
            <a:spLocks noChangeArrowheads="1"/>
          </p:cNvSpPr>
          <p:nvPr/>
        </p:nvSpPr>
        <p:spPr bwMode="auto">
          <a:xfrm>
            <a:off x="1676400" y="25908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latin typeface="Chalkboard" charset="0"/>
                <a:cs typeface="Chalkboard" charset="0"/>
              </a:rPr>
              <a:t>Keep</a:t>
            </a:r>
          </a:p>
        </p:txBody>
      </p:sp>
      <p:sp>
        <p:nvSpPr>
          <p:cNvPr id="76806" name="TextBox 62"/>
          <p:cNvSpPr txBox="1">
            <a:spLocks noChangeArrowheads="1"/>
          </p:cNvSpPr>
          <p:nvPr/>
        </p:nvSpPr>
        <p:spPr bwMode="auto">
          <a:xfrm>
            <a:off x="3048000" y="2662238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latin typeface="Chalkboard" charset="0"/>
                <a:cs typeface="Chalkboard" charset="0"/>
              </a:rPr>
              <a:t>Keep</a:t>
            </a:r>
          </a:p>
        </p:txBody>
      </p:sp>
      <p:sp>
        <p:nvSpPr>
          <p:cNvPr id="76807" name="TextBox 63"/>
          <p:cNvSpPr txBox="1">
            <a:spLocks noChangeArrowheads="1"/>
          </p:cNvSpPr>
          <p:nvPr/>
        </p:nvSpPr>
        <p:spPr bwMode="auto">
          <a:xfrm>
            <a:off x="4495800" y="25908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>
                <a:latin typeface="Chalkboard" charset="0"/>
                <a:cs typeface="Chalkboard" charset="0"/>
              </a:rPr>
              <a:t>When my mom is off work.  </a:t>
            </a:r>
          </a:p>
        </p:txBody>
      </p:sp>
      <p:sp>
        <p:nvSpPr>
          <p:cNvPr id="76808" name="TextBox 64"/>
          <p:cNvSpPr txBox="1">
            <a:spLocks noChangeArrowheads="1"/>
          </p:cNvSpPr>
          <p:nvPr/>
        </p:nvSpPr>
        <p:spPr bwMode="auto">
          <a:xfrm>
            <a:off x="6019800" y="266700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>
                <a:latin typeface="Chalkboard" charset="0"/>
                <a:cs typeface="Chalkboard" charset="0"/>
              </a:rPr>
              <a:t>Only go with my mom!  </a:t>
            </a:r>
          </a:p>
        </p:txBody>
      </p:sp>
      <p:sp>
        <p:nvSpPr>
          <p:cNvPr id="76809" name="TextBox 65"/>
          <p:cNvSpPr txBox="1">
            <a:spLocks noChangeArrowheads="1"/>
          </p:cNvSpPr>
          <p:nvPr/>
        </p:nvSpPr>
        <p:spPr bwMode="auto">
          <a:xfrm>
            <a:off x="7391400" y="2462213"/>
            <a:ext cx="152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>
                <a:latin typeface="Chalkboard" charset="0"/>
                <a:cs typeface="Chalkboard" charset="0"/>
              </a:rPr>
              <a:t>My mom knows what she is talking about.  </a:t>
            </a:r>
          </a:p>
        </p:txBody>
      </p:sp>
      <p:pic>
        <p:nvPicPr>
          <p:cNvPr id="76810" name="Kristal's Take Action P1.jpg" descr="/Users/zarrowcenter/Desktop/AT-SD Pilot/Take Action/Lessons/Kristal's Take Action P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0" t="10220" r="33232" b="14024"/>
          <a:stretch>
            <a:fillRect/>
          </a:stretch>
        </p:blipFill>
        <p:spPr bwMode="auto">
          <a:xfrm rot="5400000">
            <a:off x="3390900" y="38100"/>
            <a:ext cx="23622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09550" y="4354513"/>
            <a:ext cx="14239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Get her drivers license by the time school starts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633538" y="4356100"/>
            <a:ext cx="14255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latin typeface="Chalkboard" charset="0"/>
                <a:cs typeface="Chalkboard" charset="0"/>
              </a:rPr>
              <a:t>To be able to drive herself places not not be picked up by her mother and brothers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059113" y="4357688"/>
            <a:ext cx="14239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Practice driving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597400" y="4357688"/>
            <a:ext cx="1423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Mom</a:t>
            </a:r>
            <a:r>
              <a:rPr lang="ja-JP" alt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’</a:t>
            </a:r>
            <a:r>
              <a:rPr 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s day off, Saturday @ 4:00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127750" y="4357688"/>
            <a:ext cx="1423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Mom and only mom!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7507288" y="4337050"/>
            <a:ext cx="16367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  <a:latin typeface="Chalkboard" charset="0"/>
                <a:cs typeface="Chalkboard" charset="0"/>
              </a:rPr>
              <a:t>What mom tells me. </a:t>
            </a:r>
          </a:p>
        </p:txBody>
      </p:sp>
      <p:sp>
        <p:nvSpPr>
          <p:cNvPr id="76817" name="Rectangle 2"/>
          <p:cNvSpPr txBox="1">
            <a:spLocks noChangeArrowheads="1"/>
          </p:cNvSpPr>
          <p:nvPr/>
        </p:nvSpPr>
        <p:spPr bwMode="auto">
          <a:xfrm>
            <a:off x="247650" y="51905"/>
            <a:ext cx="746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800000"/>
                </a:solidFill>
                <a:latin typeface="+mn-lt"/>
                <a:cs typeface="Helvetica" charset="0"/>
              </a:rPr>
              <a:t>Take Action Major Steps: Adjust</a:t>
            </a:r>
            <a:endParaRPr lang="en-US" sz="4400" b="1" dirty="0">
              <a:solidFill>
                <a:srgbClr val="800000"/>
              </a:solidFill>
              <a:latin typeface="+mn-lt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31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</a:t>
            </a:r>
            <a:r>
              <a:rPr lang="en-US" sz="4400" b="1" dirty="0">
                <a:solidFill>
                  <a:srgbClr val="800000"/>
                </a:solidFill>
              </a:rPr>
              <a:t>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432" y="984805"/>
            <a:ext cx="8215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Percent of components adjusted</a:t>
            </a:r>
            <a:endParaRPr lang="en-US" sz="4000" dirty="0"/>
          </a:p>
          <a:p>
            <a:pPr marL="285750" indent="-285750">
              <a:buFont typeface="Arial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35091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</a:t>
            </a:r>
            <a:r>
              <a:rPr lang="en-US" sz="4400" b="1" dirty="0">
                <a:solidFill>
                  <a:srgbClr val="800000"/>
                </a:solidFill>
              </a:rPr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432" y="984805"/>
            <a:ext cx="8215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Percent of components adjusted</a:t>
            </a:r>
          </a:p>
        </p:txBody>
      </p:sp>
      <p:pic>
        <p:nvPicPr>
          <p:cNvPr id="2" name="Picture 1" descr="Screen Shot 2012-10-26 at 2.39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1" y="1937168"/>
            <a:ext cx="7359247" cy="42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75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</a:t>
            </a:r>
            <a:r>
              <a:rPr lang="en-US" sz="4400" b="1" dirty="0">
                <a:solidFill>
                  <a:srgbClr val="800000"/>
                </a:solidFill>
              </a:rPr>
              <a:t>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432" y="984805"/>
            <a:ext cx="8215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Percent of components adjusted</a:t>
            </a:r>
          </a:p>
          <a:p>
            <a:pPr marL="285750" indent="-285750">
              <a:buFont typeface="Arial"/>
              <a:buChar char="•"/>
            </a:pP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Motivation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4000" dirty="0" smtClean="0"/>
              <a:t>Students stated they were motivated whether they did or did not attain their goals</a:t>
            </a:r>
          </a:p>
        </p:txBody>
      </p:sp>
    </p:spTree>
    <p:extLst>
      <p:ext uri="{BB962C8B-B14F-4D97-AF65-F5344CB8AC3E}">
        <p14:creationId xmlns:p14="http://schemas.microsoft.com/office/powerpoint/2010/main" val="138008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</a:t>
            </a:r>
            <a:r>
              <a:rPr lang="en-US" sz="4400" b="1" dirty="0">
                <a:solidFill>
                  <a:srgbClr val="800000"/>
                </a:solidFill>
              </a:rPr>
              <a:t>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432" y="984805"/>
            <a:ext cx="82158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Percent of components adjusted</a:t>
            </a:r>
          </a:p>
          <a:p>
            <a:pPr marL="285750" indent="-285750">
              <a:buFont typeface="Arial"/>
              <a:buChar char="•"/>
            </a:pP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Motivation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4000" dirty="0" smtClean="0"/>
              <a:t>Students stated they were motivated whether they did or did not attain their goals</a:t>
            </a:r>
          </a:p>
          <a:p>
            <a:pPr marL="285750" indent="-285750">
              <a:buFont typeface="Arial"/>
              <a:buChar char="•"/>
            </a:pP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Number of components used</a:t>
            </a:r>
          </a:p>
        </p:txBody>
      </p:sp>
    </p:spTree>
    <p:extLst>
      <p:ext uri="{BB962C8B-B14F-4D97-AF65-F5344CB8AC3E}">
        <p14:creationId xmlns:p14="http://schemas.microsoft.com/office/powerpoint/2010/main" val="40177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" t="1724" r="1457" b="3448"/>
          <a:stretch>
            <a:fillRect/>
          </a:stretch>
        </p:blipFill>
        <p:spPr bwMode="auto">
          <a:xfrm>
            <a:off x="1307055" y="1881640"/>
            <a:ext cx="7010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</a:t>
            </a:r>
            <a:r>
              <a:rPr lang="en-US" sz="4400" b="1" dirty="0">
                <a:solidFill>
                  <a:srgbClr val="800000"/>
                </a:solidFill>
              </a:rPr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432" y="984805"/>
            <a:ext cx="821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Number of components used</a:t>
            </a:r>
          </a:p>
        </p:txBody>
      </p:sp>
    </p:spTree>
    <p:extLst>
      <p:ext uri="{BB962C8B-B14F-4D97-AF65-F5344CB8AC3E}">
        <p14:creationId xmlns:p14="http://schemas.microsoft.com/office/powerpoint/2010/main" val="4293372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10-24 at 6.4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754"/>
            <a:ext cx="9144000" cy="2975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Revisions to Take Action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984805"/>
            <a:ext cx="821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Operationalization of Components</a:t>
            </a:r>
          </a:p>
        </p:txBody>
      </p:sp>
      <p:sp>
        <p:nvSpPr>
          <p:cNvPr id="6" name="TextBox 56"/>
          <p:cNvSpPr txBox="1">
            <a:spLocks noChangeArrowheads="1"/>
          </p:cNvSpPr>
          <p:nvPr/>
        </p:nvSpPr>
        <p:spPr bwMode="auto">
          <a:xfrm>
            <a:off x="1195671" y="2545033"/>
            <a:ext cx="4238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How much will I do?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7" name="TextBox 56"/>
          <p:cNvSpPr txBox="1">
            <a:spLocks noChangeArrowheads="1"/>
          </p:cNvSpPr>
          <p:nvPr/>
        </p:nvSpPr>
        <p:spPr bwMode="auto">
          <a:xfrm>
            <a:off x="142546" y="3437969"/>
            <a:ext cx="202452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What will someone see me doing?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8" name="TextBox 56"/>
          <p:cNvSpPr txBox="1">
            <a:spLocks noChangeArrowheads="1"/>
          </p:cNvSpPr>
          <p:nvPr/>
        </p:nvSpPr>
        <p:spPr bwMode="auto">
          <a:xfrm>
            <a:off x="2413995" y="3437969"/>
            <a:ext cx="202452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Day and time I will act.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9" name="TextBox 56"/>
          <p:cNvSpPr txBox="1">
            <a:spLocks noChangeArrowheads="1"/>
          </p:cNvSpPr>
          <p:nvPr/>
        </p:nvSpPr>
        <p:spPr bwMode="auto">
          <a:xfrm>
            <a:off x="4541489" y="3520455"/>
            <a:ext cx="2024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Who/role?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10" name="TextBox 56"/>
          <p:cNvSpPr txBox="1">
            <a:spLocks noChangeArrowheads="1"/>
          </p:cNvSpPr>
          <p:nvPr/>
        </p:nvSpPr>
        <p:spPr bwMode="auto">
          <a:xfrm>
            <a:off x="4622055" y="4407464"/>
            <a:ext cx="2138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What things?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11" name="TextBox 56"/>
          <p:cNvSpPr txBox="1">
            <a:spLocks noChangeArrowheads="1"/>
          </p:cNvSpPr>
          <p:nvPr/>
        </p:nvSpPr>
        <p:spPr bwMode="auto">
          <a:xfrm>
            <a:off x="6816757" y="3507540"/>
            <a:ext cx="2138456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What can I show someone?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13" name="TextBox 56"/>
          <p:cNvSpPr txBox="1">
            <a:spLocks noChangeArrowheads="1"/>
          </p:cNvSpPr>
          <p:nvPr/>
        </p:nvSpPr>
        <p:spPr bwMode="auto">
          <a:xfrm>
            <a:off x="1473919" y="1976921"/>
            <a:ext cx="732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What can I do in one day to get me to my goal?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396426"/>
            <a:ext cx="74123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Emergence of Goal Attainment Instruction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1562078"/>
            <a:ext cx="82158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Adaptability Instructional Model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4000" dirty="0" err="1" smtClean="0"/>
              <a:t>ChoiceMaker</a:t>
            </a:r>
            <a:r>
              <a:rPr lang="en-US" sz="4000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Self-Determined Learning Model of Instruction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Take Action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995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10-24 at 6.4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754"/>
            <a:ext cx="9144000" cy="2975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Revisions to Take Action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984805"/>
            <a:ext cx="821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Addition of Reminder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8230" y="4061883"/>
            <a:ext cx="210509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Reminder</a:t>
            </a:r>
          </a:p>
          <a:p>
            <a:r>
              <a:rPr lang="en-US" sz="1400" dirty="0" smtClean="0"/>
              <a:t>How will I remember?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0708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10-24 at 6.4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754"/>
            <a:ext cx="9144000" cy="2975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Revisions to Take Action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813175"/>
            <a:ext cx="821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Operationalization of Components</a:t>
            </a:r>
          </a:p>
        </p:txBody>
      </p:sp>
      <p:sp>
        <p:nvSpPr>
          <p:cNvPr id="6" name="TextBox 56"/>
          <p:cNvSpPr txBox="1">
            <a:spLocks noChangeArrowheads="1"/>
          </p:cNvSpPr>
          <p:nvPr/>
        </p:nvSpPr>
        <p:spPr bwMode="auto">
          <a:xfrm>
            <a:off x="1195671" y="2545033"/>
            <a:ext cx="4238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2 applications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7" name="TextBox 56"/>
          <p:cNvSpPr txBox="1">
            <a:spLocks noChangeArrowheads="1"/>
          </p:cNvSpPr>
          <p:nvPr/>
        </p:nvSpPr>
        <p:spPr bwMode="auto">
          <a:xfrm>
            <a:off x="142546" y="3437969"/>
            <a:ext cx="20245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Ride my bike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8" name="TextBox 56"/>
          <p:cNvSpPr txBox="1">
            <a:spLocks noChangeArrowheads="1"/>
          </p:cNvSpPr>
          <p:nvPr/>
        </p:nvSpPr>
        <p:spPr bwMode="auto">
          <a:xfrm>
            <a:off x="2276704" y="3266339"/>
            <a:ext cx="2264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Tuesday @ 4:00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9" name="TextBox 56"/>
          <p:cNvSpPr txBox="1">
            <a:spLocks noChangeArrowheads="1"/>
          </p:cNvSpPr>
          <p:nvPr/>
        </p:nvSpPr>
        <p:spPr bwMode="auto">
          <a:xfrm>
            <a:off x="4461885" y="3406035"/>
            <a:ext cx="2378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Brother to suggest places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10" name="TextBox 56"/>
          <p:cNvSpPr txBox="1">
            <a:spLocks noChangeArrowheads="1"/>
          </p:cNvSpPr>
          <p:nvPr/>
        </p:nvSpPr>
        <p:spPr bwMode="auto">
          <a:xfrm>
            <a:off x="4622055" y="4235834"/>
            <a:ext cx="2138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List of places to go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11" name="TextBox 56"/>
          <p:cNvSpPr txBox="1">
            <a:spLocks noChangeArrowheads="1"/>
          </p:cNvSpPr>
          <p:nvPr/>
        </p:nvSpPr>
        <p:spPr bwMode="auto">
          <a:xfrm>
            <a:off x="6816757" y="3507540"/>
            <a:ext cx="2138456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Bring applications to school 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13" name="TextBox 56"/>
          <p:cNvSpPr txBox="1">
            <a:spLocks noChangeArrowheads="1"/>
          </p:cNvSpPr>
          <p:nvPr/>
        </p:nvSpPr>
        <p:spPr bwMode="auto">
          <a:xfrm>
            <a:off x="1473919" y="1976921"/>
            <a:ext cx="732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Pick up job applications 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8230" y="4051568"/>
            <a:ext cx="2105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Reminder</a:t>
            </a:r>
          </a:p>
          <a:p>
            <a:r>
              <a:rPr lang="en-US" sz="1400" dirty="0" smtClean="0"/>
              <a:t>How will I remember?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14" name="TextBox 56"/>
          <p:cNvSpPr txBox="1">
            <a:spLocks noChangeArrowheads="1"/>
          </p:cNvSpPr>
          <p:nvPr/>
        </p:nvSpPr>
        <p:spPr bwMode="auto">
          <a:xfrm>
            <a:off x="2276704" y="4467151"/>
            <a:ext cx="2264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halkboard" charset="0"/>
                <a:cs typeface="Chalkboard" charset="0"/>
              </a:rPr>
              <a:t>Set my iPod</a:t>
            </a:r>
            <a:endParaRPr lang="en-US" b="1" dirty="0">
              <a:solidFill>
                <a:srgbClr val="80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II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984805"/>
            <a:ext cx="821583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Content Mastery</a:t>
            </a:r>
          </a:p>
          <a:p>
            <a:endParaRPr lang="en-US" sz="4000" dirty="0" smtClean="0"/>
          </a:p>
          <a:p>
            <a:endParaRPr lang="en-US" sz="4000" dirty="0" smtClean="0"/>
          </a:p>
        </p:txBody>
      </p:sp>
      <p:pic>
        <p:nvPicPr>
          <p:cNvPr id="2" name="Picture 1" descr="Screen Shot 2012-10-24 at 7.2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2" y="1882330"/>
            <a:ext cx="7530775" cy="40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5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24 at 7.32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17" y="3661789"/>
            <a:ext cx="6164209" cy="3127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546" y="-27739"/>
            <a:ext cx="692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II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177" y="549054"/>
            <a:ext cx="821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Correctness of Plans</a:t>
            </a:r>
          </a:p>
        </p:txBody>
      </p:sp>
      <p:pic>
        <p:nvPicPr>
          <p:cNvPr id="3" name="Picture 2" descr="Screen Shot 2012-10-24 at 7.47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07" y="1323679"/>
            <a:ext cx="5397816" cy="2338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939160" y="2233459"/>
            <a:ext cx="18172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Phase I</a:t>
            </a:r>
            <a:endParaRPr lang="en-US" sz="3200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62056" y="4963782"/>
            <a:ext cx="19867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Phase II</a:t>
            </a:r>
            <a:endParaRPr lang="en-US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0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II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143" y="799835"/>
            <a:ext cx="82158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Short-term Goals Attained</a:t>
            </a:r>
          </a:p>
          <a:p>
            <a:endParaRPr lang="en-US" sz="4000" dirty="0" smtClean="0"/>
          </a:p>
        </p:txBody>
      </p:sp>
      <p:pic>
        <p:nvPicPr>
          <p:cNvPr id="7" name="Picture 6" descr="Screen Shot 2012-10-24 at 7.5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12" y="1287981"/>
            <a:ext cx="4716482" cy="2614234"/>
          </a:xfrm>
          <a:prstGeom prst="rect">
            <a:avLst/>
          </a:prstGeom>
        </p:spPr>
      </p:pic>
      <p:pic>
        <p:nvPicPr>
          <p:cNvPr id="8" name="Picture 7" descr="Screen Shot 2012-10-24 at 7.53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21" y="3758137"/>
            <a:ext cx="5411464" cy="2944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240176" y="1956226"/>
            <a:ext cx="19212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Phase I</a:t>
            </a:r>
            <a:endParaRPr lang="en-US" sz="3200" b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86055" y="4816558"/>
            <a:ext cx="19975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Phase II</a:t>
            </a:r>
            <a:endParaRPr lang="en-US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II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143" y="849411"/>
            <a:ext cx="82158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Action Taken</a:t>
            </a:r>
          </a:p>
          <a:p>
            <a:endParaRPr lang="en-US" sz="4000" dirty="0" smtClean="0"/>
          </a:p>
        </p:txBody>
      </p:sp>
      <p:pic>
        <p:nvPicPr>
          <p:cNvPr id="2" name="Picture 1" descr="Screen Shot 2012-10-24 at 7.56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48" y="3855927"/>
            <a:ext cx="5409828" cy="2827401"/>
          </a:xfrm>
          <a:prstGeom prst="rect">
            <a:avLst/>
          </a:prstGeom>
        </p:spPr>
      </p:pic>
      <p:pic>
        <p:nvPicPr>
          <p:cNvPr id="3" name="Picture 2" descr="Screen Shot 2012-10-24 at 7.5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76" y="1418798"/>
            <a:ext cx="4425373" cy="2547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872493" y="2067402"/>
            <a:ext cx="18819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Phase I</a:t>
            </a:r>
            <a:endParaRPr lang="en-US" sz="3200" b="1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613554" y="4908506"/>
            <a:ext cx="19966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Phase II</a:t>
            </a:r>
            <a:endParaRPr lang="en-US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8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Phase II</a:t>
            </a:r>
            <a:endParaRPr lang="en-US" sz="4400" b="1" dirty="0">
              <a:solidFill>
                <a:srgbClr val="800000"/>
              </a:solidFill>
            </a:endParaRPr>
          </a:p>
        </p:txBody>
      </p:sp>
      <p:pic>
        <p:nvPicPr>
          <p:cNvPr id="6" name="Picture 5" descr="Screen Shot 2012-10-24 at 8.02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8" y="1234682"/>
            <a:ext cx="7237588" cy="2647573"/>
          </a:xfrm>
          <a:prstGeom prst="rect">
            <a:avLst/>
          </a:prstGeom>
        </p:spPr>
      </p:pic>
      <p:pic>
        <p:nvPicPr>
          <p:cNvPr id="7" name="Picture 6" descr="Screen Shot 2012-10-24 at 8.02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3" y="3882255"/>
            <a:ext cx="7117658" cy="2975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143" y="649744"/>
            <a:ext cx="82158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Outside AT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5813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4128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Conclusion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744525"/>
            <a:ext cx="82158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Students want a mentor to help them make their plans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Set short-term goals often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When students had better plans, they did not need to increase their action to attain their goals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With a reminder, students will act on their goals</a:t>
            </a:r>
          </a:p>
        </p:txBody>
      </p:sp>
    </p:spTree>
    <p:extLst>
      <p:ext uri="{BB962C8B-B14F-4D97-AF65-F5344CB8AC3E}">
        <p14:creationId xmlns:p14="http://schemas.microsoft.com/office/powerpoint/2010/main" val="360998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719282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Self-determination 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2010236"/>
            <a:ext cx="82158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Definition of Self-determination 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Positive </a:t>
            </a:r>
            <a:r>
              <a:rPr lang="en-US" sz="4000" dirty="0" smtClean="0"/>
              <a:t>impact of self-determination skills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Goal </a:t>
            </a:r>
            <a:r>
              <a:rPr lang="en-US" sz="4000" dirty="0" smtClean="0"/>
              <a:t>Settings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Goal </a:t>
            </a:r>
            <a:r>
              <a:rPr lang="en-US" sz="4000" dirty="0" smtClean="0"/>
              <a:t>attainment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103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730044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Goal Setting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1931850"/>
            <a:ext cx="82158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Factor predicting engagement at transition planning meetings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Outcomes </a:t>
            </a:r>
            <a:r>
              <a:rPr lang="en-US" sz="4000" dirty="0" smtClean="0"/>
              <a:t>for students who attain goals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Goal </a:t>
            </a:r>
            <a:r>
              <a:rPr lang="en-US" sz="4000" dirty="0" smtClean="0"/>
              <a:t>setting process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571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724630"/>
            <a:ext cx="741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Goal Attainment 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2039468"/>
            <a:ext cx="82158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Missing link for students with disabilities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Plan </a:t>
            </a:r>
            <a:r>
              <a:rPr lang="en-US" sz="4000" dirty="0" smtClean="0"/>
              <a:t>making beyond setting goals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When </a:t>
            </a:r>
            <a:r>
              <a:rPr lang="en-US" sz="4000" dirty="0" smtClean="0"/>
              <a:t>to begin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Process 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2938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600901"/>
            <a:ext cx="81863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Methods to Teach Students to Attain Goals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2162441"/>
            <a:ext cx="8215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Utilizing support</a:t>
            </a:r>
          </a:p>
          <a:p>
            <a:pPr marL="285750" indent="-285750">
              <a:buFont typeface="Arial"/>
              <a:buChar char="•"/>
            </a:pP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Role Playing</a:t>
            </a:r>
          </a:p>
          <a:p>
            <a:pPr marL="285750" indent="-285750">
              <a:buFont typeface="Arial"/>
              <a:buChar char="•"/>
            </a:pP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Mediated Transition Goals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955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46" y="686996"/>
            <a:ext cx="8770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Take Action Lesson Package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432" y="1689077"/>
            <a:ext cx="8215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Impetus for the lesson package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Adaptability Instruction Model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Selection of the components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Development of the lesson package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Revisions to the package</a:t>
            </a:r>
          </a:p>
        </p:txBody>
      </p:sp>
    </p:spTree>
    <p:extLst>
      <p:ext uri="{BB962C8B-B14F-4D97-AF65-F5344CB8AC3E}">
        <p14:creationId xmlns:p14="http://schemas.microsoft.com/office/powerpoint/2010/main" val="222092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reaking Down Long Term Goals.jpg" descr="/Users/zarrowcenter/Desktop/AT-SD Pilot/Take Action/Lessons/Breaking Down Long Term Goals.jpg"/>
          <p:cNvPicPr>
            <a:picLocks noChangeAspect="1"/>
          </p:cNvPicPr>
          <p:nvPr/>
        </p:nvPicPr>
        <p:blipFill rotWithShape="1"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4" t="11386" r="14076" b="17261"/>
          <a:stretch/>
        </p:blipFill>
        <p:spPr bwMode="auto">
          <a:xfrm rot="5400000">
            <a:off x="1603040" y="576497"/>
            <a:ext cx="55418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238" y="9156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1" dirty="0" smtClean="0">
                <a:solidFill>
                  <a:srgbClr val="800000"/>
                </a:solidFill>
                <a:latin typeface="+mn-lt"/>
                <a:ea typeface="ＭＳ Ｐゴシック" charset="0"/>
                <a:cs typeface="Helvetica" charset="0"/>
              </a:rPr>
              <a:t>Break Down Long-Term Goal</a:t>
            </a:r>
            <a:endParaRPr lang="en-US" sz="4400" b="1" dirty="0">
              <a:solidFill>
                <a:srgbClr val="800000"/>
              </a:solidFill>
              <a:latin typeface="+mn-lt"/>
              <a:ea typeface="ＭＳ Ｐゴシック" charset="0"/>
              <a:cs typeface="Helvetica" charset="0"/>
            </a:endParaRPr>
          </a:p>
        </p:txBody>
      </p:sp>
      <p:pic>
        <p:nvPicPr>
          <p:cNvPr id="4" name="Picture 3" descr="Take Action Reproducibles 2016 4.pdf"/>
          <p:cNvPicPr>
            <a:picLocks noChangeAspect="1"/>
          </p:cNvPicPr>
          <p:nvPr/>
        </p:nvPicPr>
        <p:blipFill>
          <a:blip r:embed="rId3">
            <a:alphaModFix/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70637" y="485932"/>
            <a:ext cx="5303811" cy="7004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171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2830</TotalTime>
  <Words>1042</Words>
  <Application>Microsoft Macintosh PowerPoint</Application>
  <PresentationFormat>On-screen Show (4:3)</PresentationFormat>
  <Paragraphs>265</Paragraphs>
  <Slides>37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Paper</vt:lpstr>
      <vt:lpstr>Worksheet</vt:lpstr>
      <vt:lpstr>Teaching Students to Attain Their Annual Transition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Down Long-Term Goal</vt:lpstr>
      <vt:lpstr>Short-Term Goal Plan</vt:lpstr>
      <vt:lpstr>Evaluate and Adjust Plan</vt:lpstr>
      <vt:lpstr>PowerPoint Presentation</vt:lpstr>
      <vt:lpstr>Walden (2002)</vt:lpstr>
      <vt:lpstr>Students - Walden (2002)</vt:lpstr>
      <vt:lpstr>PowerPoint Presentation</vt:lpstr>
      <vt:lpstr>PowerPoint Presentation</vt:lpstr>
      <vt:lpstr>PowerPoint Presentation</vt:lpstr>
      <vt:lpstr>PowerPoint Presentation</vt:lpstr>
      <vt:lpstr>Take Action Major Steps: Plan</vt:lpstr>
      <vt:lpstr>Take Action Major Steps: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Jodie Martin</dc:creator>
  <cp:lastModifiedBy>Donna Willis</cp:lastModifiedBy>
  <cp:revision>50</cp:revision>
  <dcterms:created xsi:type="dcterms:W3CDTF">2012-10-23T19:15:14Z</dcterms:created>
  <dcterms:modified xsi:type="dcterms:W3CDTF">2016-02-26T21:58:54Z</dcterms:modified>
</cp:coreProperties>
</file>