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png&amp;ehk=3weqWkwsoIkENulL6sH1zA&amp;r=0&amp;pid=OfficeInsert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391" r:id="rId4"/>
    <p:sldId id="422" r:id="rId5"/>
    <p:sldId id="469" r:id="rId6"/>
    <p:sldId id="472" r:id="rId7"/>
    <p:sldId id="423" r:id="rId8"/>
    <p:sldId id="473" r:id="rId9"/>
    <p:sldId id="470" r:id="rId10"/>
    <p:sldId id="448" r:id="rId11"/>
    <p:sldId id="447" r:id="rId12"/>
    <p:sldId id="450" r:id="rId13"/>
    <p:sldId id="474" r:id="rId14"/>
    <p:sldId id="475" r:id="rId15"/>
    <p:sldId id="476" r:id="rId16"/>
    <p:sldId id="471" r:id="rId17"/>
    <p:sldId id="477" r:id="rId18"/>
    <p:sldId id="451" r:id="rId19"/>
    <p:sldId id="286" r:id="rId20"/>
  </p:sldIdLst>
  <p:sldSz cx="12192000" cy="6858000"/>
  <p:notesSz cx="6742113" cy="98758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300D"/>
    <a:srgbClr val="C40000"/>
    <a:srgbClr val="507FCC"/>
    <a:srgbClr val="D17611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&amp;ehk=3weqWkwsoIkENulL6sH1zA&amp;r=0&amp;pid=OfficeInsert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6221E70A-B27E-47C0-9A2E-E91C6B094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928815"/>
            <a:ext cx="4001315" cy="44707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6EDEE2-2AD3-448E-A7B0-08E5EF2F5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br>
              <a:rPr lang="en-US" altLang="ko-KR" sz="4800" dirty="0"/>
            </a:br>
            <a:r>
              <a:rPr lang="ko-KR" altLang="en-US" sz="4800" dirty="0"/>
              <a:t>열혈 </a:t>
            </a:r>
            <a:r>
              <a:rPr lang="en-US" altLang="ko-KR" sz="4800" dirty="0"/>
              <a:t>Java </a:t>
            </a:r>
            <a:r>
              <a:rPr lang="ko-KR" altLang="en-US" sz="4800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7A0097-7FBD-432D-95C1-506733CF9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7071" y="4455621"/>
            <a:ext cx="6112029" cy="1238616"/>
          </a:xfrm>
        </p:spPr>
        <p:txBody>
          <a:bodyPr>
            <a:normAutofit/>
          </a:bodyPr>
          <a:lstStyle/>
          <a:p>
            <a:r>
              <a:rPr lang="en-US" altLang="ko-KR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Chapter 15. </a:t>
            </a:r>
            <a:r>
              <a:rPr lang="ko-KR" altLang="en-US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클래스의 상속 </a:t>
            </a:r>
            <a:r>
              <a:rPr lang="en-US" altLang="ko-KR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2: </a:t>
            </a:r>
            <a:r>
              <a:rPr lang="ko-KR" altLang="en-US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오버라이딩</a:t>
            </a:r>
            <a:endParaRPr lang="en-US" altLang="ko-KR" sz="2100" b="1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042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참조변수 간 대입과 형 변환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153786-02D3-4679-9512-C11A15EB86FE}"/>
              </a:ext>
            </a:extLst>
          </p:cNvPr>
          <p:cNvSpPr/>
          <p:nvPr/>
        </p:nvSpPr>
        <p:spPr>
          <a:xfrm>
            <a:off x="1193531" y="1665572"/>
            <a:ext cx="412405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Cake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void sweet() {...}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20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CheeseCake</a:t>
            </a:r>
            <a:r>
              <a:rPr lang="en-US" altLang="ko-KR" sz="1500" dirty="0">
                <a:latin typeface="Consolas" panose="020B0609020204030204" pitchFamily="49" charset="0"/>
              </a:rPr>
              <a:t> extends 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Cake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void milky() {...}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EC992E9-4167-4DD9-B952-22AE01528E97}"/>
              </a:ext>
            </a:extLst>
          </p:cNvPr>
          <p:cNvSpPr/>
          <p:nvPr/>
        </p:nvSpPr>
        <p:spPr>
          <a:xfrm>
            <a:off x="5734929" y="1716093"/>
            <a:ext cx="52216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CheeseCake ca1 = new CheeseCake();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Cake ca2 = ca1;    // </a:t>
            </a:r>
            <a:r>
              <a:rPr lang="ko-KR" altLang="en-US" sz="1500" dirty="0">
                <a:latin typeface="Consolas" panose="020B0609020204030204" pitchFamily="49" charset="0"/>
              </a:rPr>
              <a:t>가능</a:t>
            </a:r>
            <a:r>
              <a:rPr lang="en-US" altLang="ko-KR" sz="1500" dirty="0">
                <a:latin typeface="Consolas" panose="020B0609020204030204" pitchFamily="49" charset="0"/>
              </a:rPr>
              <a:t>!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63668AF-ECA1-4450-B51E-CE8F8B259FAA}"/>
              </a:ext>
            </a:extLst>
          </p:cNvPr>
          <p:cNvSpPr/>
          <p:nvPr/>
        </p:nvSpPr>
        <p:spPr>
          <a:xfrm>
            <a:off x="5734929" y="3189066"/>
            <a:ext cx="5221607" cy="1873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Cake ca3 = new CheeseCake();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CheeseCake ca4 = ca3;     // </a:t>
            </a:r>
            <a:r>
              <a:rPr lang="ko-KR" altLang="en-US" sz="1500" dirty="0">
                <a:latin typeface="Consolas" panose="020B0609020204030204" pitchFamily="49" charset="0"/>
              </a:rPr>
              <a:t>불가능</a:t>
            </a:r>
            <a:r>
              <a:rPr lang="en-US" altLang="ko-KR" sz="1500" dirty="0">
                <a:latin typeface="Consolas" panose="020B0609020204030204" pitchFamily="49" charset="0"/>
              </a:rPr>
              <a:t>!</a:t>
            </a:r>
          </a:p>
          <a:p>
            <a:pPr>
              <a:lnSpc>
                <a:spcPct val="200000"/>
              </a:lnSpc>
            </a:pPr>
            <a:r>
              <a:rPr lang="en-US" altLang="ko-KR" sz="1500" dirty="0" err="1">
                <a:latin typeface="Consolas" panose="020B0609020204030204" pitchFamily="49" charset="0"/>
              </a:rPr>
              <a:t>CheeseCake</a:t>
            </a:r>
            <a:r>
              <a:rPr lang="en-US" altLang="ko-KR" sz="1500" dirty="0">
                <a:latin typeface="Consolas" panose="020B0609020204030204" pitchFamily="49" charset="0"/>
              </a:rPr>
              <a:t> ca4 = (</a:t>
            </a:r>
            <a:r>
              <a:rPr lang="en-US" altLang="ko-KR" sz="1500" dirty="0" err="1">
                <a:latin typeface="Consolas" panose="020B0609020204030204" pitchFamily="49" charset="0"/>
              </a:rPr>
              <a:t>CheeseCake</a:t>
            </a:r>
            <a:r>
              <a:rPr lang="en-US" altLang="ko-KR" sz="1500" dirty="0">
                <a:latin typeface="Consolas" panose="020B0609020204030204" pitchFamily="49" charset="0"/>
              </a:rPr>
              <a:t>)ca3; // </a:t>
            </a:r>
            <a:r>
              <a:rPr lang="ko-KR" altLang="en-US" sz="1500" dirty="0">
                <a:latin typeface="Consolas" panose="020B0609020204030204" pitchFamily="49" charset="0"/>
              </a:rPr>
              <a:t>가능</a:t>
            </a:r>
            <a:r>
              <a:rPr lang="en-US" altLang="ko-KR" sz="1500" dirty="0">
                <a:latin typeface="Consolas" panose="020B0609020204030204" pitchFamily="49" charset="0"/>
              </a:rPr>
              <a:t>!</a:t>
            </a:r>
            <a:endParaRPr lang="ko-KR" altLang="en-US" sz="15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60B895-81CB-4849-BE78-D5E8328BAEEC}"/>
              </a:ext>
            </a:extLst>
          </p:cNvPr>
          <p:cNvSpPr/>
          <p:nvPr/>
        </p:nvSpPr>
        <p:spPr>
          <a:xfrm>
            <a:off x="5734929" y="4657810"/>
            <a:ext cx="6039728" cy="1025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이 시점에 컴파일러 및 가상머신은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ca3</a:t>
            </a:r>
            <a:r>
              <a:rPr lang="ko-KR" alt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가 참조하는 대상을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Cake</a:t>
            </a:r>
            <a:r>
              <a:rPr lang="ko-KR" alt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 인스턴스로 판단한다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ca3</a:t>
            </a:r>
            <a:r>
              <a:rPr lang="ko-KR" alt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가 참조하는 인스턴스의 정확한 클래스 정보는 유지하지 않는다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. </a:t>
            </a:r>
            <a:endParaRPr lang="ko-KR" alt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895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참조변수의 참조 가능성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배열 기반 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49FEA80-AB44-4E09-BBAA-90B26DA98225}"/>
              </a:ext>
            </a:extLst>
          </p:cNvPr>
          <p:cNvSpPr/>
          <p:nvPr/>
        </p:nvSpPr>
        <p:spPr>
          <a:xfrm>
            <a:off x="1193531" y="2012910"/>
            <a:ext cx="4321004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>
                <a:solidFill>
                  <a:srgbClr val="E1300D"/>
                </a:solidFill>
                <a:latin typeface="Consolas" panose="020B0609020204030204" pitchFamily="49" charset="0"/>
              </a:rPr>
              <a:t>Cake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void sweet() {...}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>
                <a:solidFill>
                  <a:srgbClr val="E1300D"/>
                </a:solidFill>
                <a:latin typeface="Consolas" panose="020B0609020204030204" pitchFamily="49" charset="0"/>
              </a:rPr>
              <a:t>CheeseCake</a:t>
            </a:r>
            <a:r>
              <a:rPr lang="en-US" altLang="ko-KR" sz="1500" dirty="0">
                <a:latin typeface="Consolas" panose="020B0609020204030204" pitchFamily="49" charset="0"/>
              </a:rPr>
              <a:t> extends </a:t>
            </a:r>
            <a:r>
              <a:rPr lang="en-US" altLang="ko-KR" sz="1500" dirty="0">
                <a:solidFill>
                  <a:srgbClr val="E1300D"/>
                </a:solidFill>
                <a:latin typeface="Consolas" panose="020B0609020204030204" pitchFamily="49" charset="0"/>
              </a:rPr>
              <a:t>Cake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void milky() {...}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0DB3A98-7B92-4436-92A0-75A084267CCC}"/>
              </a:ext>
            </a:extLst>
          </p:cNvPr>
          <p:cNvSpPr/>
          <p:nvPr/>
        </p:nvSpPr>
        <p:spPr>
          <a:xfrm>
            <a:off x="5785201" y="2147054"/>
            <a:ext cx="325281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dirty="0">
                <a:latin typeface="Consolas" panose="020B0609020204030204" pitchFamily="49" charset="0"/>
              </a:rPr>
              <a:t>Cake </a:t>
            </a:r>
            <a:r>
              <a:rPr lang="en-US" altLang="ko-KR" sz="1500" dirty="0" err="1">
                <a:latin typeface="Consolas" panose="020B0609020204030204" pitchFamily="49" charset="0"/>
              </a:rPr>
              <a:t>cake</a:t>
            </a:r>
            <a:r>
              <a:rPr lang="en-US" altLang="ko-KR" sz="1500" dirty="0">
                <a:latin typeface="Consolas" panose="020B0609020204030204" pitchFamily="49" charset="0"/>
              </a:rPr>
              <a:t> = new CheeseCake();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313212-0AB6-45F8-9101-70D43F6A7C54}"/>
              </a:ext>
            </a:extLst>
          </p:cNvPr>
          <p:cNvSpPr/>
          <p:nvPr/>
        </p:nvSpPr>
        <p:spPr>
          <a:xfrm>
            <a:off x="5785201" y="3171040"/>
            <a:ext cx="441659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dirty="0">
                <a:latin typeface="Consolas" panose="020B0609020204030204" pitchFamily="49" charset="0"/>
              </a:rPr>
              <a:t>CheeseCake[] cakes = new CheeseCake[10];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1B846A-EB0E-4F7B-92E0-D131490AF56C}"/>
              </a:ext>
            </a:extLst>
          </p:cNvPr>
          <p:cNvSpPr/>
          <p:nvPr/>
        </p:nvSpPr>
        <p:spPr>
          <a:xfrm>
            <a:off x="5785201" y="4195026"/>
            <a:ext cx="378180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dirty="0">
                <a:latin typeface="Consolas" panose="020B0609020204030204" pitchFamily="49" charset="0"/>
              </a:rPr>
              <a:t>Cake[] cakes = new CheeseCake[10];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361A3C-783A-4E78-B072-E850C262C8A0}"/>
              </a:ext>
            </a:extLst>
          </p:cNvPr>
          <p:cNvSpPr/>
          <p:nvPr/>
        </p:nvSpPr>
        <p:spPr>
          <a:xfrm>
            <a:off x="9038015" y="2119241"/>
            <a:ext cx="91908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가능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! </a:t>
            </a:r>
            <a:endParaRPr lang="ko-KR" alt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8EE65D-731B-4AD5-B0B9-4D2103542F39}"/>
              </a:ext>
            </a:extLst>
          </p:cNvPr>
          <p:cNvSpPr/>
          <p:nvPr/>
        </p:nvSpPr>
        <p:spPr>
          <a:xfrm>
            <a:off x="10201795" y="3147443"/>
            <a:ext cx="91908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가능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! </a:t>
            </a:r>
            <a:endParaRPr lang="ko-KR" alt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2E184D-062D-4837-8285-0AD42530018A}"/>
              </a:ext>
            </a:extLst>
          </p:cNvPr>
          <p:cNvSpPr/>
          <p:nvPr/>
        </p:nvSpPr>
        <p:spPr>
          <a:xfrm>
            <a:off x="9561247" y="4130506"/>
            <a:ext cx="91908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가능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! </a:t>
            </a:r>
            <a:endParaRPr lang="ko-KR" alt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C9E41E-02CB-4B0B-A409-B1AA6AD3B513}"/>
              </a:ext>
            </a:extLst>
          </p:cNvPr>
          <p:cNvSpPr/>
          <p:nvPr/>
        </p:nvSpPr>
        <p:spPr>
          <a:xfrm>
            <a:off x="5785201" y="4610524"/>
            <a:ext cx="533568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상속의 관계가 배열 인스턴스의 참조 관계까지 이어진다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.</a:t>
            </a:r>
            <a:endParaRPr lang="ko-KR" alt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874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메소드 오버라이딩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16DCB8-E8CF-4172-B853-E5822E194216}"/>
              </a:ext>
            </a:extLst>
          </p:cNvPr>
          <p:cNvSpPr/>
          <p:nvPr/>
        </p:nvSpPr>
        <p:spPr>
          <a:xfrm>
            <a:off x="1439993" y="1822196"/>
            <a:ext cx="4775277" cy="921189"/>
          </a:xfrm>
          <a:prstGeom prst="rect">
            <a:avLst/>
          </a:prstGeom>
          <a:solidFill>
            <a:schemeClr val="accent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84A880-B269-4224-9A40-F3613CE7A82C}"/>
              </a:ext>
            </a:extLst>
          </p:cNvPr>
          <p:cNvSpPr/>
          <p:nvPr/>
        </p:nvSpPr>
        <p:spPr>
          <a:xfrm>
            <a:off x="1439995" y="3454658"/>
            <a:ext cx="4775276" cy="967693"/>
          </a:xfrm>
          <a:prstGeom prst="rect">
            <a:avLst/>
          </a:prstGeom>
          <a:solidFill>
            <a:schemeClr val="accent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19E660-F5BA-4707-AD2F-6B834223C9DF}"/>
              </a:ext>
            </a:extLst>
          </p:cNvPr>
          <p:cNvSpPr/>
          <p:nvPr/>
        </p:nvSpPr>
        <p:spPr>
          <a:xfrm>
            <a:off x="1193531" y="1535970"/>
            <a:ext cx="6096000" cy="317138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Cake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 void yummy() </a:t>
            </a:r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System.out.println("Yummy Cake");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2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CheeseCake extends Cake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 void yummy() </a:t>
            </a:r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System.out.println("Yummy Cheese Cake");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FB13673F-E334-4D16-9CE3-1D29E72A6538}"/>
              </a:ext>
            </a:extLst>
          </p:cNvPr>
          <p:cNvCxnSpPr>
            <a:cxnSpLocks/>
            <a:stCxn id="5" idx="3"/>
            <a:endCxn id="6" idx="3"/>
          </p:cNvCxnSpPr>
          <p:nvPr/>
        </p:nvCxnSpPr>
        <p:spPr>
          <a:xfrm>
            <a:off x="6215270" y="2282791"/>
            <a:ext cx="1" cy="1655714"/>
          </a:xfrm>
          <a:prstGeom prst="bentConnector3">
            <a:avLst>
              <a:gd name="adj1" fmla="val 22860100000"/>
            </a:avLst>
          </a:prstGeom>
          <a:ln>
            <a:solidFill>
              <a:srgbClr val="E1300D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9A898B5-90EA-47FF-AAFF-65C7CCC06269}"/>
              </a:ext>
            </a:extLst>
          </p:cNvPr>
          <p:cNvSpPr/>
          <p:nvPr/>
        </p:nvSpPr>
        <p:spPr>
          <a:xfrm>
            <a:off x="6461732" y="2282790"/>
            <a:ext cx="3764723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오버라이딩 관계</a:t>
            </a:r>
            <a:endParaRPr lang="en-US" altLang="ko-KR" sz="1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CheeseCake</a:t>
            </a:r>
            <a:r>
              <a:rPr lang="ko-KR" alt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의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yummy </a:t>
            </a:r>
            <a:r>
              <a:rPr lang="ko-KR" alt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메소드가 </a:t>
            </a:r>
            <a:endParaRPr lang="en-US" altLang="ko-KR" sz="1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Cake</a:t>
            </a:r>
            <a:r>
              <a:rPr lang="ko-KR" alt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의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yummy </a:t>
            </a:r>
            <a:r>
              <a:rPr lang="ko-KR" alt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메소드를 오버라이딩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!</a:t>
            </a:r>
            <a:endParaRPr lang="ko-KR" alt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1A673FC-A8CF-401A-BB11-A4506D040D5F}"/>
              </a:ext>
            </a:extLst>
          </p:cNvPr>
          <p:cNvSpPr/>
          <p:nvPr/>
        </p:nvSpPr>
        <p:spPr>
          <a:xfrm>
            <a:off x="6799025" y="4225403"/>
            <a:ext cx="4778686" cy="1957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Cake c1 = new CheeseCake();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CheeseCake c2 = new CheeseCake();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c1.yummy(); //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Yummy Cheese Cake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c2.yummy(); //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Yummy Cheese Cake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86588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메소드 오버라이딩 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2F8149-0C3E-41CE-B73A-AB0A15DB2696}"/>
              </a:ext>
            </a:extLst>
          </p:cNvPr>
          <p:cNvSpPr/>
          <p:nvPr/>
        </p:nvSpPr>
        <p:spPr>
          <a:xfrm>
            <a:off x="1193530" y="1423236"/>
            <a:ext cx="8048943" cy="2607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Cake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void yummy() </a:t>
            </a:r>
            <a:r>
              <a:rPr lang="en-US" altLang="ko-KR" sz="1400" dirty="0">
                <a:latin typeface="Consolas" panose="020B0609020204030204" pitchFamily="49" charset="0"/>
              </a:rPr>
              <a:t>{123}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CheeseCake extends Cake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void yummy() </a:t>
            </a:r>
            <a:r>
              <a:rPr lang="en-US" altLang="ko-KR" sz="1400" dirty="0">
                <a:latin typeface="Consolas" panose="020B0609020204030204" pitchFamily="49" charset="0"/>
              </a:rPr>
              <a:t>{456}    // Cake</a:t>
            </a:r>
            <a:r>
              <a:rPr lang="ko-KR" altLang="en-US" sz="1400" dirty="0">
                <a:latin typeface="Consolas" panose="020B0609020204030204" pitchFamily="49" charset="0"/>
              </a:rPr>
              <a:t>의 </a:t>
            </a:r>
            <a:r>
              <a:rPr lang="en-US" altLang="ko-KR" sz="1400" dirty="0">
                <a:latin typeface="Consolas" panose="020B0609020204030204" pitchFamily="49" charset="0"/>
              </a:rPr>
              <a:t>yummy</a:t>
            </a:r>
            <a:r>
              <a:rPr lang="ko-KR" altLang="en-US" sz="1400" dirty="0">
                <a:latin typeface="Consolas" panose="020B0609020204030204" pitchFamily="49" charset="0"/>
              </a:rPr>
              <a:t>를 오버라이딩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StrawberryCheeseCake</a:t>
            </a:r>
            <a:r>
              <a:rPr lang="en-US" altLang="ko-KR" sz="1400" dirty="0">
                <a:latin typeface="Consolas" panose="020B0609020204030204" pitchFamily="49" charset="0"/>
              </a:rPr>
              <a:t> extends CheeseCake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void yummy() </a:t>
            </a:r>
            <a:r>
              <a:rPr lang="en-US" altLang="ko-KR" sz="1400" dirty="0">
                <a:latin typeface="Consolas" panose="020B0609020204030204" pitchFamily="49" charset="0"/>
              </a:rPr>
              <a:t>{789}    // </a:t>
            </a:r>
            <a:r>
              <a:rPr lang="ko-KR" altLang="en-US" sz="1400" dirty="0">
                <a:latin typeface="Consolas" panose="020B0609020204030204" pitchFamily="49" charset="0"/>
              </a:rPr>
              <a:t>그리고 </a:t>
            </a:r>
            <a:r>
              <a:rPr lang="en-US" altLang="ko-KR" sz="1400" dirty="0">
                <a:latin typeface="Consolas" panose="020B0609020204030204" pitchFamily="49" charset="0"/>
              </a:rPr>
              <a:t>CheeseCake</a:t>
            </a:r>
            <a:r>
              <a:rPr lang="ko-KR" altLang="en-US" sz="1400" dirty="0">
                <a:latin typeface="Consolas" panose="020B0609020204030204" pitchFamily="49" charset="0"/>
              </a:rPr>
              <a:t>의 </a:t>
            </a:r>
            <a:r>
              <a:rPr lang="en-US" altLang="ko-KR" sz="1400" dirty="0">
                <a:latin typeface="Consolas" panose="020B0609020204030204" pitchFamily="49" charset="0"/>
              </a:rPr>
              <a:t>yummy</a:t>
            </a:r>
            <a:r>
              <a:rPr lang="ko-KR" altLang="en-US" sz="1400" dirty="0">
                <a:latin typeface="Consolas" panose="020B0609020204030204" pitchFamily="49" charset="0"/>
              </a:rPr>
              <a:t>를 오버라이딩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6EE198F-EF74-44CA-88B0-AC2831F338C9}"/>
              </a:ext>
            </a:extLst>
          </p:cNvPr>
          <p:cNvSpPr/>
          <p:nvPr/>
        </p:nvSpPr>
        <p:spPr>
          <a:xfrm>
            <a:off x="1193530" y="3967118"/>
            <a:ext cx="6374888" cy="2607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Cake c1 = new </a:t>
            </a:r>
            <a:r>
              <a:rPr lang="en-US" altLang="ko-KR" sz="1400" dirty="0" err="1">
                <a:latin typeface="Consolas" panose="020B0609020204030204" pitchFamily="49" charset="0"/>
              </a:rPr>
              <a:t>StrawberryCheeseCake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Cake c11 = new </a:t>
            </a:r>
            <a:r>
              <a:rPr lang="en-US" altLang="ko-KR" sz="1400" dirty="0" err="1">
                <a:latin typeface="Consolas" panose="020B0609020204030204" pitchFamily="49" charset="0"/>
              </a:rPr>
              <a:t>CheeseCake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CheeseCake c2 = new </a:t>
            </a:r>
            <a:r>
              <a:rPr lang="en-US" altLang="ko-KR" sz="1400" dirty="0" err="1">
                <a:latin typeface="Consolas" panose="020B0609020204030204" pitchFamily="49" charset="0"/>
              </a:rPr>
              <a:t>StrawberryCheeseCake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StrawberryCheeseCake</a:t>
            </a:r>
            <a:r>
              <a:rPr lang="en-US" altLang="ko-KR" sz="1400" dirty="0">
                <a:latin typeface="Consolas" panose="020B0609020204030204" pitchFamily="49" charset="0"/>
              </a:rPr>
              <a:t> c3 = new </a:t>
            </a:r>
            <a:r>
              <a:rPr lang="en-US" altLang="ko-KR" sz="1400" dirty="0" err="1">
                <a:latin typeface="Consolas" panose="020B0609020204030204" pitchFamily="49" charset="0"/>
              </a:rPr>
              <a:t>StrawberryCheeseCake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c1.yummy();  // 789       , c11.yummy(); //456</a:t>
            </a:r>
            <a:endParaRPr lang="ko-KR" altLang="en-US" sz="14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c2.yummy();   // 789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c3.yummy(); //789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431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>
                <a:solidFill>
                  <a:schemeClr val="tx1">
                    <a:lumMod val="75000"/>
                    <a:lumOff val="25000"/>
                  </a:schemeClr>
                </a:solidFill>
              </a:rPr>
              <a:t>오버라이딩 된 메소드 호출하는 방법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C41FA07-513F-4A0B-AF96-A3DA356FB271}"/>
              </a:ext>
            </a:extLst>
          </p:cNvPr>
          <p:cNvSpPr/>
          <p:nvPr/>
        </p:nvSpPr>
        <p:spPr>
          <a:xfrm>
            <a:off x="1193531" y="1621189"/>
            <a:ext cx="5396740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Consolas" panose="020B0609020204030204" pitchFamily="49" charset="0"/>
              </a:rPr>
              <a:t>class Cake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public void yummy()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System.out.println("Yummy Cake");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500" dirty="0">
              <a:latin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</a:rPr>
              <a:t>class CheeseCake extends Cake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public void yummy()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super.yummy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endParaRPr lang="ko-KR" altLang="en-US" sz="1500" dirty="0">
              <a:latin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</a:rPr>
              <a:t>      System.out.println("Yummy Cheese Cake");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endParaRPr lang="en-US" altLang="ko-KR" sz="1500" dirty="0">
              <a:latin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</a:rPr>
              <a:t>   public void tasty()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super.yummy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();    </a:t>
            </a:r>
            <a:endParaRPr lang="ko-KR" altLang="en-US" sz="15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</a:rPr>
              <a:t>      System.out.println("Yummy Tasty Cake");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6A9A00-9681-440A-A2DE-AF1CF7A1CAFB}"/>
              </a:ext>
            </a:extLst>
          </p:cNvPr>
          <p:cNvSpPr/>
          <p:nvPr/>
        </p:nvSpPr>
        <p:spPr>
          <a:xfrm>
            <a:off x="1800663" y="5497540"/>
            <a:ext cx="8328075" cy="702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오버라이딩 된 메소드를 인스턴스 외부에서 호출하는 방법은 없다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그러나 인스턴스 내부에서는 키워드 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super</a:t>
            </a:r>
            <a:r>
              <a:rPr lang="ko-KR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를 이용해 호출 가능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A3DC67-F318-4918-A74A-3AF12D1D13F0}"/>
              </a:ext>
            </a:extLst>
          </p:cNvPr>
          <p:cNvSpPr txBox="1"/>
          <p:nvPr/>
        </p:nvSpPr>
        <p:spPr>
          <a:xfrm>
            <a:off x="6787978" y="1621190"/>
            <a:ext cx="4555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Cake c1 = new </a:t>
            </a:r>
            <a:r>
              <a:rPr lang="en-US" altLang="ko-KR" dirty="0" err="1">
                <a:latin typeface="Consolas" panose="020B0609020204030204" pitchFamily="49" charset="0"/>
              </a:rPr>
              <a:t>CheeseCake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C1.yummy(); // Yummy Cheese Cake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0544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인스턴스 변수와 클래스 변수도 오버라이딩이 되는가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C0315AA-350B-4CD5-9C50-A0E128F07DA6}"/>
              </a:ext>
            </a:extLst>
          </p:cNvPr>
          <p:cNvSpPr/>
          <p:nvPr/>
        </p:nvSpPr>
        <p:spPr>
          <a:xfrm>
            <a:off x="1389306" y="1838745"/>
            <a:ext cx="4431323" cy="2746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Cake {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int size</a:t>
            </a:r>
            <a:r>
              <a:rPr lang="en-US" altLang="ko-KR" sz="15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....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3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CheeseCake extends Cake {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int size</a:t>
            </a:r>
            <a:r>
              <a:rPr lang="en-US" altLang="ko-KR" sz="15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....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6ABF371-9B28-477F-BFA1-5DDF6127F91D}"/>
              </a:ext>
            </a:extLst>
          </p:cNvPr>
          <p:cNvSpPr/>
          <p:nvPr/>
        </p:nvSpPr>
        <p:spPr>
          <a:xfrm>
            <a:off x="5820629" y="1838745"/>
            <a:ext cx="5030252" cy="1567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CheeseCake c1 = new CheeseCake();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c1.size = ... // CheeseCake</a:t>
            </a:r>
            <a:r>
              <a:rPr lang="ko-KR" altLang="en-US" sz="1500" dirty="0">
                <a:latin typeface="Consolas" panose="020B0609020204030204" pitchFamily="49" charset="0"/>
              </a:rPr>
              <a:t>의 </a:t>
            </a:r>
            <a:r>
              <a:rPr lang="en-US" altLang="ko-KR" sz="1500" dirty="0">
                <a:latin typeface="Consolas" panose="020B0609020204030204" pitchFamily="49" charset="0"/>
              </a:rPr>
              <a:t>size</a:t>
            </a:r>
            <a:r>
              <a:rPr lang="ko-KR" altLang="en-US" sz="1500" dirty="0">
                <a:latin typeface="Consolas" panose="020B0609020204030204" pitchFamily="49" charset="0"/>
              </a:rPr>
              <a:t>에 접근</a:t>
            </a:r>
          </a:p>
          <a:p>
            <a:pPr>
              <a:lnSpc>
                <a:spcPts val="23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Cake c2 = new CheeseCake();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C2.size = ... // Cake</a:t>
            </a:r>
            <a:r>
              <a:rPr lang="ko-KR" altLang="en-US" sz="1500" dirty="0">
                <a:latin typeface="Consolas" panose="020B0609020204030204" pitchFamily="49" charset="0"/>
              </a:rPr>
              <a:t>의 </a:t>
            </a:r>
            <a:r>
              <a:rPr lang="en-US" altLang="ko-KR" sz="1500" dirty="0">
                <a:latin typeface="Consolas" panose="020B0609020204030204" pitchFamily="49" charset="0"/>
              </a:rPr>
              <a:t>size</a:t>
            </a:r>
            <a:r>
              <a:rPr lang="ko-KR" altLang="en-US" sz="1500" dirty="0">
                <a:latin typeface="Consolas" panose="020B0609020204030204" pitchFamily="49" charset="0"/>
              </a:rPr>
              <a:t>에 접근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B30AC64-2351-4FCB-A4EF-56E633B62149}"/>
              </a:ext>
            </a:extLst>
          </p:cNvPr>
          <p:cNvSpPr/>
          <p:nvPr/>
        </p:nvSpPr>
        <p:spPr>
          <a:xfrm>
            <a:off x="1389306" y="4867153"/>
            <a:ext cx="935501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인스턴스 변수는 오버라이딩 되지 않는다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따라서 참조변수의 형에 따라 접근하는 멤버가 결정된다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. </a:t>
            </a:r>
            <a:endParaRPr lang="ko-KR" altLang="en-US" sz="15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725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chemeClr val="tx2"/>
                </a:solidFill>
              </a:rPr>
              <a:t>15-3. instanceof </a:t>
            </a:r>
            <a:r>
              <a:rPr lang="ko-KR" altLang="en-US" sz="4000" dirty="0">
                <a:solidFill>
                  <a:schemeClr val="tx2"/>
                </a:solidFill>
              </a:rPr>
              <a:t>연산자</a:t>
            </a:r>
            <a:endParaRPr lang="ko-KR" altLang="en-US" sz="39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046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instanceof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연산자의 기본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E4769BD-DAB9-43A7-A591-511FEADFC2EE}"/>
              </a:ext>
            </a:extLst>
          </p:cNvPr>
          <p:cNvSpPr/>
          <p:nvPr/>
        </p:nvSpPr>
        <p:spPr>
          <a:xfrm>
            <a:off x="1193531" y="1541141"/>
            <a:ext cx="6096000" cy="23249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Cake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2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CheeseCake extends Cake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2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StrawberryCheeseCake</a:t>
            </a:r>
            <a:r>
              <a:rPr lang="en-US" altLang="ko-KR" sz="1400" dirty="0">
                <a:latin typeface="Consolas" panose="020B0609020204030204" pitchFamily="49" charset="0"/>
              </a:rPr>
              <a:t> extends CheeseCake{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60D68E-2CE6-4189-9D9F-1245EB8E4035}"/>
              </a:ext>
            </a:extLst>
          </p:cNvPr>
          <p:cNvSpPr/>
          <p:nvPr/>
        </p:nvSpPr>
        <p:spPr>
          <a:xfrm>
            <a:off x="6086625" y="1541141"/>
            <a:ext cx="5195667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Cake </a:t>
            </a:r>
            <a:r>
              <a:rPr lang="en-US" altLang="ko-KR" sz="1400" dirty="0" err="1">
                <a:latin typeface="Consolas" panose="020B0609020204030204" pitchFamily="49" charset="0"/>
              </a:rPr>
              <a:t>cake</a:t>
            </a:r>
            <a:r>
              <a:rPr lang="en-US" altLang="ko-KR" sz="1400" dirty="0">
                <a:latin typeface="Consolas" panose="020B0609020204030204" pitchFamily="49" charset="0"/>
              </a:rPr>
              <a:t> = new </a:t>
            </a:r>
            <a:r>
              <a:rPr lang="en-US" altLang="ko-KR" sz="1400" dirty="0" err="1">
                <a:latin typeface="Consolas" panose="020B0609020204030204" pitchFamily="49" charset="0"/>
              </a:rPr>
              <a:t>StrawberryCheeseCake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if(cake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instanceof</a:t>
            </a:r>
            <a:r>
              <a:rPr lang="en-US" altLang="ko-KR" sz="1400" dirty="0">
                <a:latin typeface="Consolas" panose="020B0609020204030204" pitchFamily="49" charset="0"/>
              </a:rPr>
              <a:t> Cake) {...}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if(cake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instanceof</a:t>
            </a:r>
            <a:r>
              <a:rPr lang="en-US" altLang="ko-KR" sz="1400" dirty="0">
                <a:latin typeface="Consolas" panose="020B0609020204030204" pitchFamily="49" charset="0"/>
              </a:rPr>
              <a:t> CheeseCake) {...}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if(cake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instanceof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StrawberryCheeseCake</a:t>
            </a:r>
            <a:r>
              <a:rPr lang="en-US" altLang="ko-KR" sz="1400" dirty="0">
                <a:latin typeface="Consolas" panose="020B0609020204030204" pitchFamily="49" charset="0"/>
              </a:rPr>
              <a:t>) {...}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61F732-5F94-441F-8E3F-B59E23CDBCBE}"/>
              </a:ext>
            </a:extLst>
          </p:cNvPr>
          <p:cNvSpPr/>
          <p:nvPr/>
        </p:nvSpPr>
        <p:spPr>
          <a:xfrm>
            <a:off x="1167008" y="4592771"/>
            <a:ext cx="597455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if(ref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instanceof</a:t>
            </a:r>
            <a:r>
              <a:rPr lang="en-US" altLang="ko-KR" sz="1400" dirty="0">
                <a:latin typeface="Consolas" panose="020B0609020204030204" pitchFamily="49" charset="0"/>
              </a:rPr>
              <a:t> ClassName)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ref</a:t>
            </a:r>
            <a:r>
              <a:rPr lang="ko-KR" altLang="en-US" sz="1400" dirty="0">
                <a:latin typeface="Consolas" panose="020B0609020204030204" pitchFamily="49" charset="0"/>
              </a:rPr>
              <a:t>가 </a:t>
            </a:r>
            <a:r>
              <a:rPr lang="en-US" altLang="ko-KR" sz="1400" dirty="0">
                <a:latin typeface="Consolas" panose="020B0609020204030204" pitchFamily="49" charset="0"/>
              </a:rPr>
              <a:t>ClassName</a:t>
            </a:r>
            <a:r>
              <a:rPr lang="ko-KR" altLang="en-US" sz="1400" dirty="0">
                <a:latin typeface="Consolas" panose="020B0609020204030204" pitchFamily="49" charset="0"/>
              </a:rPr>
              <a:t> 클래스의 인스턴스를 참조하면 </a:t>
            </a:r>
            <a:r>
              <a:rPr lang="en-US" altLang="ko-KR" sz="1400" dirty="0">
                <a:latin typeface="Consolas" panose="020B0609020204030204" pitchFamily="49" charset="0"/>
              </a:rPr>
              <a:t>true </a:t>
            </a:r>
            <a:r>
              <a:rPr lang="ko-KR" altLang="en-US" sz="1400" dirty="0">
                <a:latin typeface="Consolas" panose="020B0609020204030204" pitchFamily="49" charset="0"/>
              </a:rPr>
              <a:t>반환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ref</a:t>
            </a:r>
            <a:r>
              <a:rPr lang="ko-KR" altLang="en-US" sz="1400" dirty="0">
                <a:latin typeface="Consolas" panose="020B0609020204030204" pitchFamily="49" charset="0"/>
              </a:rPr>
              <a:t>가 </a:t>
            </a:r>
            <a:r>
              <a:rPr lang="en-US" altLang="ko-KR" sz="1400" dirty="0">
                <a:latin typeface="Consolas" panose="020B0609020204030204" pitchFamily="49" charset="0"/>
              </a:rPr>
              <a:t>ClassName</a:t>
            </a:r>
            <a:r>
              <a:rPr lang="ko-KR" altLang="en-US" sz="1400" dirty="0">
                <a:latin typeface="Consolas" panose="020B0609020204030204" pitchFamily="49" charset="0"/>
              </a:rPr>
              <a:t>를 상속하는 클래스의 인스턴스이면 </a:t>
            </a:r>
            <a:r>
              <a:rPr lang="en-US" altLang="ko-KR" sz="1400" dirty="0">
                <a:latin typeface="Consolas" panose="020B0609020204030204" pitchFamily="49" charset="0"/>
              </a:rPr>
              <a:t>true</a:t>
            </a:r>
            <a:r>
              <a:rPr lang="ko-KR" altLang="en-US" sz="1400" dirty="0">
                <a:latin typeface="Consolas" panose="020B0609020204030204" pitchFamily="49" charset="0"/>
              </a:rPr>
              <a:t> 반환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82FE75B-97CD-4902-B47B-3EE46C941850}"/>
              </a:ext>
            </a:extLst>
          </p:cNvPr>
          <p:cNvSpPr/>
          <p:nvPr/>
        </p:nvSpPr>
        <p:spPr>
          <a:xfrm>
            <a:off x="8218591" y="4355532"/>
            <a:ext cx="2937089" cy="1815549"/>
          </a:xfrm>
          <a:prstGeom prst="roundRect">
            <a:avLst>
              <a:gd name="adj" fmla="val 3146"/>
            </a:avLst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7BEB331-E672-44F3-8F98-769998D97212}"/>
              </a:ext>
            </a:extLst>
          </p:cNvPr>
          <p:cNvSpPr/>
          <p:nvPr/>
        </p:nvSpPr>
        <p:spPr>
          <a:xfrm>
            <a:off x="9160943" y="4934805"/>
            <a:ext cx="1795954" cy="1060174"/>
          </a:xfrm>
          <a:prstGeom prst="roundRect">
            <a:avLst>
              <a:gd name="adj" fmla="val 7020"/>
            </a:avLst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CA3A3BE-D01C-4799-B498-81FBCE023945}"/>
              </a:ext>
            </a:extLst>
          </p:cNvPr>
          <p:cNvSpPr/>
          <p:nvPr/>
        </p:nvSpPr>
        <p:spPr>
          <a:xfrm>
            <a:off x="9977053" y="5343667"/>
            <a:ext cx="820820" cy="496109"/>
          </a:xfrm>
          <a:prstGeom prst="roundRect">
            <a:avLst>
              <a:gd name="adj" fmla="val 7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FBDB9B5-05D1-48F5-BF98-85A61323CB7C}"/>
              </a:ext>
            </a:extLst>
          </p:cNvPr>
          <p:cNvSpPr/>
          <p:nvPr/>
        </p:nvSpPr>
        <p:spPr>
          <a:xfrm>
            <a:off x="9932692" y="5322705"/>
            <a:ext cx="953322" cy="536713"/>
          </a:xfrm>
          <a:prstGeom prst="roundRect">
            <a:avLst>
              <a:gd name="adj" fmla="val 702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Cake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F71C7CE-50E0-4BE4-BB41-3FAE0FC24B37}"/>
              </a:ext>
            </a:extLst>
          </p:cNvPr>
          <p:cNvSpPr/>
          <p:nvPr/>
        </p:nvSpPr>
        <p:spPr>
          <a:xfrm>
            <a:off x="9160943" y="4876479"/>
            <a:ext cx="1795954" cy="536713"/>
          </a:xfrm>
          <a:prstGeom prst="roundRect">
            <a:avLst>
              <a:gd name="adj" fmla="val 702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CheeseCake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5862386-62FD-426C-BB47-7E1B23701D0C}"/>
              </a:ext>
            </a:extLst>
          </p:cNvPr>
          <p:cNvSpPr/>
          <p:nvPr/>
        </p:nvSpPr>
        <p:spPr>
          <a:xfrm>
            <a:off x="8218591" y="4376812"/>
            <a:ext cx="2937089" cy="536713"/>
          </a:xfrm>
          <a:prstGeom prst="roundRect">
            <a:avLst>
              <a:gd name="adj" fmla="val 702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StrawberryCheeseCake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90B908C-18EE-42CB-AF7B-CD2AB85A7461}"/>
              </a:ext>
            </a:extLst>
          </p:cNvPr>
          <p:cNvSpPr/>
          <p:nvPr/>
        </p:nvSpPr>
        <p:spPr>
          <a:xfrm>
            <a:off x="6407451" y="4304423"/>
            <a:ext cx="953322" cy="536713"/>
          </a:xfrm>
          <a:prstGeom prst="roundRect">
            <a:avLst>
              <a:gd name="adj" fmla="val 702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cake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34D793E-5B94-48DD-B44F-BBED3AC86F53}"/>
              </a:ext>
            </a:extLst>
          </p:cNvPr>
          <p:cNvCxnSpPr/>
          <p:nvPr/>
        </p:nvCxnSpPr>
        <p:spPr>
          <a:xfrm>
            <a:off x="7168086" y="4572779"/>
            <a:ext cx="1024475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5ACA8A9-36FF-4D98-BFF0-02370DECA9C6}"/>
              </a:ext>
            </a:extLst>
          </p:cNvPr>
          <p:cNvCxnSpPr>
            <a:cxnSpLocks/>
          </p:cNvCxnSpPr>
          <p:nvPr/>
        </p:nvCxnSpPr>
        <p:spPr>
          <a:xfrm>
            <a:off x="7212447" y="4692068"/>
            <a:ext cx="2694215" cy="814751"/>
          </a:xfrm>
          <a:prstGeom prst="straightConnector1">
            <a:avLst/>
          </a:prstGeom>
          <a:ln w="15875">
            <a:solidFill>
              <a:srgbClr val="00B0F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8E5EE80-98A8-4E34-BC32-3F56642E2BA9}"/>
              </a:ext>
            </a:extLst>
          </p:cNvPr>
          <p:cNvSpPr/>
          <p:nvPr/>
        </p:nvSpPr>
        <p:spPr>
          <a:xfrm rot="1014743">
            <a:off x="7097565" y="4778007"/>
            <a:ext cx="1228694" cy="536713"/>
          </a:xfrm>
          <a:prstGeom prst="roundRect">
            <a:avLst>
              <a:gd name="adj" fmla="val 702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접근 권한</a:t>
            </a:r>
          </a:p>
        </p:txBody>
      </p:sp>
    </p:spTree>
    <p:extLst>
      <p:ext uri="{BB962C8B-B14F-4D97-AF65-F5344CB8AC3E}">
        <p14:creationId xmlns:p14="http://schemas.microsoft.com/office/powerpoint/2010/main" val="1536482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instanceof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연산자의 활용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FF6B123-F58F-409E-AA11-CC3856576AEC}"/>
              </a:ext>
            </a:extLst>
          </p:cNvPr>
          <p:cNvSpPr/>
          <p:nvPr/>
        </p:nvSpPr>
        <p:spPr>
          <a:xfrm>
            <a:off x="1097280" y="1434129"/>
            <a:ext cx="4797083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class Box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simpleWrap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System.out.println("Simple Wrapping");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PaperBox</a:t>
            </a:r>
            <a:r>
              <a:rPr lang="en-US" altLang="ko-KR" sz="1400" dirty="0">
                <a:latin typeface="Consolas" panose="020B0609020204030204" pitchFamily="49" charset="0"/>
              </a:rPr>
              <a:t> extends Box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paperWrap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System.out.println("Paper Wrapping");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GoldPaperBox</a:t>
            </a:r>
            <a:r>
              <a:rPr lang="en-US" altLang="ko-KR" sz="1400" dirty="0">
                <a:latin typeface="Consolas" panose="020B0609020204030204" pitchFamily="49" charset="0"/>
              </a:rPr>
              <a:t> extends </a:t>
            </a:r>
            <a:r>
              <a:rPr lang="en-US" altLang="ko-KR" sz="1400" dirty="0" err="1">
                <a:latin typeface="Consolas" panose="020B0609020204030204" pitchFamily="49" charset="0"/>
              </a:rPr>
              <a:t>PaperBox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goldWrap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System.out.println("Gold Wrapping");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03898B3-84C2-4B42-8D69-A3BA58873DF5}"/>
              </a:ext>
            </a:extLst>
          </p:cNvPr>
          <p:cNvSpPr/>
          <p:nvPr/>
        </p:nvSpPr>
        <p:spPr>
          <a:xfrm>
            <a:off x="6542774" y="1434129"/>
            <a:ext cx="4500367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Box box1 = new Box();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PaperBox</a:t>
            </a:r>
            <a:r>
              <a:rPr lang="en-US" altLang="ko-KR" sz="1400" dirty="0">
                <a:latin typeface="Consolas" panose="020B0609020204030204" pitchFamily="49" charset="0"/>
              </a:rPr>
              <a:t> box2 = new </a:t>
            </a:r>
            <a:r>
              <a:rPr lang="en-US" altLang="ko-KR" sz="1400" dirty="0" err="1">
                <a:latin typeface="Consolas" panose="020B0609020204030204" pitchFamily="49" charset="0"/>
              </a:rPr>
              <a:t>PaperBox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GoldPaperBox</a:t>
            </a:r>
            <a:r>
              <a:rPr lang="en-US" altLang="ko-KR" sz="1400" dirty="0">
                <a:latin typeface="Consolas" panose="020B0609020204030204" pitchFamily="49" charset="0"/>
              </a:rPr>
              <a:t> box3 = new </a:t>
            </a:r>
            <a:r>
              <a:rPr lang="en-US" altLang="ko-KR" sz="1400" dirty="0" err="1">
                <a:latin typeface="Consolas" panose="020B0609020204030204" pitchFamily="49" charset="0"/>
              </a:rPr>
              <a:t>GoldPaperBox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wrapBox</a:t>
            </a:r>
            <a:r>
              <a:rPr lang="en-US" altLang="ko-KR" sz="1400" dirty="0">
                <a:latin typeface="Consolas" panose="020B0609020204030204" pitchFamily="49" charset="0"/>
              </a:rPr>
              <a:t>(box1);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wrapBox</a:t>
            </a:r>
            <a:r>
              <a:rPr lang="en-US" altLang="ko-KR" sz="1400" dirty="0">
                <a:latin typeface="Consolas" panose="020B0609020204030204" pitchFamily="49" charset="0"/>
              </a:rPr>
              <a:t>(box2);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wrapBox</a:t>
            </a:r>
            <a:r>
              <a:rPr lang="en-US" altLang="ko-KR" sz="1400" dirty="0">
                <a:latin typeface="Consolas" panose="020B0609020204030204" pitchFamily="49" charset="0"/>
              </a:rPr>
              <a:t>(box3);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public static void </a:t>
            </a:r>
            <a:r>
              <a:rPr lang="en-US" altLang="ko-KR" sz="1400" dirty="0" err="1">
                <a:latin typeface="Consolas" panose="020B0609020204030204" pitchFamily="49" charset="0"/>
              </a:rPr>
              <a:t>wrapBox</a:t>
            </a:r>
            <a:r>
              <a:rPr lang="en-US" altLang="ko-KR" sz="1400" dirty="0">
                <a:latin typeface="Consolas" panose="020B0609020204030204" pitchFamily="49" charset="0"/>
              </a:rPr>
              <a:t>(Box box)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if (box instanceof </a:t>
            </a:r>
            <a:r>
              <a:rPr lang="en-US" altLang="ko-KR" sz="1400" dirty="0" err="1">
                <a:latin typeface="Consolas" panose="020B0609020204030204" pitchFamily="49" charset="0"/>
              </a:rPr>
              <a:t>GoldPaperBox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((</a:t>
            </a:r>
            <a:r>
              <a:rPr lang="en-US" altLang="ko-KR" sz="1400" dirty="0" err="1">
                <a:latin typeface="Consolas" panose="020B0609020204030204" pitchFamily="49" charset="0"/>
              </a:rPr>
              <a:t>GoldPaperBox</a:t>
            </a:r>
            <a:r>
              <a:rPr lang="en-US" altLang="ko-KR" sz="1400" dirty="0">
                <a:latin typeface="Consolas" panose="020B0609020204030204" pitchFamily="49" charset="0"/>
              </a:rPr>
              <a:t>)box).</a:t>
            </a:r>
            <a:r>
              <a:rPr lang="en-US" altLang="ko-KR" sz="1400" dirty="0" err="1">
                <a:latin typeface="Consolas" panose="020B0609020204030204" pitchFamily="49" charset="0"/>
              </a:rPr>
              <a:t>goldWrap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  <a:endParaRPr lang="ko-KR" altLang="en-US" sz="1400" dirty="0">
              <a:latin typeface="YDVYMjOStd12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else if (box instanceof </a:t>
            </a:r>
            <a:r>
              <a:rPr lang="en-US" altLang="ko-KR" sz="1400" dirty="0" err="1">
                <a:latin typeface="Consolas" panose="020B0609020204030204" pitchFamily="49" charset="0"/>
              </a:rPr>
              <a:t>PaperBox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((</a:t>
            </a:r>
            <a:r>
              <a:rPr lang="en-US" altLang="ko-KR" sz="1400" dirty="0" err="1">
                <a:latin typeface="Consolas" panose="020B0609020204030204" pitchFamily="49" charset="0"/>
              </a:rPr>
              <a:t>PaperBox</a:t>
            </a:r>
            <a:r>
              <a:rPr lang="en-US" altLang="ko-KR" sz="1400" dirty="0">
                <a:latin typeface="Consolas" panose="020B0609020204030204" pitchFamily="49" charset="0"/>
              </a:rPr>
              <a:t>)box).</a:t>
            </a:r>
            <a:r>
              <a:rPr lang="en-US" altLang="ko-KR" sz="1400" dirty="0" err="1">
                <a:latin typeface="Consolas" panose="020B0609020204030204" pitchFamily="49" charset="0"/>
              </a:rPr>
              <a:t>paperWrap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  <a:endParaRPr lang="ko-KR" altLang="en-US" sz="1400" dirty="0">
              <a:latin typeface="YDVYMjOStd12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else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box.simpleWrap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C946552-2FA0-4161-BA20-1DA3890B5840}"/>
              </a:ext>
            </a:extLst>
          </p:cNvPr>
          <p:cNvSpPr/>
          <p:nvPr/>
        </p:nvSpPr>
        <p:spPr>
          <a:xfrm>
            <a:off x="1097280" y="5347250"/>
            <a:ext cx="497996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E1300D"/>
                </a:solidFill>
                <a:latin typeface="Consolas" panose="020B0609020204030204" pitchFamily="49" charset="0"/>
              </a:rPr>
              <a:t>instanceof</a:t>
            </a:r>
            <a:r>
              <a:rPr lang="ko-KR" altLang="en-US" sz="1500" dirty="0">
                <a:solidFill>
                  <a:srgbClr val="E1300D"/>
                </a:solidFill>
                <a:latin typeface="Consolas" panose="020B0609020204030204" pitchFamily="49" charset="0"/>
              </a:rPr>
              <a:t> 연산자의 사용 예</a:t>
            </a:r>
            <a:r>
              <a:rPr lang="en-US" altLang="ko-KR" sz="1500" dirty="0">
                <a:solidFill>
                  <a:srgbClr val="E1300D"/>
                </a:solidFill>
                <a:latin typeface="Consolas" panose="020B0609020204030204" pitchFamily="49" charset="0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E1300D"/>
                </a:solidFill>
                <a:latin typeface="Consolas" panose="020B0609020204030204" pitchFamily="49" charset="0"/>
              </a:rPr>
              <a:t>그런데 이 예제 코드의 완성도에 점수를 준다면</a:t>
            </a:r>
            <a:r>
              <a:rPr lang="en-US" altLang="ko-KR" sz="1500" dirty="0">
                <a:solidFill>
                  <a:srgbClr val="E1300D"/>
                </a:solidFill>
                <a:latin typeface="Consolas" panose="020B0609020204030204" pitchFamily="49" charset="0"/>
              </a:rPr>
              <a:t>? </a:t>
            </a:r>
            <a:endParaRPr lang="ko-KR" altLang="en-US" sz="1500" dirty="0">
              <a:solidFill>
                <a:srgbClr val="E1300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65D94CC-A7E7-4B4D-91E1-8A7F0E02F36B}"/>
              </a:ext>
            </a:extLst>
          </p:cNvPr>
          <p:cNvSpPr/>
          <p:nvPr/>
        </p:nvSpPr>
        <p:spPr>
          <a:xfrm>
            <a:off x="6603088" y="484878"/>
            <a:ext cx="4552592" cy="740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“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상속은 연관된 일련의 클래스들에 대해 </a:t>
            </a:r>
            <a:endParaRPr lang="en-US" altLang="ko-KR" sz="15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            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공통적인 규약을 정의할 수 있습니다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.“   </a:t>
            </a:r>
            <a:endParaRPr lang="ko-KR" altLang="en-US" sz="15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6526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ACD2D7-3108-4F8B-BAD5-652E90E6B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808" y="1926590"/>
            <a:ext cx="4320318" cy="24139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5A9545-A542-4E88-8F91-EEFB9FE1EDCD}"/>
              </a:ext>
            </a:extLst>
          </p:cNvPr>
          <p:cNvSpPr txBox="1"/>
          <p:nvPr/>
        </p:nvSpPr>
        <p:spPr>
          <a:xfrm>
            <a:off x="2719754" y="5178614"/>
            <a:ext cx="67524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400" dirty="0"/>
              <a:t>Chapter 15</a:t>
            </a:r>
            <a:r>
              <a:rPr lang="ko-KR" altLang="en-US" sz="3400" dirty="0"/>
              <a:t>의 강의를 마칩니다</a:t>
            </a:r>
            <a:r>
              <a:rPr lang="en-US" altLang="ko-KR" sz="3400" dirty="0"/>
              <a:t>.</a:t>
            </a:r>
            <a:endParaRPr lang="ko-KR" altLang="en-US" sz="3400" dirty="0"/>
          </a:p>
        </p:txBody>
      </p:sp>
    </p:spTree>
    <p:extLst>
      <p:ext uri="{BB962C8B-B14F-4D97-AF65-F5344CB8AC3E}">
        <p14:creationId xmlns:p14="http://schemas.microsoft.com/office/powerpoint/2010/main" val="16848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15-1. </a:t>
            </a:r>
            <a:br>
              <a:rPr lang="en-US" altLang="ko-KR" sz="4400" dirty="0">
                <a:solidFill>
                  <a:schemeClr val="tx2"/>
                </a:solidFill>
              </a:rPr>
            </a:br>
            <a:r>
              <a:rPr lang="ko-KR" altLang="en-US" sz="4000" dirty="0">
                <a:solidFill>
                  <a:schemeClr val="tx2"/>
                </a:solidFill>
              </a:rPr>
              <a:t>상속을 위한 두 클래스의 관계</a:t>
            </a:r>
          </a:p>
        </p:txBody>
      </p:sp>
    </p:spTree>
    <p:extLst>
      <p:ext uri="{BB962C8B-B14F-4D97-AF65-F5344CB8AC3E}">
        <p14:creationId xmlns:p14="http://schemas.microsoft.com/office/powerpoint/2010/main" val="2560374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상속 관계에 놓은 두 대상의 관찰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8136BA67-F43E-40D0-9CEC-973E720DFF08}"/>
              </a:ext>
            </a:extLst>
          </p:cNvPr>
          <p:cNvSpPr/>
          <p:nvPr/>
        </p:nvSpPr>
        <p:spPr>
          <a:xfrm>
            <a:off x="1193531" y="1549352"/>
            <a:ext cx="7569642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200" dirty="0">
                <a:solidFill>
                  <a:srgbClr val="C00000"/>
                </a:solidFill>
                <a:latin typeface="+mn-ea"/>
              </a:rPr>
              <a:t>상속의 특성</a:t>
            </a:r>
            <a:endParaRPr lang="en-US" altLang="ko-KR" sz="2200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하위 클래스는 상위 클래스의 모든 특성을 지닌다</a:t>
            </a:r>
            <a:r>
              <a:rPr lang="en-US" altLang="ko-KR" dirty="0">
                <a:latin typeface="+mn-ea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거기에 더하여 하위 클래스는 자신만의 추가적인 특성을 더하게 된다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A7F0F9F4-C776-4357-B10B-889E74CBD77B}"/>
              </a:ext>
            </a:extLst>
          </p:cNvPr>
          <p:cNvSpPr/>
          <p:nvPr/>
        </p:nvSpPr>
        <p:spPr>
          <a:xfrm>
            <a:off x="2107096" y="3686190"/>
            <a:ext cx="424069" cy="4903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1E8A7F6-9B24-4D6D-96A2-1D1636C29DBB}"/>
              </a:ext>
            </a:extLst>
          </p:cNvPr>
          <p:cNvSpPr/>
          <p:nvPr/>
        </p:nvSpPr>
        <p:spPr>
          <a:xfrm>
            <a:off x="2606213" y="3668682"/>
            <a:ext cx="4306122" cy="420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따라서 다음과 같이 표현 가능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!</a:t>
            </a:r>
            <a:endParaRPr lang="ko-KR" alt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18A3CB1-D4FD-4F60-9B2C-E23DA5BFEA79}"/>
              </a:ext>
            </a:extLst>
          </p:cNvPr>
          <p:cNvSpPr/>
          <p:nvPr/>
        </p:nvSpPr>
        <p:spPr>
          <a:xfrm>
            <a:off x="1347229" y="4993341"/>
            <a:ext cx="5278857" cy="1091997"/>
          </a:xfrm>
          <a:prstGeom prst="rect">
            <a:avLst/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8CD4785-6227-4D41-98E1-6645061FBEB8}"/>
              </a:ext>
            </a:extLst>
          </p:cNvPr>
          <p:cNvSpPr/>
          <p:nvPr/>
        </p:nvSpPr>
        <p:spPr>
          <a:xfrm>
            <a:off x="1347230" y="4331012"/>
            <a:ext cx="52788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+mj-ea"/>
                <a:ea typeface="+mj-ea"/>
              </a:rPr>
              <a:t>모바일폰 </a:t>
            </a:r>
            <a:r>
              <a:rPr lang="en-US" altLang="ko-KR" dirty="0">
                <a:latin typeface="+mj-ea"/>
                <a:ea typeface="+mj-ea"/>
              </a:rPr>
              <a:t>vs. </a:t>
            </a:r>
            <a:r>
              <a:rPr lang="ko-KR" altLang="en-US" dirty="0">
                <a:latin typeface="+mj-ea"/>
                <a:ea typeface="+mj-ea"/>
              </a:rPr>
              <a:t>스마트폰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rgbClr val="C00000"/>
                </a:solidFill>
                <a:latin typeface="+mj-ea"/>
                <a:ea typeface="+mj-ea"/>
              </a:rPr>
              <a:t>모바일폰</a:t>
            </a:r>
            <a:r>
              <a:rPr lang="ko-KR" altLang="en-US" dirty="0">
                <a:latin typeface="+mj-ea"/>
                <a:ea typeface="+mj-ea"/>
              </a:rPr>
              <a:t>을 </a:t>
            </a:r>
            <a:r>
              <a:rPr lang="ko-KR" altLang="en-US" dirty="0">
                <a:solidFill>
                  <a:srgbClr val="C00000"/>
                </a:solidFill>
                <a:latin typeface="+mj-ea"/>
                <a:ea typeface="+mj-ea"/>
              </a:rPr>
              <a:t>스마트폰</a:t>
            </a:r>
            <a:r>
              <a:rPr lang="ko-KR" altLang="en-US" dirty="0">
                <a:latin typeface="+mj-ea"/>
                <a:ea typeface="+mj-ea"/>
              </a:rPr>
              <a:t>이 상속한다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class </a:t>
            </a:r>
            <a:r>
              <a:rPr lang="ko-KR" altLang="en-US" dirty="0">
                <a:solidFill>
                  <a:srgbClr val="C00000"/>
                </a:solidFill>
                <a:latin typeface="YDVYMjOStd12"/>
              </a:rPr>
              <a:t>스마트폰</a:t>
            </a:r>
            <a:r>
              <a:rPr lang="ko-KR" altLang="en-US" dirty="0">
                <a:latin typeface="YDVYMjOStd12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extends </a:t>
            </a:r>
            <a:r>
              <a:rPr lang="ko-KR" altLang="en-US" dirty="0">
                <a:solidFill>
                  <a:srgbClr val="C00000"/>
                </a:solidFill>
                <a:latin typeface="YDVYMjOStd12"/>
              </a:rPr>
              <a:t>모바일폰 </a:t>
            </a:r>
            <a:r>
              <a:rPr lang="en-US" altLang="ko-KR" dirty="0">
                <a:latin typeface="Consolas" panose="020B0609020204030204" pitchFamily="49" charset="0"/>
              </a:rPr>
              <a:t>{...}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D8D834-DE91-4BBF-AB6A-29D955FD5A20}"/>
              </a:ext>
            </a:extLst>
          </p:cNvPr>
          <p:cNvSpPr/>
          <p:nvPr/>
        </p:nvSpPr>
        <p:spPr>
          <a:xfrm>
            <a:off x="6626086" y="4993341"/>
            <a:ext cx="4306122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dirty="0">
                <a:latin typeface="Consolas" panose="020B0609020204030204" pitchFamily="49" charset="0"/>
              </a:rPr>
              <a:t>이렇듯</a:t>
            </a:r>
            <a:r>
              <a:rPr lang="en-US" altLang="ko-KR" sz="1700" dirty="0">
                <a:latin typeface="Consolas" panose="020B0609020204030204" pitchFamily="49" charset="0"/>
              </a:rPr>
              <a:t>,</a:t>
            </a:r>
            <a:r>
              <a:rPr lang="ko-KR" altLang="en-US" sz="1700" dirty="0">
                <a:latin typeface="Consolas" panose="020B0609020204030204" pitchFamily="49" charset="0"/>
              </a:rPr>
              <a:t> 상속 관계에 있는 두 대상은</a:t>
            </a:r>
            <a:endParaRPr lang="en-US" altLang="ko-KR" sz="17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IS-A </a:t>
            </a:r>
            <a:r>
              <a:rPr lang="ko-KR" altLang="en-US" sz="1700" dirty="0">
                <a:latin typeface="Consolas" panose="020B0609020204030204" pitchFamily="49" charset="0"/>
              </a:rPr>
              <a:t>관계를 가져야 한다</a:t>
            </a:r>
            <a:r>
              <a:rPr lang="en-US" altLang="ko-KR" sz="1700" dirty="0">
                <a:latin typeface="Consolas" panose="020B0609020204030204" pitchFamily="49" charset="0"/>
              </a:rPr>
              <a:t>.</a:t>
            </a:r>
            <a:endParaRPr lang="ko-KR" altLang="en-US" sz="17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662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상속과 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IS-A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관계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17E250-BF7D-4872-A8A9-60FC2E8D8E3E}"/>
              </a:ext>
            </a:extLst>
          </p:cNvPr>
          <p:cNvSpPr/>
          <p:nvPr/>
        </p:nvSpPr>
        <p:spPr>
          <a:xfrm>
            <a:off x="1193531" y="1549352"/>
            <a:ext cx="7569642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200" dirty="0">
                <a:solidFill>
                  <a:srgbClr val="C00000"/>
                </a:solidFill>
                <a:latin typeface="Consolas" panose="020B0609020204030204" pitchFamily="49" charset="0"/>
              </a:rPr>
              <a:t>IS-A </a:t>
            </a:r>
            <a:r>
              <a:rPr lang="ko-KR" altLang="en-US" sz="2200" dirty="0">
                <a:solidFill>
                  <a:srgbClr val="C00000"/>
                </a:solidFill>
                <a:latin typeface="Consolas" panose="020B0609020204030204" pitchFamily="49" charset="0"/>
              </a:rPr>
              <a:t>관계</a:t>
            </a:r>
            <a:endParaRPr lang="en-US" altLang="ko-KR" sz="22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.. </a:t>
            </a:r>
            <a:r>
              <a:rPr lang="ko-KR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은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 .. </a:t>
            </a:r>
            <a:r>
              <a:rPr lang="ko-KR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이다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의 관계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Life 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is a</a:t>
            </a:r>
            <a:r>
              <a:rPr lang="en-US" altLang="ko-KR" dirty="0">
                <a:latin typeface="Consolas" panose="020B0609020204030204" pitchFamily="49" charset="0"/>
              </a:rPr>
              <a:t> journey.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  ex)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ko-KR" altLang="en-US" dirty="0"/>
              <a:t>노트북은 컴퓨터이다</a:t>
            </a:r>
            <a:r>
              <a:rPr lang="en-US" altLang="ko-KR" dirty="0"/>
              <a:t>. </a:t>
            </a:r>
            <a:r>
              <a:rPr lang="ko-KR" altLang="en-US" dirty="0"/>
              <a:t>전기자동차는 자동차이다</a:t>
            </a:r>
            <a:r>
              <a:rPr lang="en-US" altLang="ko-KR" dirty="0"/>
              <a:t>.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1BFD7F5-28C4-42E7-99EA-712B35F891E3}"/>
              </a:ext>
            </a:extLst>
          </p:cNvPr>
          <p:cNvSpPr/>
          <p:nvPr/>
        </p:nvSpPr>
        <p:spPr>
          <a:xfrm>
            <a:off x="1193531" y="4993341"/>
            <a:ext cx="10524857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IS-A </a:t>
            </a:r>
            <a:r>
              <a:rPr lang="ko-KR" altLang="en-US" sz="1700" dirty="0">
                <a:latin typeface="Consolas" panose="020B0609020204030204" pitchFamily="49" charset="0"/>
              </a:rPr>
              <a:t>관계를 갖지 않는 두 클래스가 상속으로 연결되어 있다면</a:t>
            </a:r>
            <a:r>
              <a:rPr lang="en-US" altLang="ko-KR" sz="1700" dirty="0">
                <a:latin typeface="Consolas" panose="020B0609020204030204" pitchFamily="49" charset="0"/>
              </a:rPr>
              <a:t>, </a:t>
            </a:r>
            <a:r>
              <a:rPr lang="ko-KR" altLang="en-US" sz="1700" dirty="0">
                <a:latin typeface="Consolas" panose="020B0609020204030204" pitchFamily="49" charset="0"/>
              </a:rPr>
              <a:t>적절한 상속인지 의심해야 한다</a:t>
            </a:r>
            <a:r>
              <a:rPr lang="en-US" altLang="ko-KR" sz="1700" dirty="0">
                <a:latin typeface="Consolas" panose="020B0609020204030204" pitchFamily="49" charset="0"/>
              </a:rPr>
              <a:t>. </a:t>
            </a:r>
            <a:endParaRPr lang="ko-KR" altLang="en-US" sz="17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552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7499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IS-A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관계의 예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88719" y="877484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80676D-0FD5-4B04-AF01-5941C64F3C0F}"/>
              </a:ext>
            </a:extLst>
          </p:cNvPr>
          <p:cNvSpPr/>
          <p:nvPr/>
        </p:nvSpPr>
        <p:spPr>
          <a:xfrm>
            <a:off x="1188718" y="1097507"/>
            <a:ext cx="702681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MobilePhone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protected String number;     // </a:t>
            </a:r>
            <a:r>
              <a:rPr lang="ko-KR" altLang="en-US" sz="1400" dirty="0">
                <a:latin typeface="Consolas" panose="020B0609020204030204" pitchFamily="49" charset="0"/>
              </a:rPr>
              <a:t>전화번호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MobilePhone(String num)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number = num;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void answer()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System.out.println("Hi~ from " + number);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F9039F-3B10-41DA-B647-AA1C184398EA}"/>
              </a:ext>
            </a:extLst>
          </p:cNvPr>
          <p:cNvSpPr/>
          <p:nvPr/>
        </p:nvSpPr>
        <p:spPr>
          <a:xfrm>
            <a:off x="1188719" y="3565140"/>
            <a:ext cx="6394699" cy="24622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class SmartPhone extends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MobilePhone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private String </a:t>
            </a:r>
            <a:r>
              <a:rPr lang="en-US" altLang="ko-KR" sz="1400" dirty="0" err="1">
                <a:latin typeface="Consolas" panose="020B0609020204030204" pitchFamily="49" charset="0"/>
              </a:rPr>
              <a:t>androidVer</a:t>
            </a:r>
            <a:r>
              <a:rPr lang="en-US" altLang="ko-KR" sz="1400" dirty="0">
                <a:latin typeface="Consolas" panose="020B0609020204030204" pitchFamily="49" charset="0"/>
              </a:rPr>
              <a:t>;   // </a:t>
            </a:r>
            <a:r>
              <a:rPr lang="ko-KR" altLang="en-US" sz="1400" dirty="0">
                <a:latin typeface="Consolas" panose="020B0609020204030204" pitchFamily="49" charset="0"/>
              </a:rPr>
              <a:t>안드로이드 운영체제 네임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ko-KR" altLang="en-US" sz="1400" dirty="0">
                <a:latin typeface="Consolas" panose="020B0609020204030204" pitchFamily="49" charset="0"/>
              </a:rPr>
              <a:t>버전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SmartPhone(String num, String </a:t>
            </a:r>
            <a:r>
              <a:rPr lang="en-US" altLang="ko-KR" sz="1400" dirty="0" err="1">
                <a:latin typeface="Consolas" panose="020B0609020204030204" pitchFamily="49" charset="0"/>
              </a:rPr>
              <a:t>ver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super(num);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androidVer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ver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playApp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System.out.println("App is running in " + </a:t>
            </a:r>
            <a:r>
              <a:rPr lang="en-US" altLang="ko-KR" sz="1400" dirty="0" err="1">
                <a:latin typeface="Consolas" panose="020B0609020204030204" pitchFamily="49" charset="0"/>
              </a:rPr>
              <a:t>androidVer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22CB5F-CE0F-4034-BB3F-730C6AD47666}"/>
              </a:ext>
            </a:extLst>
          </p:cNvPr>
          <p:cNvSpPr/>
          <p:nvPr/>
        </p:nvSpPr>
        <p:spPr>
          <a:xfrm>
            <a:off x="6353908" y="1097506"/>
            <a:ext cx="5209736" cy="176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SmartPhone phone = 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 new SmartPhone("010-555-777", "Nougat");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phone.answer</a:t>
            </a:r>
            <a:r>
              <a:rPr lang="en-US" altLang="ko-KR" sz="1400" dirty="0">
                <a:latin typeface="Consolas" panose="020B0609020204030204" pitchFamily="49" charset="0"/>
              </a:rPr>
              <a:t>();   // </a:t>
            </a:r>
            <a:r>
              <a:rPr lang="ko-KR" altLang="en-US" sz="1400" dirty="0">
                <a:latin typeface="Consolas" panose="020B0609020204030204" pitchFamily="49" charset="0"/>
              </a:rPr>
              <a:t>전화를 받는다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phone.playApp</a:t>
            </a:r>
            <a:r>
              <a:rPr lang="en-US" altLang="ko-KR" sz="1400" dirty="0">
                <a:latin typeface="Consolas" panose="020B0609020204030204" pitchFamily="49" charset="0"/>
              </a:rPr>
              <a:t>();   // </a:t>
            </a:r>
            <a:r>
              <a:rPr lang="ko-KR" altLang="en-US" sz="1400" dirty="0">
                <a:latin typeface="Consolas" panose="020B0609020204030204" pitchFamily="49" charset="0"/>
              </a:rPr>
              <a:t>앱을 선택하고 실행한다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6B7E5D9-6F39-4250-8E64-9A55D0D08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108" y="2644188"/>
            <a:ext cx="35242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062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15-2. </a:t>
            </a:r>
            <a:r>
              <a:rPr lang="ko-KR" altLang="en-US" sz="4400" dirty="0">
                <a:solidFill>
                  <a:schemeClr val="tx2"/>
                </a:solidFill>
              </a:rPr>
              <a:t>메소드 오버라이딩</a:t>
            </a:r>
            <a:endParaRPr lang="ko-KR" altLang="en-US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112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상위 클래스의 참조변수가 참조할 수 있는 대상의 범위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538ED2-0F13-4A30-9911-5B8802BB53ED}"/>
              </a:ext>
            </a:extLst>
          </p:cNvPr>
          <p:cNvSpPr/>
          <p:nvPr/>
        </p:nvSpPr>
        <p:spPr>
          <a:xfrm>
            <a:off x="1193531" y="2006377"/>
            <a:ext cx="5630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class 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SmartPhone</a:t>
            </a:r>
            <a:r>
              <a:rPr lang="en-US" altLang="ko-KR" dirty="0">
                <a:latin typeface="Consolas" panose="020B0609020204030204" pitchFamily="49" charset="0"/>
              </a:rPr>
              <a:t> extends 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MobilePhone</a:t>
            </a:r>
            <a:r>
              <a:rPr lang="en-US" altLang="ko-KR" dirty="0">
                <a:latin typeface="Consolas" panose="020B0609020204030204" pitchFamily="49" charset="0"/>
              </a:rPr>
              <a:t> {....}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FF90C3B-E503-420D-B025-B3ABF2A8531B}"/>
              </a:ext>
            </a:extLst>
          </p:cNvPr>
          <p:cNvSpPr/>
          <p:nvPr/>
        </p:nvSpPr>
        <p:spPr>
          <a:xfrm>
            <a:off x="1193531" y="3344986"/>
            <a:ext cx="7868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SmartPhone</a:t>
            </a:r>
            <a:r>
              <a:rPr lang="en-US" altLang="ko-KR" dirty="0">
                <a:latin typeface="Consolas" panose="020B0609020204030204" pitchFamily="49" charset="0"/>
              </a:rPr>
              <a:t> phone = new SmartPhone("010-555-777", "Nougat");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2996464-5D48-413B-98FF-3FC0891C6177}"/>
              </a:ext>
            </a:extLst>
          </p:cNvPr>
          <p:cNvSpPr/>
          <p:nvPr/>
        </p:nvSpPr>
        <p:spPr>
          <a:xfrm>
            <a:off x="1193531" y="4880547"/>
            <a:ext cx="8456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MobilePhone</a:t>
            </a:r>
            <a:r>
              <a:rPr lang="en-US" altLang="ko-KR" dirty="0">
                <a:latin typeface="Consolas" panose="020B0609020204030204" pitchFamily="49" charset="0"/>
              </a:rPr>
              <a:t> phone = new SmartPhone("010-555-777", "Nougat");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8714607-A4B5-41C1-827D-76DD190B6873}"/>
              </a:ext>
            </a:extLst>
          </p:cNvPr>
          <p:cNvSpPr/>
          <p:nvPr/>
        </p:nvSpPr>
        <p:spPr>
          <a:xfrm>
            <a:off x="1561169" y="2487956"/>
            <a:ext cx="3475065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dirty="0">
                <a:latin typeface="Consolas" panose="020B0609020204030204" pitchFamily="49" charset="0"/>
              </a:rPr>
              <a:t>스마트폰은 모바일폰이다</a:t>
            </a:r>
            <a:r>
              <a:rPr lang="en-US" altLang="ko-KR" sz="1700" dirty="0">
                <a:latin typeface="Consolas" panose="020B0609020204030204" pitchFamily="49" charset="0"/>
              </a:rPr>
              <a:t>. </a:t>
            </a:r>
            <a:endParaRPr lang="ko-KR" altLang="en-US" sz="1700" dirty="0"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8177AAC-3276-4A15-9244-00113541C939}"/>
              </a:ext>
            </a:extLst>
          </p:cNvPr>
          <p:cNvSpPr/>
          <p:nvPr/>
        </p:nvSpPr>
        <p:spPr>
          <a:xfrm>
            <a:off x="1561168" y="3741811"/>
            <a:ext cx="6218266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dirty="0">
                <a:latin typeface="Consolas" panose="020B0609020204030204" pitchFamily="49" charset="0"/>
              </a:rPr>
              <a:t>따라서 스마트폰 참조변수로 스마트폰 참조 가능하고</a:t>
            </a:r>
            <a:r>
              <a:rPr lang="en-US" altLang="ko-KR" sz="1700" dirty="0">
                <a:latin typeface="Consolas" panose="020B0609020204030204" pitchFamily="49" charset="0"/>
              </a:rPr>
              <a:t>, </a:t>
            </a:r>
            <a:endParaRPr lang="ko-KR" altLang="en-US" sz="1700" dirty="0"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360B417-81A1-4F2E-949A-B7EC9DF9155D}"/>
              </a:ext>
            </a:extLst>
          </p:cNvPr>
          <p:cNvSpPr/>
          <p:nvPr/>
        </p:nvSpPr>
        <p:spPr>
          <a:xfrm>
            <a:off x="1561168" y="5266895"/>
            <a:ext cx="6218266" cy="440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dirty="0">
                <a:latin typeface="Consolas" panose="020B0609020204030204" pitchFamily="49" charset="0"/>
              </a:rPr>
              <a:t>모바일폰 참조변수로 스마트폰 참조도 가능하다</a:t>
            </a:r>
            <a:r>
              <a:rPr lang="en-US" altLang="ko-KR" sz="1700" dirty="0">
                <a:latin typeface="Consolas" panose="020B0609020204030204" pitchFamily="49" charset="0"/>
              </a:rPr>
              <a:t>.</a:t>
            </a:r>
            <a:endParaRPr lang="ko-KR" altLang="en-US" sz="1700" dirty="0"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DBF7B25-243C-463D-A66E-7D6388A1273C}"/>
              </a:ext>
            </a:extLst>
          </p:cNvPr>
          <p:cNvSpPr/>
          <p:nvPr/>
        </p:nvSpPr>
        <p:spPr>
          <a:xfrm>
            <a:off x="2242685" y="4460111"/>
            <a:ext cx="4306122" cy="420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E1300D"/>
                </a:solidFill>
                <a:latin typeface="Consolas" panose="020B0609020204030204" pitchFamily="49" charset="0"/>
              </a:rPr>
              <a:t>이 역은 성립하지 않음에 주의</a:t>
            </a:r>
            <a:r>
              <a:rPr lang="en-US" altLang="ko-KR" sz="1600" dirty="0">
                <a:solidFill>
                  <a:srgbClr val="E1300D"/>
                </a:solidFill>
                <a:latin typeface="Consolas" panose="020B0609020204030204" pitchFamily="49" charset="0"/>
              </a:rPr>
              <a:t>!</a:t>
            </a:r>
            <a:endParaRPr lang="ko-KR" altLang="en-US" sz="1600" dirty="0">
              <a:solidFill>
                <a:srgbClr val="E1300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216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8712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참조변수의 참조 가능성 관련 예제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88719" y="998806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F410AB4-358F-4902-B57C-EA761427D8DB}"/>
              </a:ext>
            </a:extLst>
          </p:cNvPr>
          <p:cNvSpPr/>
          <p:nvPr/>
        </p:nvSpPr>
        <p:spPr>
          <a:xfrm>
            <a:off x="966616" y="1304018"/>
            <a:ext cx="637266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class MobilePhone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protected String number;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MobilePhone(String num)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number = num;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void answer()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System.out.println("Hi~ from " + number);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playApp</a:t>
            </a:r>
            <a:r>
              <a:rPr lang="en-US" altLang="ko-KR" sz="1400" dirty="0">
                <a:latin typeface="Consolas" panose="020B0609020204030204" pitchFamily="49" charset="0"/>
              </a:rPr>
              <a:t>() {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	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class SmartPhone extends MobilePhone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private String </a:t>
            </a:r>
            <a:r>
              <a:rPr lang="en-US" altLang="ko-KR" sz="1400" dirty="0" err="1">
                <a:latin typeface="Consolas" panose="020B0609020204030204" pitchFamily="49" charset="0"/>
              </a:rPr>
              <a:t>androidVer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SmartPhone(String num, String </a:t>
            </a:r>
            <a:r>
              <a:rPr lang="en-US" altLang="ko-KR" sz="1400" dirty="0" err="1">
                <a:latin typeface="Consolas" panose="020B0609020204030204" pitchFamily="49" charset="0"/>
              </a:rPr>
              <a:t>ver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super(num);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androidVer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ver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playApp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System.out.println("App is running in " + </a:t>
            </a:r>
            <a:r>
              <a:rPr lang="en-US" altLang="ko-KR" sz="1400" dirty="0" err="1">
                <a:latin typeface="Consolas" panose="020B0609020204030204" pitchFamily="49" charset="0"/>
              </a:rPr>
              <a:t>androidVer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CF2551-6865-4C66-89D6-C77C55EA79F7}"/>
              </a:ext>
            </a:extLst>
          </p:cNvPr>
          <p:cNvSpPr/>
          <p:nvPr/>
        </p:nvSpPr>
        <p:spPr>
          <a:xfrm>
            <a:off x="6126480" y="1304018"/>
            <a:ext cx="537854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SmartPhone ph1 =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new SmartPhone("010-555-777", "Nougat");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MobilePhone ph2 =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new SmartPhone("010-999-333", "Nougat");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ph1.answer();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ph1.playApp();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System.out.println();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ph2.answer();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ph2.playApp(); </a:t>
            </a:r>
            <a:r>
              <a:rPr lang="ko-KR" altLang="en-US" sz="1400" dirty="0">
                <a:latin typeface="Consolas" panose="020B0609020204030204" pitchFamily="49" charset="0"/>
              </a:rPr>
              <a:t>상위클래스 참조변수는 하위클래스를 </a:t>
            </a:r>
            <a:r>
              <a:rPr lang="ko-KR" altLang="en-US" sz="1400" dirty="0" err="1">
                <a:latin typeface="Consolas" panose="020B0609020204030204" pitchFamily="49" charset="0"/>
              </a:rPr>
              <a:t>참조할수있지만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하위클래스 자원에는 접근 불가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접근이 허용되는 유일한 케이스는 </a:t>
            </a:r>
            <a:r>
              <a:rPr lang="ko-KR" altLang="en-US" sz="1400" dirty="0" err="1">
                <a:latin typeface="Consolas" panose="020B0609020204030204" pitchFamily="49" charset="0"/>
              </a:rPr>
              <a:t>오버라이딩한</a:t>
            </a:r>
            <a:r>
              <a:rPr lang="ko-KR" altLang="en-US" sz="1400" dirty="0">
                <a:latin typeface="Consolas" panose="020B0609020204030204" pitchFamily="49" charset="0"/>
              </a:rPr>
              <a:t> 경우이다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4C7B1D-051C-4450-85A1-BF4E27CB3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721" y="4258962"/>
            <a:ext cx="4000500" cy="150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861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참조변수의 참조 가능성에 대한 정리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BFC3D3-47DA-4132-A69B-B0D557A789D6}"/>
              </a:ext>
            </a:extLst>
          </p:cNvPr>
          <p:cNvSpPr/>
          <p:nvPr/>
        </p:nvSpPr>
        <p:spPr>
          <a:xfrm>
            <a:off x="1193531" y="2009730"/>
            <a:ext cx="6096000" cy="319574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Cake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void sweet() {...}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2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CheeseCake</a:t>
            </a:r>
            <a:r>
              <a:rPr lang="en-US" altLang="ko-KR" sz="1500" dirty="0">
                <a:latin typeface="Consolas" panose="020B0609020204030204" pitchFamily="49" charset="0"/>
              </a:rPr>
              <a:t> extends 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Cake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void milky() {...}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2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 err="1">
                <a:solidFill>
                  <a:srgbClr val="C00000"/>
                </a:solidFill>
                <a:latin typeface="Consolas" panose="020B0609020204030204" pitchFamily="49" charset="0"/>
              </a:rPr>
              <a:t>StrawberryCheeseCake</a:t>
            </a:r>
            <a:r>
              <a:rPr lang="en-US" altLang="ko-KR" sz="1500" dirty="0">
                <a:latin typeface="Consolas" panose="020B0609020204030204" pitchFamily="49" charset="0"/>
              </a:rPr>
              <a:t> extends 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CheeseCake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void sour() {....}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8D3CEEC-58F3-4728-8ED0-E973CB59950F}"/>
              </a:ext>
            </a:extLst>
          </p:cNvPr>
          <p:cNvSpPr/>
          <p:nvPr/>
        </p:nvSpPr>
        <p:spPr>
          <a:xfrm>
            <a:off x="6126480" y="2009730"/>
            <a:ext cx="6096000" cy="95077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Cake cake1 = new </a:t>
            </a:r>
            <a:r>
              <a:rPr lang="en-US" altLang="ko-KR" sz="1500" dirty="0" err="1">
                <a:latin typeface="Consolas" panose="020B0609020204030204" pitchFamily="49" charset="0"/>
              </a:rPr>
              <a:t>StrawberryCheeseCake</a:t>
            </a:r>
            <a:r>
              <a:rPr lang="en-US" altLang="ko-KR" sz="15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CheeseCake cake2 = new </a:t>
            </a:r>
            <a:r>
              <a:rPr lang="en-US" altLang="ko-KR" sz="1500" dirty="0" err="1">
                <a:latin typeface="Consolas" panose="020B0609020204030204" pitchFamily="49" charset="0"/>
              </a:rPr>
              <a:t>StrawberryCheeseCake</a:t>
            </a:r>
            <a:r>
              <a:rPr lang="en-US" altLang="ko-KR" sz="1500" dirty="0">
                <a:latin typeface="Consolas" panose="020B0609020204030204" pitchFamily="49" charset="0"/>
              </a:rPr>
              <a:t>();</a:t>
            </a:r>
            <a:endParaRPr lang="ko-KR" altLang="en-US" sz="15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52B908B-6E8A-482F-AA87-DBECAA37B568}"/>
              </a:ext>
            </a:extLst>
          </p:cNvPr>
          <p:cNvSpPr/>
          <p:nvPr/>
        </p:nvSpPr>
        <p:spPr>
          <a:xfrm>
            <a:off x="8314006" y="3694351"/>
            <a:ext cx="2937089" cy="1815549"/>
          </a:xfrm>
          <a:prstGeom prst="roundRect">
            <a:avLst>
              <a:gd name="adj" fmla="val 3146"/>
            </a:avLst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63F6442-DFF9-430F-8966-CF4113572770}"/>
              </a:ext>
            </a:extLst>
          </p:cNvPr>
          <p:cNvSpPr/>
          <p:nvPr/>
        </p:nvSpPr>
        <p:spPr>
          <a:xfrm>
            <a:off x="9256358" y="4273624"/>
            <a:ext cx="1795954" cy="1060174"/>
          </a:xfrm>
          <a:prstGeom prst="roundRect">
            <a:avLst>
              <a:gd name="adj" fmla="val 7020"/>
            </a:avLst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4F3B0A3-728A-4233-BC1F-197F14ADEA3A}"/>
              </a:ext>
            </a:extLst>
          </p:cNvPr>
          <p:cNvSpPr/>
          <p:nvPr/>
        </p:nvSpPr>
        <p:spPr>
          <a:xfrm>
            <a:off x="10072468" y="4682486"/>
            <a:ext cx="820820" cy="496109"/>
          </a:xfrm>
          <a:prstGeom prst="roundRect">
            <a:avLst>
              <a:gd name="adj" fmla="val 7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74DDC29-F726-4920-84F3-822645BD491E}"/>
              </a:ext>
            </a:extLst>
          </p:cNvPr>
          <p:cNvSpPr/>
          <p:nvPr/>
        </p:nvSpPr>
        <p:spPr>
          <a:xfrm>
            <a:off x="10028107" y="4661524"/>
            <a:ext cx="953322" cy="536713"/>
          </a:xfrm>
          <a:prstGeom prst="roundRect">
            <a:avLst>
              <a:gd name="adj" fmla="val 702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Cake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520ACF1-3E48-4184-B182-AE7E52E8D663}"/>
              </a:ext>
            </a:extLst>
          </p:cNvPr>
          <p:cNvSpPr/>
          <p:nvPr/>
        </p:nvSpPr>
        <p:spPr>
          <a:xfrm>
            <a:off x="9256358" y="4215298"/>
            <a:ext cx="1795954" cy="536713"/>
          </a:xfrm>
          <a:prstGeom prst="roundRect">
            <a:avLst>
              <a:gd name="adj" fmla="val 702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CheeseCake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D0E8E07-65A8-4698-A8F8-A9BA74496CB9}"/>
              </a:ext>
            </a:extLst>
          </p:cNvPr>
          <p:cNvSpPr/>
          <p:nvPr/>
        </p:nvSpPr>
        <p:spPr>
          <a:xfrm>
            <a:off x="8314006" y="3715631"/>
            <a:ext cx="2937089" cy="536713"/>
          </a:xfrm>
          <a:prstGeom prst="roundRect">
            <a:avLst>
              <a:gd name="adj" fmla="val 702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StrawberryCheeseCake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57A0697-B4C7-461E-B99D-5F2281247B67}"/>
              </a:ext>
            </a:extLst>
          </p:cNvPr>
          <p:cNvSpPr/>
          <p:nvPr/>
        </p:nvSpPr>
        <p:spPr>
          <a:xfrm>
            <a:off x="7891977" y="5299155"/>
            <a:ext cx="4031380" cy="944593"/>
          </a:xfrm>
          <a:prstGeom prst="roundRect">
            <a:avLst>
              <a:gd name="adj" fmla="val 702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err="1">
                <a:solidFill>
                  <a:schemeClr val="tx1"/>
                </a:solidFill>
              </a:rPr>
              <a:t>StrawberryCheeseCake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인스턴스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FF22C06-2C32-4ADB-92C8-957630089C1F}"/>
              </a:ext>
            </a:extLst>
          </p:cNvPr>
          <p:cNvSpPr/>
          <p:nvPr/>
        </p:nvSpPr>
        <p:spPr>
          <a:xfrm>
            <a:off x="6528896" y="3593115"/>
            <a:ext cx="953322" cy="536713"/>
          </a:xfrm>
          <a:prstGeom prst="roundRect">
            <a:avLst>
              <a:gd name="adj" fmla="val 702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cake1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0F91EFF-7D1E-4F62-B471-189CF1FD507D}"/>
              </a:ext>
            </a:extLst>
          </p:cNvPr>
          <p:cNvSpPr/>
          <p:nvPr/>
        </p:nvSpPr>
        <p:spPr>
          <a:xfrm>
            <a:off x="6528896" y="4400060"/>
            <a:ext cx="953322" cy="536713"/>
          </a:xfrm>
          <a:prstGeom prst="roundRect">
            <a:avLst>
              <a:gd name="adj" fmla="val 702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cake2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D9E5F28-FC94-4A3C-9837-E2E583DDCD3D}"/>
              </a:ext>
            </a:extLst>
          </p:cNvPr>
          <p:cNvCxnSpPr/>
          <p:nvPr/>
        </p:nvCxnSpPr>
        <p:spPr>
          <a:xfrm>
            <a:off x="7289531" y="3861471"/>
            <a:ext cx="1024475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28C9A32-02F9-4DD6-85BD-664539B1C434}"/>
              </a:ext>
            </a:extLst>
          </p:cNvPr>
          <p:cNvCxnSpPr/>
          <p:nvPr/>
        </p:nvCxnSpPr>
        <p:spPr>
          <a:xfrm>
            <a:off x="7289531" y="4672995"/>
            <a:ext cx="1024475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B1818D0-94C5-479A-8F80-BDBFE091260C}"/>
              </a:ext>
            </a:extLst>
          </p:cNvPr>
          <p:cNvCxnSpPr>
            <a:cxnSpLocks/>
          </p:cNvCxnSpPr>
          <p:nvPr/>
        </p:nvCxnSpPr>
        <p:spPr>
          <a:xfrm>
            <a:off x="7333892" y="3980760"/>
            <a:ext cx="2694215" cy="814751"/>
          </a:xfrm>
          <a:prstGeom prst="straightConnector1">
            <a:avLst/>
          </a:prstGeom>
          <a:ln w="15875">
            <a:solidFill>
              <a:srgbClr val="00B0F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3BEACEB-02DD-43E3-A422-1DC4220CC605}"/>
              </a:ext>
            </a:extLst>
          </p:cNvPr>
          <p:cNvCxnSpPr>
            <a:cxnSpLocks/>
          </p:cNvCxnSpPr>
          <p:nvPr/>
        </p:nvCxnSpPr>
        <p:spPr>
          <a:xfrm>
            <a:off x="7333892" y="4773914"/>
            <a:ext cx="1894763" cy="256882"/>
          </a:xfrm>
          <a:prstGeom prst="straightConnector1">
            <a:avLst/>
          </a:prstGeom>
          <a:ln w="15875">
            <a:solidFill>
              <a:srgbClr val="00B0F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90560D2-0341-48E1-8850-77DC90FAA6FF}"/>
              </a:ext>
            </a:extLst>
          </p:cNvPr>
          <p:cNvSpPr/>
          <p:nvPr/>
        </p:nvSpPr>
        <p:spPr>
          <a:xfrm rot="389023">
            <a:off x="7219010" y="4786406"/>
            <a:ext cx="1228694" cy="536713"/>
          </a:xfrm>
          <a:prstGeom prst="roundRect">
            <a:avLst>
              <a:gd name="adj" fmla="val 702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접근 권한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C5F6C61C-04DF-4B85-984D-60BC1C03F117}"/>
              </a:ext>
            </a:extLst>
          </p:cNvPr>
          <p:cNvSpPr/>
          <p:nvPr/>
        </p:nvSpPr>
        <p:spPr>
          <a:xfrm rot="1014743">
            <a:off x="7219010" y="4066699"/>
            <a:ext cx="1228694" cy="536713"/>
          </a:xfrm>
          <a:prstGeom prst="roundRect">
            <a:avLst>
              <a:gd name="adj" fmla="val 702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접근 권한</a:t>
            </a:r>
          </a:p>
        </p:txBody>
      </p:sp>
    </p:spTree>
    <p:extLst>
      <p:ext uri="{BB962C8B-B14F-4D97-AF65-F5344CB8AC3E}">
        <p14:creationId xmlns:p14="http://schemas.microsoft.com/office/powerpoint/2010/main" val="4028577678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7842</TotalTime>
  <Words>1487</Words>
  <Application>Microsoft Office PowerPoint</Application>
  <PresentationFormat>와이드스크린</PresentationFormat>
  <Paragraphs>295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YDVYMjOStd12</vt:lpstr>
      <vt:lpstr>맑은 고딕</vt:lpstr>
      <vt:lpstr>Calibri</vt:lpstr>
      <vt:lpstr>Calibri Light</vt:lpstr>
      <vt:lpstr>Consolas</vt:lpstr>
      <vt:lpstr>추억</vt:lpstr>
      <vt:lpstr> 열혈 Java 프로그래밍</vt:lpstr>
      <vt:lpstr>15-1.  상속을 위한 두 클래스의 관계</vt:lpstr>
      <vt:lpstr>PowerPoint 프레젠테이션</vt:lpstr>
      <vt:lpstr>PowerPoint 프레젠테이션</vt:lpstr>
      <vt:lpstr>PowerPoint 프레젠테이션</vt:lpstr>
      <vt:lpstr>15-2. 메소드 오버라이딩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15-3. instanceof 연산자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 열혈 Java 프로그래밍</dc:title>
  <dc:creator>윤성우</dc:creator>
  <cp:lastModifiedBy>222</cp:lastModifiedBy>
  <cp:revision>1260</cp:revision>
  <cp:lastPrinted>2022-11-01T01:13:23Z</cp:lastPrinted>
  <dcterms:created xsi:type="dcterms:W3CDTF">2017-07-09T08:11:09Z</dcterms:created>
  <dcterms:modified xsi:type="dcterms:W3CDTF">2022-11-01T03:00:58Z</dcterms:modified>
</cp:coreProperties>
</file>