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1" r:id="rId2"/>
    <p:sldId id="257" r:id="rId3"/>
    <p:sldId id="267" r:id="rId4"/>
    <p:sldId id="258" r:id="rId5"/>
    <p:sldId id="272" r:id="rId6"/>
    <p:sldId id="273" r:id="rId7"/>
    <p:sldId id="274" r:id="rId8"/>
    <p:sldId id="275" r:id="rId9"/>
    <p:sldId id="276" r:id="rId10"/>
    <p:sldId id="277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131"/>
    <a:srgbClr val="8DB4D7"/>
    <a:srgbClr val="E0E4E5"/>
    <a:srgbClr val="B19181"/>
    <a:srgbClr val="BB9E90"/>
    <a:srgbClr val="B9B5B4"/>
    <a:srgbClr val="91B7CC"/>
    <a:srgbClr val="91B6C8"/>
    <a:srgbClr val="709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16D65-1DBC-44B5-9623-9F64B0F501F6}" type="datetimeFigureOut">
              <a:rPr lang="zh-CN" altLang="en-US" smtClean="0"/>
              <a:pPr/>
              <a:t>2022/11/9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CEAFF-9B10-474D-A047-B18969AD25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712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CEAFF-9B10-474D-A047-B18969AD25B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159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CEAFF-9B10-474D-A047-B18969AD25B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277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159293-13C3-431C-96B2-02565EACC1CC}" type="datetimeFigureOut">
              <a:rPr lang="zh-CN" altLang="en-US"/>
              <a:pPr>
                <a:defRPr/>
              </a:pPr>
              <a:t>2022/11/9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F661C-49EA-4EA8-89D0-28E7AB4E67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798908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0599A-8BCF-49C3-80F0-6C4A394E5461}" type="datetimeFigureOut">
              <a:rPr lang="zh-CN" altLang="en-US"/>
              <a:pPr>
                <a:defRPr/>
              </a:pPr>
              <a:t>2022/11/9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6DBC4E-EE93-48BD-8497-BC66B9D0F4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763936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6A65C1-0015-42A9-B531-C8032FB2F9AA}" type="datetimeFigureOut">
              <a:rPr lang="zh-CN" altLang="en-US"/>
              <a:pPr>
                <a:defRPr/>
              </a:pPr>
              <a:t>2022/11/9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C4858F-E319-4BB9-9B32-97EA17271E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652619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124C23-C459-4EC2-A65D-5AD826604240}" type="datetimeFigureOut">
              <a:rPr lang="zh-CN" altLang="en-US"/>
              <a:pPr>
                <a:defRPr/>
              </a:pPr>
              <a:t>2022/11/9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3269CB-243B-4FDE-A12F-27826699C6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369113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7F6488-FE22-4E2D-AFC5-505612EEA9B0}" type="datetimeFigureOut">
              <a:rPr lang="zh-CN" altLang="en-US"/>
              <a:pPr>
                <a:defRPr/>
              </a:pPr>
              <a:t>2022/11/9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B8581E-745F-4627-A917-65FA2EA336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961967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16CA7D-23F7-475C-BF17-2F5FF0339212}" type="datetimeFigureOut">
              <a:rPr lang="zh-CN" altLang="en-US"/>
              <a:pPr>
                <a:defRPr/>
              </a:pPr>
              <a:t>2022/11/9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2B88A9-6796-4A82-B1E8-DD5250975A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229097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B5CD41-E322-4E89-855B-E319408550B3}" type="datetimeFigureOut">
              <a:rPr lang="zh-CN" altLang="en-US"/>
              <a:pPr>
                <a:defRPr/>
              </a:pPr>
              <a:t>2022/11/9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8B19CD-A1C7-49B9-B94C-7E64C628CF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691988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755814-3944-48B5-8D86-3DC3E3CABF8C}" type="datetimeFigureOut">
              <a:rPr lang="zh-CN" altLang="en-US"/>
              <a:pPr>
                <a:defRPr/>
              </a:pPr>
              <a:t>2022/11/9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083624-5C1E-4438-8F17-97072CCC20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48081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439A7C-7890-4654-9131-1B20A336898E}" type="datetimeFigureOut">
              <a:rPr lang="zh-CN" altLang="en-US"/>
              <a:pPr>
                <a:defRPr/>
              </a:pPr>
              <a:t>2022/11/9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E8E92C-C462-4A67-9AEC-542B38A7347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036816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9B1826-AC8D-48F1-87C4-ACFEF4AEC024}" type="datetimeFigureOut">
              <a:rPr lang="zh-CN" altLang="en-US"/>
              <a:pPr>
                <a:defRPr/>
              </a:pPr>
              <a:t>2022/11/9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1D585F-F591-420E-9554-726C7C50D9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010570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4C83A1-2BB6-401B-9742-AB19F94783C4}" type="datetimeFigureOut">
              <a:rPr lang="zh-CN" altLang="en-US"/>
              <a:pPr>
                <a:defRPr/>
              </a:pPr>
              <a:t>2022/11/9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7EC191-D937-4A92-8068-CABE790FFF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827761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D6D63A4-7BC2-4BB9-81EC-CD214106DA04}" type="datetimeFigureOut">
              <a:rPr lang="zh-CN" altLang="en-US"/>
              <a:pPr>
                <a:defRPr/>
              </a:pPr>
              <a:t>2022/11/9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25418E0-FE0D-4F5B-BD5F-6DFC748BD0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web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矩形 3"/>
          <p:cNvSpPr>
            <a:spLocks noChangeArrowheads="1"/>
          </p:cNvSpPr>
          <p:nvPr/>
        </p:nvSpPr>
        <p:spPr bwMode="auto">
          <a:xfrm>
            <a:off x="2635250" y="2286000"/>
            <a:ext cx="7261225" cy="1963738"/>
          </a:xfrm>
          <a:prstGeom prst="rect">
            <a:avLst/>
          </a:prstGeom>
          <a:solidFill>
            <a:srgbClr val="0D0D0D">
              <a:alpha val="1294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grpSp>
        <p:nvGrpSpPr>
          <p:cNvPr id="2052" name="组合 4"/>
          <p:cNvGrpSpPr>
            <a:grpSpLocks/>
          </p:cNvGrpSpPr>
          <p:nvPr/>
        </p:nvGrpSpPr>
        <p:grpSpPr bwMode="auto">
          <a:xfrm>
            <a:off x="2452688" y="2978150"/>
            <a:ext cx="939800" cy="901700"/>
            <a:chOff x="0" y="0"/>
            <a:chExt cx="4262236" cy="4090401"/>
          </a:xfrm>
        </p:grpSpPr>
        <p:sp>
          <p:nvSpPr>
            <p:cNvPr id="2065" name="等腰三角形 5"/>
            <p:cNvSpPr>
              <a:spLocks noChangeArrowheads="1"/>
            </p:cNvSpPr>
            <p:nvPr/>
          </p:nvSpPr>
          <p:spPr bwMode="auto">
            <a:xfrm>
              <a:off x="0" y="0"/>
              <a:ext cx="3320425" cy="3450557"/>
            </a:xfrm>
            <a:prstGeom prst="triangle">
              <a:avLst>
                <a:gd name="adj" fmla="val 100000"/>
              </a:avLst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2066" name="等腰三角形 6"/>
            <p:cNvSpPr>
              <a:spLocks noChangeArrowheads="1"/>
            </p:cNvSpPr>
            <p:nvPr/>
          </p:nvSpPr>
          <p:spPr bwMode="auto">
            <a:xfrm rot="5400000">
              <a:off x="2111240" y="1939404"/>
              <a:ext cx="2418364" cy="1883627"/>
            </a:xfrm>
            <a:prstGeom prst="triangle">
              <a:avLst>
                <a:gd name="adj" fmla="val 100000"/>
              </a:avLst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2067" name="椭圆 7"/>
            <p:cNvSpPr>
              <a:spLocks noChangeArrowheads="1"/>
            </p:cNvSpPr>
            <p:nvPr/>
          </p:nvSpPr>
          <p:spPr bwMode="auto">
            <a:xfrm>
              <a:off x="3641610" y="1672038"/>
              <a:ext cx="58872" cy="5324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2053" name="组合 8"/>
          <p:cNvGrpSpPr>
            <a:grpSpLocks/>
          </p:cNvGrpSpPr>
          <p:nvPr/>
        </p:nvGrpSpPr>
        <p:grpSpPr bwMode="auto">
          <a:xfrm>
            <a:off x="9477375" y="3371850"/>
            <a:ext cx="839788" cy="877888"/>
            <a:chOff x="0" y="0"/>
            <a:chExt cx="3449737" cy="3606178"/>
          </a:xfrm>
        </p:grpSpPr>
        <p:sp>
          <p:nvSpPr>
            <p:cNvPr id="2062" name="等腰三角形 9"/>
            <p:cNvSpPr>
              <a:spLocks noChangeArrowheads="1"/>
            </p:cNvSpPr>
            <p:nvPr/>
          </p:nvSpPr>
          <p:spPr bwMode="auto">
            <a:xfrm rot="716823">
              <a:off x="0" y="0"/>
              <a:ext cx="3320428" cy="3450556"/>
            </a:xfrm>
            <a:prstGeom prst="triangle">
              <a:avLst>
                <a:gd name="adj" fmla="val 50000"/>
              </a:avLst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2063" name="等腰三角形 10"/>
            <p:cNvSpPr>
              <a:spLocks noChangeArrowheads="1"/>
            </p:cNvSpPr>
            <p:nvPr/>
          </p:nvSpPr>
          <p:spPr bwMode="auto">
            <a:xfrm rot="-2580544">
              <a:off x="868895" y="1325164"/>
              <a:ext cx="2014750" cy="2281014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2064" name="椭圆 11"/>
            <p:cNvSpPr>
              <a:spLocks noChangeArrowheads="1"/>
            </p:cNvSpPr>
            <p:nvPr/>
          </p:nvSpPr>
          <p:spPr bwMode="auto">
            <a:xfrm>
              <a:off x="3390865" y="1639209"/>
              <a:ext cx="58872" cy="5324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2054" name="文本框 12"/>
          <p:cNvSpPr txBox="1">
            <a:spLocks noChangeArrowheads="1"/>
          </p:cNvSpPr>
          <p:nvPr/>
        </p:nvSpPr>
        <p:spPr bwMode="auto">
          <a:xfrm>
            <a:off x="3463925" y="2663825"/>
            <a:ext cx="682307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ko-KR" altLang="en-US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상속과 </a:t>
            </a:r>
            <a:r>
              <a:rPr lang="ko-KR" altLang="en-US" sz="66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다형성</a:t>
            </a:r>
            <a:endParaRPr lang="zh-CN" altLang="en-US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5" name="文本框 13"/>
          <p:cNvSpPr txBox="1">
            <a:spLocks noChangeArrowheads="1"/>
          </p:cNvSpPr>
          <p:nvPr/>
        </p:nvSpPr>
        <p:spPr bwMode="auto">
          <a:xfrm>
            <a:off x="4308475" y="3651250"/>
            <a:ext cx="23907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발표자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ko-KR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김윤아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57" name="直接连接符 16"/>
          <p:cNvCxnSpPr>
            <a:cxnSpLocks noChangeShapeType="1"/>
          </p:cNvCxnSpPr>
          <p:nvPr/>
        </p:nvCxnSpPr>
        <p:spPr bwMode="auto">
          <a:xfrm flipH="1">
            <a:off x="2687638" y="4551363"/>
            <a:ext cx="1982787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8" name="直接连接符 17"/>
          <p:cNvCxnSpPr>
            <a:cxnSpLocks noChangeShapeType="1"/>
          </p:cNvCxnSpPr>
          <p:nvPr/>
        </p:nvCxnSpPr>
        <p:spPr bwMode="auto">
          <a:xfrm flipH="1">
            <a:off x="7850188" y="4551363"/>
            <a:ext cx="2033587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9" name="椭圆 18"/>
          <p:cNvSpPr>
            <a:spLocks noChangeArrowheads="1"/>
          </p:cNvSpPr>
          <p:nvPr/>
        </p:nvSpPr>
        <p:spPr bwMode="auto">
          <a:xfrm>
            <a:off x="2638425" y="4514850"/>
            <a:ext cx="74613" cy="730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060" name="椭圆 19"/>
          <p:cNvSpPr>
            <a:spLocks noChangeArrowheads="1"/>
          </p:cNvSpPr>
          <p:nvPr/>
        </p:nvSpPr>
        <p:spPr bwMode="auto">
          <a:xfrm>
            <a:off x="9823450" y="4514850"/>
            <a:ext cx="74613" cy="730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061" name="文本框 23"/>
          <p:cNvSpPr txBox="1">
            <a:spLocks noChangeArrowheads="1"/>
          </p:cNvSpPr>
          <p:nvPr/>
        </p:nvSpPr>
        <p:spPr bwMode="auto">
          <a:xfrm>
            <a:off x="5785930" y="4403209"/>
            <a:ext cx="26590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ko-KR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최강</a:t>
            </a:r>
            <a:r>
              <a:rPr lang="en-US" altLang="ko-KR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ko-KR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조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36" name="组合 16"/>
          <p:cNvGrpSpPr>
            <a:grpSpLocks/>
          </p:cNvGrpSpPr>
          <p:nvPr/>
        </p:nvGrpSpPr>
        <p:grpSpPr bwMode="auto">
          <a:xfrm>
            <a:off x="6068554" y="1918452"/>
            <a:ext cx="4146858" cy="2957098"/>
            <a:chOff x="0" y="0"/>
            <a:chExt cx="2444641" cy="2956054"/>
          </a:xfrm>
        </p:grpSpPr>
        <p:sp>
          <p:nvSpPr>
            <p:cNvPr id="5143" name="TextBox 15"/>
            <p:cNvSpPr txBox="1">
              <a:spLocks noChangeArrowheads="1"/>
            </p:cNvSpPr>
            <p:nvPr/>
          </p:nvSpPr>
          <p:spPr bwMode="auto">
            <a:xfrm>
              <a:off x="0" y="0"/>
              <a:ext cx="17032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ko-KR" altLang="en-US" sz="18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rPr>
                <a:t>다형성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endParaRPr>
            </a:p>
          </p:txBody>
        </p:sp>
        <p:sp>
          <p:nvSpPr>
            <p:cNvPr id="5144" name="TextBox 16"/>
            <p:cNvSpPr txBox="1">
              <a:spLocks noChangeArrowheads="1"/>
            </p:cNvSpPr>
            <p:nvPr/>
          </p:nvSpPr>
          <p:spPr bwMode="auto">
            <a:xfrm>
              <a:off x="5704" y="494710"/>
              <a:ext cx="2438937" cy="2461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ko-KR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rPr>
                <a:t>하나의 객체가 여러가지 형태를 가질 수 있는</a:t>
              </a:r>
              <a:endParaRPr lang="en-US" altLang="ko-KR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ko-KR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rPr>
                <a:t>객체지향원리</a:t>
              </a:r>
              <a:r>
                <a:rPr lang="en-US" altLang="ko-KR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rPr>
                <a:t>(OOP)</a:t>
              </a:r>
              <a:r>
                <a:rPr lang="ko-KR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rPr>
                <a:t>의 주요 특징 중 하나</a:t>
              </a:r>
              <a:endParaRPr lang="en-US" altLang="ko-KR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ko-KR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rPr>
                <a:t>상속</a:t>
              </a:r>
              <a:r>
                <a:rPr lang="en-US" altLang="ko-KR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rPr>
                <a:t>(Inheritance),</a:t>
              </a:r>
              <a:r>
                <a:rPr lang="ko-KR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rPr>
                <a:t>구현</a:t>
              </a:r>
              <a:r>
                <a:rPr lang="en-US" altLang="ko-KR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rPr>
                <a:t>(Implement)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en-US" altLang="ko-KR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ko-KR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rPr>
                <a:t>여러 타입의 객체를 한 타입으로 관리 가능</a:t>
              </a:r>
              <a:endParaRPr lang="en-US" altLang="ko-KR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ko-KR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rPr>
                <a:t>효율적인 유지</a:t>
              </a:r>
              <a:r>
                <a:rPr lang="en-US" altLang="ko-KR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rPr>
                <a:t>/</a:t>
              </a:r>
              <a:r>
                <a:rPr lang="ko-KR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rPr>
                <a:t>보수 가능</a:t>
              </a:r>
              <a:endParaRPr lang="en-US" altLang="ko-KR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ko-KR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rPr>
                <a:t>클래스간 의존성 감소</a:t>
              </a:r>
              <a:r>
                <a:rPr lang="en-US" altLang="ko-KR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rPr>
                <a:t>,</a:t>
              </a:r>
              <a:r>
                <a:rPr lang="ko-KR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rPr>
                <a:t> 확장성이 높아지고 결합도가 낮아져 안전성 증가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endParaRPr>
            </a:p>
          </p:txBody>
        </p:sp>
      </p:grpSp>
      <p:grpSp>
        <p:nvGrpSpPr>
          <p:cNvPr id="5138" name="组合 20"/>
          <p:cNvGrpSpPr>
            <a:grpSpLocks/>
          </p:cNvGrpSpPr>
          <p:nvPr/>
        </p:nvGrpSpPr>
        <p:grpSpPr bwMode="auto">
          <a:xfrm>
            <a:off x="0" y="381000"/>
            <a:ext cx="695325" cy="506413"/>
            <a:chOff x="0" y="0"/>
            <a:chExt cx="694944" cy="624651"/>
          </a:xfrm>
        </p:grpSpPr>
        <p:sp>
          <p:nvSpPr>
            <p:cNvPr id="5141" name="矩形 21"/>
            <p:cNvSpPr>
              <a:spLocks noChangeArrowheads="1"/>
            </p:cNvSpPr>
            <p:nvPr/>
          </p:nvSpPr>
          <p:spPr bwMode="auto">
            <a:xfrm>
              <a:off x="0" y="0"/>
              <a:ext cx="548640" cy="624651"/>
            </a:xfrm>
            <a:prstGeom prst="rect">
              <a:avLst/>
            </a:prstGeom>
            <a:solidFill>
              <a:srgbClr val="7AC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5142" name="矩形 22"/>
            <p:cNvSpPr>
              <a:spLocks noChangeArrowheads="1"/>
            </p:cNvSpPr>
            <p:nvPr/>
          </p:nvSpPr>
          <p:spPr bwMode="auto">
            <a:xfrm>
              <a:off x="612648" y="0"/>
              <a:ext cx="82296" cy="624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5139" name="矩形 23"/>
          <p:cNvSpPr>
            <a:spLocks noChangeArrowheads="1"/>
          </p:cNvSpPr>
          <p:nvPr/>
        </p:nvSpPr>
        <p:spPr bwMode="auto">
          <a:xfrm>
            <a:off x="858838" y="425450"/>
            <a:ext cx="63054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ko-KR" altLang="en-US" sz="24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다형성</a:t>
            </a:r>
            <a:r>
              <a:rPr lang="en-US" altLang="ko-KR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(polymorphism)</a:t>
            </a:r>
            <a:r>
              <a:rPr lang="ko-KR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의 정의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00" name="Picture 4" descr="Java] 다형성">
            <a:extLst>
              <a:ext uri="{FF2B5EF4-FFF2-40B4-BE49-F238E27FC236}">
                <a16:creationId xmlns:a16="http://schemas.microsoft.com/office/drawing/2014/main" id="{71B8A15E-A536-49ED-800E-E4FB0C4A2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54" y="1918452"/>
            <a:ext cx="4499699" cy="332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251970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195" name="组合 20"/>
          <p:cNvGrpSpPr>
            <a:grpSpLocks/>
          </p:cNvGrpSpPr>
          <p:nvPr/>
        </p:nvGrpSpPr>
        <p:grpSpPr bwMode="auto">
          <a:xfrm>
            <a:off x="0" y="381000"/>
            <a:ext cx="695325" cy="506413"/>
            <a:chOff x="0" y="0"/>
            <a:chExt cx="694944" cy="624651"/>
          </a:xfrm>
        </p:grpSpPr>
        <p:sp>
          <p:nvSpPr>
            <p:cNvPr id="8219" name="矩形 21"/>
            <p:cNvSpPr>
              <a:spLocks noChangeArrowheads="1"/>
            </p:cNvSpPr>
            <p:nvPr/>
          </p:nvSpPr>
          <p:spPr bwMode="auto">
            <a:xfrm>
              <a:off x="0" y="0"/>
              <a:ext cx="548640" cy="624651"/>
            </a:xfrm>
            <a:prstGeom prst="rect">
              <a:avLst/>
            </a:prstGeom>
            <a:solidFill>
              <a:srgbClr val="7AC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8220" name="矩形 22"/>
            <p:cNvSpPr>
              <a:spLocks noChangeArrowheads="1"/>
            </p:cNvSpPr>
            <p:nvPr/>
          </p:nvSpPr>
          <p:spPr bwMode="auto">
            <a:xfrm>
              <a:off x="612648" y="0"/>
              <a:ext cx="82296" cy="624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8196" name="矩形 23"/>
          <p:cNvSpPr>
            <a:spLocks noChangeArrowheads="1"/>
          </p:cNvSpPr>
          <p:nvPr/>
        </p:nvSpPr>
        <p:spPr bwMode="auto">
          <a:xfrm>
            <a:off x="858838" y="425450"/>
            <a:ext cx="67460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ko-KR" altLang="en-US" sz="24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다형성</a:t>
            </a:r>
            <a:r>
              <a:rPr lang="en-US" altLang="ko-KR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(polymorphism)</a:t>
            </a:r>
            <a:r>
              <a:rPr lang="ko-KR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의 예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7" name="矩形 6"/>
          <p:cNvSpPr>
            <a:spLocks noChangeArrowheads="1"/>
          </p:cNvSpPr>
          <p:nvPr/>
        </p:nvSpPr>
        <p:spPr bwMode="auto">
          <a:xfrm>
            <a:off x="0" y="1430338"/>
            <a:ext cx="12192000" cy="5099050"/>
          </a:xfrm>
          <a:prstGeom prst="rect">
            <a:avLst/>
          </a:prstGeom>
          <a:solidFill>
            <a:srgbClr val="7ACDEF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8210" name="文本框 31"/>
          <p:cNvSpPr txBox="1">
            <a:spLocks noChangeArrowheads="1"/>
          </p:cNvSpPr>
          <p:nvPr/>
        </p:nvSpPr>
        <p:spPr bwMode="auto">
          <a:xfrm>
            <a:off x="953420" y="4388452"/>
            <a:ext cx="4000320" cy="1346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ko-KR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부모 객체는 자식 객체를 참조할 수 있음</a:t>
            </a:r>
            <a:r>
              <a:rPr lang="en-US" altLang="ko-KR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ko-KR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반대는 </a:t>
            </a:r>
            <a:r>
              <a:rPr lang="en-US" altLang="ko-KR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X)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ko-KR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단</a:t>
            </a:r>
            <a:r>
              <a:rPr lang="en-US" altLang="ko-KR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ko-KR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부모 객체에 있는 멤버만 호출 가능</a:t>
            </a:r>
            <a:r>
              <a:rPr lang="en-US" altLang="ko-KR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ko-KR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예외</a:t>
            </a:r>
            <a:r>
              <a:rPr lang="en-US" altLang="ko-KR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ko-KR" altLang="en-US" sz="140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오버라이딩</a:t>
            </a:r>
            <a:r>
              <a:rPr lang="ko-KR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된 경우</a:t>
            </a:r>
            <a:r>
              <a:rPr lang="en-US" altLang="ko-KR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0D3CE1B-2FB6-4960-B879-E33FDA568237}"/>
              </a:ext>
            </a:extLst>
          </p:cNvPr>
          <p:cNvGrpSpPr/>
          <p:nvPr/>
        </p:nvGrpSpPr>
        <p:grpSpPr>
          <a:xfrm>
            <a:off x="1046053" y="3043237"/>
            <a:ext cx="3581400" cy="771525"/>
            <a:chOff x="1046053" y="2317751"/>
            <a:chExt cx="3581400" cy="771525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83C54535-EDD6-4057-9E9A-496E11F90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6053" y="2317751"/>
              <a:ext cx="3581400" cy="771525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F5314D2-8545-477D-BB3B-D0DB693A344B}"/>
                </a:ext>
              </a:extLst>
            </p:cNvPr>
            <p:cNvSpPr/>
            <p:nvPr/>
          </p:nvSpPr>
          <p:spPr bwMode="auto">
            <a:xfrm>
              <a:off x="1321807" y="2703513"/>
              <a:ext cx="1892174" cy="193596"/>
            </a:xfrm>
            <a:prstGeom prst="rect">
              <a:avLst/>
            </a:prstGeom>
            <a:solidFill>
              <a:srgbClr val="FF3131">
                <a:alpha val="45882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C96C928A-61FC-4D6B-909F-5CE328C389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976562"/>
            <a:ext cx="3933825" cy="904875"/>
          </a:xfrm>
          <a:prstGeom prst="rect">
            <a:avLst/>
          </a:prstGeom>
        </p:spPr>
      </p:pic>
      <p:sp>
        <p:nvSpPr>
          <p:cNvPr id="33" name="文本框 31">
            <a:extLst>
              <a:ext uri="{FF2B5EF4-FFF2-40B4-BE49-F238E27FC236}">
                <a16:creationId xmlns:a16="http://schemas.microsoft.com/office/drawing/2014/main" id="{95E29709-5D9F-4716-A5FF-EE6B749FC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7165" y="4388452"/>
            <a:ext cx="4331494" cy="102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ko-KR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매개변수나 </a:t>
            </a:r>
            <a:r>
              <a:rPr lang="ko-KR" altLang="en-US" sz="140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제네릭스로</a:t>
            </a:r>
            <a:r>
              <a:rPr lang="ko-KR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부모 객체가 제공될 경우</a:t>
            </a:r>
            <a:endParaRPr lang="en-US" altLang="ko-KR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ko-KR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그 클래스를 상속받은 자식 객체도</a:t>
            </a:r>
            <a:endParaRPr lang="en-US" altLang="ko-KR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ko-KR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들어갈 수 있음</a:t>
            </a:r>
            <a:r>
              <a:rPr lang="en-US" altLang="ko-KR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19" name="组合 20"/>
          <p:cNvGrpSpPr>
            <a:grpSpLocks/>
          </p:cNvGrpSpPr>
          <p:nvPr/>
        </p:nvGrpSpPr>
        <p:grpSpPr bwMode="auto">
          <a:xfrm>
            <a:off x="0" y="381000"/>
            <a:ext cx="695325" cy="506413"/>
            <a:chOff x="0" y="0"/>
            <a:chExt cx="694944" cy="624651"/>
          </a:xfrm>
        </p:grpSpPr>
        <p:sp>
          <p:nvSpPr>
            <p:cNvPr id="9249" name="矩形 21"/>
            <p:cNvSpPr>
              <a:spLocks noChangeArrowheads="1"/>
            </p:cNvSpPr>
            <p:nvPr/>
          </p:nvSpPr>
          <p:spPr bwMode="auto">
            <a:xfrm>
              <a:off x="0" y="0"/>
              <a:ext cx="548640" cy="624651"/>
            </a:xfrm>
            <a:prstGeom prst="rect">
              <a:avLst/>
            </a:prstGeom>
            <a:solidFill>
              <a:srgbClr val="7AC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9250" name="矩形 22"/>
            <p:cNvSpPr>
              <a:spLocks noChangeArrowheads="1"/>
            </p:cNvSpPr>
            <p:nvPr/>
          </p:nvSpPr>
          <p:spPr bwMode="auto">
            <a:xfrm>
              <a:off x="612648" y="0"/>
              <a:ext cx="82296" cy="624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9220" name="矩形 23"/>
          <p:cNvSpPr>
            <a:spLocks noChangeArrowheads="1"/>
          </p:cNvSpPr>
          <p:nvPr/>
        </p:nvSpPr>
        <p:spPr bwMode="auto">
          <a:xfrm>
            <a:off x="858838" y="425450"/>
            <a:ext cx="3000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ko-KR" altLang="en-US" sz="24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형변환</a:t>
            </a:r>
            <a:r>
              <a:rPr lang="en-US" altLang="ko-KR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(Casting)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4FB1D6F-3D70-4AE5-BB9F-2E91F9BAE9F7}"/>
              </a:ext>
            </a:extLst>
          </p:cNvPr>
          <p:cNvGrpSpPr/>
          <p:nvPr/>
        </p:nvGrpSpPr>
        <p:grpSpPr>
          <a:xfrm>
            <a:off x="1136650" y="1976438"/>
            <a:ext cx="4840422" cy="3657600"/>
            <a:chOff x="1136650" y="1976438"/>
            <a:chExt cx="4840422" cy="3657600"/>
          </a:xfrm>
        </p:grpSpPr>
        <p:grpSp>
          <p:nvGrpSpPr>
            <p:cNvPr id="9221" name="组合 6"/>
            <p:cNvGrpSpPr>
              <a:grpSpLocks/>
            </p:cNvGrpSpPr>
            <p:nvPr/>
          </p:nvGrpSpPr>
          <p:grpSpPr bwMode="auto">
            <a:xfrm>
              <a:off x="1136650" y="1976438"/>
              <a:ext cx="4840422" cy="3657600"/>
              <a:chOff x="0" y="0"/>
              <a:chExt cx="2286000" cy="3657600"/>
            </a:xfrm>
          </p:grpSpPr>
          <p:sp>
            <p:nvSpPr>
              <p:cNvPr id="9243" name="矩形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286000" cy="3657600"/>
              </a:xfrm>
              <a:prstGeom prst="rect">
                <a:avLst/>
              </a:prstGeom>
              <a:solidFill>
                <a:srgbClr val="7ACD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245" name="TextBox 11"/>
              <p:cNvSpPr txBox="1">
                <a:spLocks noChangeArrowheads="1"/>
              </p:cNvSpPr>
              <p:nvPr/>
            </p:nvSpPr>
            <p:spPr bwMode="auto">
              <a:xfrm>
                <a:off x="95002" y="2056405"/>
                <a:ext cx="2048256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ko-KR" altLang="en-US" sz="140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자식 클래스의 정보를 담을 수 있는 객체에 부모 클래스의 자료형을 부여해서</a:t>
                </a:r>
                <a:r>
                  <a:rPr lang="en-US" altLang="ko-KR" sz="140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lang="ko-KR" altLang="en-US" sz="140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부모 클래스처럼 사용하게 하는 것</a:t>
                </a:r>
                <a:endParaRPr lang="en-US" altLang="zh-CN" sz="14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246" name="TextBox 10"/>
              <p:cNvSpPr txBox="1">
                <a:spLocks noChangeArrowheads="1"/>
              </p:cNvSpPr>
              <p:nvPr/>
            </p:nvSpPr>
            <p:spPr bwMode="auto">
              <a:xfrm>
                <a:off x="402938" y="1593985"/>
                <a:ext cx="143238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ko-KR" altLang="en-US" sz="1600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업캐스팅</a:t>
                </a:r>
                <a:r>
                  <a:rPr lang="en-US" altLang="ko-KR" sz="1600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en-US" altLang="ko-KR" sz="1600" b="1" dirty="0" err="1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UpCasting</a:t>
                </a:r>
                <a:r>
                  <a:rPr lang="en-US" altLang="ko-KR" sz="1600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86B721E-39A7-427D-99C0-777FF6A6C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06180" y="2710731"/>
              <a:ext cx="2200275" cy="381000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0EE69FB-5E48-4290-A07F-7528695E90FB}"/>
              </a:ext>
            </a:extLst>
          </p:cNvPr>
          <p:cNvGrpSpPr/>
          <p:nvPr/>
        </p:nvGrpSpPr>
        <p:grpSpPr>
          <a:xfrm>
            <a:off x="6096000" y="1976438"/>
            <a:ext cx="4970463" cy="3657600"/>
            <a:chOff x="6096000" y="1976438"/>
            <a:chExt cx="4970463" cy="3657600"/>
          </a:xfrm>
        </p:grpSpPr>
        <p:grpSp>
          <p:nvGrpSpPr>
            <p:cNvPr id="9224" name="组合 34"/>
            <p:cNvGrpSpPr>
              <a:grpSpLocks/>
            </p:cNvGrpSpPr>
            <p:nvPr/>
          </p:nvGrpSpPr>
          <p:grpSpPr bwMode="auto">
            <a:xfrm>
              <a:off x="6096000" y="1976438"/>
              <a:ext cx="4970463" cy="3657600"/>
              <a:chOff x="0" y="0"/>
              <a:chExt cx="2286000" cy="3657600"/>
            </a:xfrm>
          </p:grpSpPr>
          <p:sp>
            <p:nvSpPr>
              <p:cNvPr id="9225" name="矩形 3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286000" cy="3657600"/>
              </a:xfrm>
              <a:prstGeom prst="rect">
                <a:avLst/>
              </a:prstGeom>
              <a:solidFill>
                <a:srgbClr val="D9D9D9">
                  <a:alpha val="89803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9227" name="TextBox 11"/>
              <p:cNvSpPr txBox="1">
                <a:spLocks noChangeArrowheads="1"/>
              </p:cNvSpPr>
              <p:nvPr/>
            </p:nvSpPr>
            <p:spPr bwMode="auto">
              <a:xfrm>
                <a:off x="104827" y="1967602"/>
                <a:ext cx="2048256" cy="954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ko-KR" altLang="en-US" sz="140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업캐스팅 되었던 객체의 자료형을 다시 자식클래스의 정보를 담는 기능을 하도록 자료형을 되돌려 놓는 것</a:t>
                </a:r>
                <a:endParaRPr lang="en-US" altLang="ko-KR" sz="14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en-US" altLang="ko-KR" sz="14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en-US" altLang="zh-CN" sz="140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</a:t>
                </a:r>
                <a:r>
                  <a:rPr lang="ko-KR" altLang="en-US" sz="140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업캐스팅이 선행된 경우만 가능</a:t>
                </a:r>
                <a:endParaRPr lang="en-US" altLang="zh-CN" sz="14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228" name="TextBox 10"/>
              <p:cNvSpPr txBox="1">
                <a:spLocks noChangeArrowheads="1"/>
              </p:cNvSpPr>
              <p:nvPr/>
            </p:nvSpPr>
            <p:spPr bwMode="auto">
              <a:xfrm>
                <a:off x="412762" y="1593985"/>
                <a:ext cx="143238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ko-KR" altLang="en-US" sz="1600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다운캐스팅</a:t>
                </a:r>
                <a:r>
                  <a:rPr lang="en-US" altLang="ko-KR" sz="1600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en-US" altLang="ko-KR" sz="1600" b="1" dirty="0" err="1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DownCasting</a:t>
                </a:r>
                <a:r>
                  <a:rPr lang="en-US" altLang="ko-KR" sz="1600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C5E0C9A-A7B2-4837-B61F-46FB91AD3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88542" y="2591668"/>
              <a:ext cx="3924300" cy="619125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EF3FB32-80AA-4B1A-BE41-C923958B9D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矩形 14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607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grpSp>
        <p:nvGrpSpPr>
          <p:cNvPr id="3076" name="组合 10"/>
          <p:cNvGrpSpPr>
            <a:grpSpLocks/>
          </p:cNvGrpSpPr>
          <p:nvPr/>
        </p:nvGrpSpPr>
        <p:grpSpPr bwMode="auto">
          <a:xfrm>
            <a:off x="3784600" y="2220913"/>
            <a:ext cx="508000" cy="765175"/>
            <a:chOff x="0" y="0"/>
            <a:chExt cx="1064175" cy="1605838"/>
          </a:xfrm>
        </p:grpSpPr>
        <p:sp>
          <p:nvSpPr>
            <p:cNvPr id="3097" name="任意多边形 9"/>
            <p:cNvSpPr>
              <a:spLocks/>
            </p:cNvSpPr>
            <p:nvPr/>
          </p:nvSpPr>
          <p:spPr bwMode="auto">
            <a:xfrm rot="919542">
              <a:off x="0" y="0"/>
              <a:ext cx="1035297" cy="1426610"/>
            </a:xfrm>
            <a:custGeom>
              <a:avLst/>
              <a:gdLst>
                <a:gd name="T0" fmla="*/ 574808 w 1035297"/>
                <a:gd name="T1" fmla="*/ 0 h 1426610"/>
                <a:gd name="T2" fmla="*/ 1035297 w 1035297"/>
                <a:gd name="T3" fmla="*/ 1142885 h 1426610"/>
                <a:gd name="T4" fmla="*/ 0 w 1035297"/>
                <a:gd name="T5" fmla="*/ 1426610 h 1426610"/>
                <a:gd name="T6" fmla="*/ 574808 w 1035297"/>
                <a:gd name="T7" fmla="*/ 0 h 14266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35297" h="1426610">
                  <a:moveTo>
                    <a:pt x="574808" y="0"/>
                  </a:moveTo>
                  <a:lnTo>
                    <a:pt x="1035297" y="1142885"/>
                  </a:lnTo>
                  <a:lnTo>
                    <a:pt x="0" y="1426610"/>
                  </a:lnTo>
                  <a:lnTo>
                    <a:pt x="574808" y="0"/>
                  </a:lnTo>
                  <a:close/>
                </a:path>
              </a:pathLst>
            </a:custGeom>
            <a:solidFill>
              <a:schemeClr val="bg1">
                <a:alpha val="34117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098" name="任意多边形 6"/>
            <p:cNvSpPr>
              <a:spLocks/>
            </p:cNvSpPr>
            <p:nvPr/>
          </p:nvSpPr>
          <p:spPr bwMode="auto">
            <a:xfrm rot="-1050472">
              <a:off x="352665" y="557257"/>
              <a:ext cx="711510" cy="1048581"/>
            </a:xfrm>
            <a:custGeom>
              <a:avLst/>
              <a:gdLst>
                <a:gd name="T0" fmla="*/ 75275 w 2970348"/>
                <a:gd name="T1" fmla="*/ 0 h 4484232"/>
                <a:gd name="T2" fmla="*/ 170433 w 2970348"/>
                <a:gd name="T3" fmla="*/ 245197 h 4484232"/>
                <a:gd name="T4" fmla="*/ 0 w 2970348"/>
                <a:gd name="T5" fmla="*/ 193963 h 4484232"/>
                <a:gd name="T6" fmla="*/ 75275 w 2970348"/>
                <a:gd name="T7" fmla="*/ 0 h 44842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70348" h="4484232">
                  <a:moveTo>
                    <a:pt x="1311906" y="0"/>
                  </a:moveTo>
                  <a:lnTo>
                    <a:pt x="2970348" y="4484232"/>
                  </a:lnTo>
                  <a:lnTo>
                    <a:pt x="0" y="3547237"/>
                  </a:lnTo>
                  <a:lnTo>
                    <a:pt x="1311906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3077" name="文本框 15"/>
          <p:cNvSpPr txBox="1">
            <a:spLocks noChangeArrowheads="1"/>
          </p:cNvSpPr>
          <p:nvPr/>
        </p:nvSpPr>
        <p:spPr bwMode="auto">
          <a:xfrm>
            <a:off x="311150" y="668338"/>
            <a:ext cx="500062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6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6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78" name="直接连接符 17"/>
          <p:cNvCxnSpPr>
            <a:cxnSpLocks noChangeShapeType="1"/>
          </p:cNvCxnSpPr>
          <p:nvPr/>
        </p:nvCxnSpPr>
        <p:spPr bwMode="auto">
          <a:xfrm flipV="1">
            <a:off x="419100" y="1727200"/>
            <a:ext cx="4252913" cy="9525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9" name="直接连接符 20"/>
          <p:cNvCxnSpPr>
            <a:cxnSpLocks noChangeShapeType="1"/>
          </p:cNvCxnSpPr>
          <p:nvPr/>
        </p:nvCxnSpPr>
        <p:spPr bwMode="auto">
          <a:xfrm>
            <a:off x="419100" y="1854200"/>
            <a:ext cx="4252913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0" name="文本框 21"/>
          <p:cNvSpPr txBox="1">
            <a:spLocks noChangeArrowheads="1"/>
          </p:cNvSpPr>
          <p:nvPr/>
        </p:nvSpPr>
        <p:spPr bwMode="auto">
          <a:xfrm>
            <a:off x="4672013" y="2317750"/>
            <a:ext cx="8524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1" name="文本框 22"/>
          <p:cNvSpPr txBox="1">
            <a:spLocks noChangeArrowheads="1"/>
          </p:cNvSpPr>
          <p:nvPr/>
        </p:nvSpPr>
        <p:spPr bwMode="auto">
          <a:xfrm>
            <a:off x="5592763" y="2379663"/>
            <a:ext cx="40481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ko-KR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상속의 정의</a:t>
            </a:r>
            <a:r>
              <a:rPr lang="en-US" altLang="ko-KR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ko-KR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장점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82" name="组合 23"/>
          <p:cNvGrpSpPr>
            <a:grpSpLocks/>
          </p:cNvGrpSpPr>
          <p:nvPr/>
        </p:nvGrpSpPr>
        <p:grpSpPr bwMode="auto">
          <a:xfrm>
            <a:off x="3784600" y="3346450"/>
            <a:ext cx="508000" cy="765175"/>
            <a:chOff x="0" y="0"/>
            <a:chExt cx="1064175" cy="1605838"/>
          </a:xfrm>
        </p:grpSpPr>
        <p:sp>
          <p:nvSpPr>
            <p:cNvPr id="3095" name="任意多边形 24"/>
            <p:cNvSpPr>
              <a:spLocks/>
            </p:cNvSpPr>
            <p:nvPr/>
          </p:nvSpPr>
          <p:spPr bwMode="auto">
            <a:xfrm rot="919542">
              <a:off x="0" y="0"/>
              <a:ext cx="1035297" cy="1426610"/>
            </a:xfrm>
            <a:custGeom>
              <a:avLst/>
              <a:gdLst>
                <a:gd name="T0" fmla="*/ 574808 w 1035297"/>
                <a:gd name="T1" fmla="*/ 0 h 1426610"/>
                <a:gd name="T2" fmla="*/ 1035297 w 1035297"/>
                <a:gd name="T3" fmla="*/ 1142885 h 1426610"/>
                <a:gd name="T4" fmla="*/ 0 w 1035297"/>
                <a:gd name="T5" fmla="*/ 1426610 h 1426610"/>
                <a:gd name="T6" fmla="*/ 574808 w 1035297"/>
                <a:gd name="T7" fmla="*/ 0 h 14266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35297" h="1426610">
                  <a:moveTo>
                    <a:pt x="574808" y="0"/>
                  </a:moveTo>
                  <a:lnTo>
                    <a:pt x="1035297" y="1142885"/>
                  </a:lnTo>
                  <a:lnTo>
                    <a:pt x="0" y="1426610"/>
                  </a:lnTo>
                  <a:lnTo>
                    <a:pt x="574808" y="0"/>
                  </a:lnTo>
                  <a:close/>
                </a:path>
              </a:pathLst>
            </a:custGeom>
            <a:solidFill>
              <a:schemeClr val="bg1">
                <a:alpha val="34117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096" name="任意多边形 25"/>
            <p:cNvSpPr>
              <a:spLocks/>
            </p:cNvSpPr>
            <p:nvPr/>
          </p:nvSpPr>
          <p:spPr bwMode="auto">
            <a:xfrm rot="-1050472">
              <a:off x="352665" y="557257"/>
              <a:ext cx="711510" cy="1048581"/>
            </a:xfrm>
            <a:custGeom>
              <a:avLst/>
              <a:gdLst>
                <a:gd name="T0" fmla="*/ 75275 w 2970348"/>
                <a:gd name="T1" fmla="*/ 0 h 4484232"/>
                <a:gd name="T2" fmla="*/ 170433 w 2970348"/>
                <a:gd name="T3" fmla="*/ 245197 h 4484232"/>
                <a:gd name="T4" fmla="*/ 0 w 2970348"/>
                <a:gd name="T5" fmla="*/ 193963 h 4484232"/>
                <a:gd name="T6" fmla="*/ 75275 w 2970348"/>
                <a:gd name="T7" fmla="*/ 0 h 44842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70348" h="4484232">
                  <a:moveTo>
                    <a:pt x="1311906" y="0"/>
                  </a:moveTo>
                  <a:lnTo>
                    <a:pt x="2970348" y="4484232"/>
                  </a:lnTo>
                  <a:lnTo>
                    <a:pt x="0" y="3547237"/>
                  </a:lnTo>
                  <a:lnTo>
                    <a:pt x="1311906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3083" name="文本框 26"/>
          <p:cNvSpPr txBox="1">
            <a:spLocks noChangeArrowheads="1"/>
          </p:cNvSpPr>
          <p:nvPr/>
        </p:nvSpPr>
        <p:spPr bwMode="auto">
          <a:xfrm>
            <a:off x="4672013" y="3443288"/>
            <a:ext cx="8524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4" name="文本框 27"/>
          <p:cNvSpPr txBox="1">
            <a:spLocks noChangeArrowheads="1"/>
          </p:cNvSpPr>
          <p:nvPr/>
        </p:nvSpPr>
        <p:spPr bwMode="auto">
          <a:xfrm>
            <a:off x="5592763" y="3505200"/>
            <a:ext cx="40481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ko-KR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상속 클래스 특징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85" name="组合 28"/>
          <p:cNvGrpSpPr>
            <a:grpSpLocks/>
          </p:cNvGrpSpPr>
          <p:nvPr/>
        </p:nvGrpSpPr>
        <p:grpSpPr bwMode="auto">
          <a:xfrm>
            <a:off x="3784600" y="4500563"/>
            <a:ext cx="508000" cy="763587"/>
            <a:chOff x="0" y="0"/>
            <a:chExt cx="1064175" cy="1605838"/>
          </a:xfrm>
        </p:grpSpPr>
        <p:sp>
          <p:nvSpPr>
            <p:cNvPr id="3093" name="任意多边形 29"/>
            <p:cNvSpPr>
              <a:spLocks/>
            </p:cNvSpPr>
            <p:nvPr/>
          </p:nvSpPr>
          <p:spPr bwMode="auto">
            <a:xfrm rot="919542">
              <a:off x="0" y="0"/>
              <a:ext cx="1035297" cy="1426610"/>
            </a:xfrm>
            <a:custGeom>
              <a:avLst/>
              <a:gdLst>
                <a:gd name="T0" fmla="*/ 574808 w 1035297"/>
                <a:gd name="T1" fmla="*/ 0 h 1426610"/>
                <a:gd name="T2" fmla="*/ 1035297 w 1035297"/>
                <a:gd name="T3" fmla="*/ 1142885 h 1426610"/>
                <a:gd name="T4" fmla="*/ 0 w 1035297"/>
                <a:gd name="T5" fmla="*/ 1426610 h 1426610"/>
                <a:gd name="T6" fmla="*/ 574808 w 1035297"/>
                <a:gd name="T7" fmla="*/ 0 h 14266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35297" h="1426610">
                  <a:moveTo>
                    <a:pt x="574808" y="0"/>
                  </a:moveTo>
                  <a:lnTo>
                    <a:pt x="1035297" y="1142885"/>
                  </a:lnTo>
                  <a:lnTo>
                    <a:pt x="0" y="1426610"/>
                  </a:lnTo>
                  <a:lnTo>
                    <a:pt x="574808" y="0"/>
                  </a:lnTo>
                  <a:close/>
                </a:path>
              </a:pathLst>
            </a:custGeom>
            <a:solidFill>
              <a:schemeClr val="bg1">
                <a:alpha val="34117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094" name="任意多边形 30"/>
            <p:cNvSpPr>
              <a:spLocks/>
            </p:cNvSpPr>
            <p:nvPr/>
          </p:nvSpPr>
          <p:spPr bwMode="auto">
            <a:xfrm rot="-1050472">
              <a:off x="352665" y="557257"/>
              <a:ext cx="711510" cy="1048581"/>
            </a:xfrm>
            <a:custGeom>
              <a:avLst/>
              <a:gdLst>
                <a:gd name="T0" fmla="*/ 75275 w 2970348"/>
                <a:gd name="T1" fmla="*/ 0 h 4484232"/>
                <a:gd name="T2" fmla="*/ 170433 w 2970348"/>
                <a:gd name="T3" fmla="*/ 245197 h 4484232"/>
                <a:gd name="T4" fmla="*/ 0 w 2970348"/>
                <a:gd name="T5" fmla="*/ 193963 h 4484232"/>
                <a:gd name="T6" fmla="*/ 75275 w 2970348"/>
                <a:gd name="T7" fmla="*/ 0 h 44842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70348" h="4484232">
                  <a:moveTo>
                    <a:pt x="1311906" y="0"/>
                  </a:moveTo>
                  <a:lnTo>
                    <a:pt x="2970348" y="4484232"/>
                  </a:lnTo>
                  <a:lnTo>
                    <a:pt x="0" y="3547237"/>
                  </a:lnTo>
                  <a:lnTo>
                    <a:pt x="1311906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3086" name="文本框 31"/>
          <p:cNvSpPr txBox="1">
            <a:spLocks noChangeArrowheads="1"/>
          </p:cNvSpPr>
          <p:nvPr/>
        </p:nvSpPr>
        <p:spPr bwMode="auto">
          <a:xfrm>
            <a:off x="4672013" y="4595813"/>
            <a:ext cx="8524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7" name="文本框 32"/>
          <p:cNvSpPr txBox="1">
            <a:spLocks noChangeArrowheads="1"/>
          </p:cNvSpPr>
          <p:nvPr/>
        </p:nvSpPr>
        <p:spPr bwMode="auto">
          <a:xfrm>
            <a:off x="5592763" y="4657725"/>
            <a:ext cx="40481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ko-KR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다형성의 정의</a:t>
            </a:r>
            <a:r>
              <a:rPr lang="en-US" altLang="ko-KR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ko-KR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장점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88" name="组合 33"/>
          <p:cNvGrpSpPr>
            <a:grpSpLocks/>
          </p:cNvGrpSpPr>
          <p:nvPr/>
        </p:nvGrpSpPr>
        <p:grpSpPr bwMode="auto">
          <a:xfrm>
            <a:off x="3784600" y="5535613"/>
            <a:ext cx="508000" cy="765175"/>
            <a:chOff x="0" y="0"/>
            <a:chExt cx="1064175" cy="1605838"/>
          </a:xfrm>
        </p:grpSpPr>
        <p:sp>
          <p:nvSpPr>
            <p:cNvPr id="3091" name="任意多边形 34"/>
            <p:cNvSpPr>
              <a:spLocks/>
            </p:cNvSpPr>
            <p:nvPr/>
          </p:nvSpPr>
          <p:spPr bwMode="auto">
            <a:xfrm rot="919542">
              <a:off x="0" y="0"/>
              <a:ext cx="1035297" cy="1426610"/>
            </a:xfrm>
            <a:custGeom>
              <a:avLst/>
              <a:gdLst>
                <a:gd name="T0" fmla="*/ 574808 w 1035297"/>
                <a:gd name="T1" fmla="*/ 0 h 1426610"/>
                <a:gd name="T2" fmla="*/ 1035297 w 1035297"/>
                <a:gd name="T3" fmla="*/ 1142885 h 1426610"/>
                <a:gd name="T4" fmla="*/ 0 w 1035297"/>
                <a:gd name="T5" fmla="*/ 1426610 h 1426610"/>
                <a:gd name="T6" fmla="*/ 574808 w 1035297"/>
                <a:gd name="T7" fmla="*/ 0 h 14266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35297" h="1426610">
                  <a:moveTo>
                    <a:pt x="574808" y="0"/>
                  </a:moveTo>
                  <a:lnTo>
                    <a:pt x="1035297" y="1142885"/>
                  </a:lnTo>
                  <a:lnTo>
                    <a:pt x="0" y="1426610"/>
                  </a:lnTo>
                  <a:lnTo>
                    <a:pt x="574808" y="0"/>
                  </a:lnTo>
                  <a:close/>
                </a:path>
              </a:pathLst>
            </a:custGeom>
            <a:solidFill>
              <a:schemeClr val="bg1">
                <a:alpha val="34117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092" name="任意多边形 35"/>
            <p:cNvSpPr>
              <a:spLocks/>
            </p:cNvSpPr>
            <p:nvPr/>
          </p:nvSpPr>
          <p:spPr bwMode="auto">
            <a:xfrm rot="-1050472">
              <a:off x="352665" y="557257"/>
              <a:ext cx="711510" cy="1048581"/>
            </a:xfrm>
            <a:custGeom>
              <a:avLst/>
              <a:gdLst>
                <a:gd name="T0" fmla="*/ 75275 w 2970348"/>
                <a:gd name="T1" fmla="*/ 0 h 4484232"/>
                <a:gd name="T2" fmla="*/ 170433 w 2970348"/>
                <a:gd name="T3" fmla="*/ 245197 h 4484232"/>
                <a:gd name="T4" fmla="*/ 0 w 2970348"/>
                <a:gd name="T5" fmla="*/ 193963 h 4484232"/>
                <a:gd name="T6" fmla="*/ 75275 w 2970348"/>
                <a:gd name="T7" fmla="*/ 0 h 44842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70348" h="4484232">
                  <a:moveTo>
                    <a:pt x="1311906" y="0"/>
                  </a:moveTo>
                  <a:lnTo>
                    <a:pt x="2970348" y="4484232"/>
                  </a:lnTo>
                  <a:lnTo>
                    <a:pt x="0" y="3547237"/>
                  </a:lnTo>
                  <a:lnTo>
                    <a:pt x="1311906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3089" name="文本框 36"/>
          <p:cNvSpPr txBox="1">
            <a:spLocks noChangeArrowheads="1"/>
          </p:cNvSpPr>
          <p:nvPr/>
        </p:nvSpPr>
        <p:spPr bwMode="auto">
          <a:xfrm>
            <a:off x="4672013" y="5630863"/>
            <a:ext cx="8524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90" name="文本框 37"/>
          <p:cNvSpPr txBox="1">
            <a:spLocks noChangeArrowheads="1"/>
          </p:cNvSpPr>
          <p:nvPr/>
        </p:nvSpPr>
        <p:spPr bwMode="auto">
          <a:xfrm>
            <a:off x="5592763" y="5692775"/>
            <a:ext cx="40481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ko-KR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다형성의 용례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矩形 6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607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4100" name="等腰三角形 3"/>
          <p:cNvSpPr>
            <a:spLocks noChangeArrowheads="1"/>
          </p:cNvSpPr>
          <p:nvPr/>
        </p:nvSpPr>
        <p:spPr bwMode="auto">
          <a:xfrm>
            <a:off x="8435975" y="974725"/>
            <a:ext cx="2833688" cy="2636838"/>
          </a:xfrm>
          <a:prstGeom prst="triangle">
            <a:avLst>
              <a:gd name="adj" fmla="val 16389"/>
            </a:avLst>
          </a:prstGeom>
          <a:solidFill>
            <a:schemeClr val="bg1">
              <a:alpha val="3215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4101" name="直接连接符 10"/>
          <p:cNvCxnSpPr>
            <a:cxnSpLocks noChangeShapeType="1"/>
          </p:cNvCxnSpPr>
          <p:nvPr/>
        </p:nvCxnSpPr>
        <p:spPr bwMode="auto">
          <a:xfrm flipH="1">
            <a:off x="4329113" y="3937000"/>
            <a:ext cx="4297362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102" name="组合 4"/>
          <p:cNvGrpSpPr>
            <a:grpSpLocks/>
          </p:cNvGrpSpPr>
          <p:nvPr/>
        </p:nvGrpSpPr>
        <p:grpSpPr bwMode="auto">
          <a:xfrm>
            <a:off x="1101725" y="2416175"/>
            <a:ext cx="3449638" cy="3605213"/>
            <a:chOff x="0" y="0"/>
            <a:chExt cx="3449737" cy="3606178"/>
          </a:xfrm>
        </p:grpSpPr>
        <p:sp>
          <p:nvSpPr>
            <p:cNvPr id="4105" name="等腰三角形 1"/>
            <p:cNvSpPr>
              <a:spLocks noChangeArrowheads="1"/>
            </p:cNvSpPr>
            <p:nvPr/>
          </p:nvSpPr>
          <p:spPr bwMode="auto">
            <a:xfrm rot="716823">
              <a:off x="0" y="0"/>
              <a:ext cx="3320428" cy="3450556"/>
            </a:xfrm>
            <a:prstGeom prst="triangle">
              <a:avLst>
                <a:gd name="adj" fmla="val 50000"/>
              </a:avLst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4106" name="等腰三角形 8"/>
            <p:cNvSpPr>
              <a:spLocks noChangeArrowheads="1"/>
            </p:cNvSpPr>
            <p:nvPr/>
          </p:nvSpPr>
          <p:spPr bwMode="auto">
            <a:xfrm rot="-2580544">
              <a:off x="868895" y="1325164"/>
              <a:ext cx="2014750" cy="2281014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4107" name="椭圆 11"/>
            <p:cNvSpPr>
              <a:spLocks noChangeArrowheads="1"/>
            </p:cNvSpPr>
            <p:nvPr/>
          </p:nvSpPr>
          <p:spPr bwMode="auto">
            <a:xfrm>
              <a:off x="3390865" y="1639209"/>
              <a:ext cx="58872" cy="5324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4103" name="椭圆 13"/>
          <p:cNvSpPr>
            <a:spLocks noChangeArrowheads="1"/>
          </p:cNvSpPr>
          <p:nvPr/>
        </p:nvSpPr>
        <p:spPr bwMode="auto">
          <a:xfrm>
            <a:off x="8575675" y="3898900"/>
            <a:ext cx="74613" cy="7461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2" name="文本框 22">
            <a:extLst>
              <a:ext uri="{FF2B5EF4-FFF2-40B4-BE49-F238E27FC236}">
                <a16:creationId xmlns:a16="http://schemas.microsoft.com/office/drawing/2014/main" id="{B092BFEF-2836-4741-A8C2-4A96D1C26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3148" y="3213015"/>
            <a:ext cx="40481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ko-KR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상속</a:t>
            </a:r>
            <a:r>
              <a:rPr lang="en-US" altLang="ko-KR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(Inheritance)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2" name="TextBox 35"/>
          <p:cNvSpPr txBox="1">
            <a:spLocks noChangeArrowheads="1"/>
          </p:cNvSpPr>
          <p:nvPr/>
        </p:nvSpPr>
        <p:spPr bwMode="auto">
          <a:xfrm>
            <a:off x="4810125" y="3155950"/>
            <a:ext cx="13287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grpSp>
        <p:nvGrpSpPr>
          <p:cNvPr id="5136" name="组合 16"/>
          <p:cNvGrpSpPr>
            <a:grpSpLocks/>
          </p:cNvGrpSpPr>
          <p:nvPr/>
        </p:nvGrpSpPr>
        <p:grpSpPr bwMode="auto">
          <a:xfrm>
            <a:off x="6068554" y="1918452"/>
            <a:ext cx="4146858" cy="1741826"/>
            <a:chOff x="0" y="0"/>
            <a:chExt cx="2444641" cy="1741211"/>
          </a:xfrm>
        </p:grpSpPr>
        <p:sp>
          <p:nvSpPr>
            <p:cNvPr id="5143" name="TextBox 15"/>
            <p:cNvSpPr txBox="1">
              <a:spLocks noChangeArrowheads="1"/>
            </p:cNvSpPr>
            <p:nvPr/>
          </p:nvSpPr>
          <p:spPr bwMode="auto">
            <a:xfrm>
              <a:off x="0" y="0"/>
              <a:ext cx="17032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ko-KR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rPr>
                <a:t>상속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endParaRPr>
            </a:p>
          </p:txBody>
        </p:sp>
        <p:sp>
          <p:nvSpPr>
            <p:cNvPr id="5144" name="TextBox 16"/>
            <p:cNvSpPr txBox="1">
              <a:spLocks noChangeArrowheads="1"/>
            </p:cNvSpPr>
            <p:nvPr/>
          </p:nvSpPr>
          <p:spPr bwMode="auto">
            <a:xfrm>
              <a:off x="5704" y="356705"/>
              <a:ext cx="2438937" cy="1384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ko-KR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rPr>
                <a:t>상위</a:t>
              </a:r>
              <a:r>
                <a:rPr lang="en-US" altLang="ko-KR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rPr>
                <a:t>(</a:t>
              </a:r>
              <a:r>
                <a:rPr lang="ko-KR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rPr>
                <a:t>부모</a:t>
              </a:r>
              <a:r>
                <a:rPr lang="en-US" altLang="ko-KR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rPr>
                <a:t>)</a:t>
              </a:r>
              <a:r>
                <a:rPr lang="ko-KR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rPr>
                <a:t>클래스에게 하위</a:t>
              </a:r>
              <a:r>
                <a:rPr lang="en-US" altLang="ko-KR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rPr>
                <a:t>(</a:t>
              </a:r>
              <a:r>
                <a:rPr lang="ko-KR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rPr>
                <a:t>자식</a:t>
              </a:r>
              <a:r>
                <a:rPr lang="en-US" altLang="ko-KR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rPr>
                <a:t>)</a:t>
              </a:r>
              <a:r>
                <a:rPr lang="ko-KR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rPr>
                <a:t>클래스가 변수와 메소드를 물려받는 것</a:t>
              </a:r>
              <a:endParaRPr lang="en-US" altLang="ko-KR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ko-KR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rPr>
                <a:t>* </a:t>
              </a:r>
              <a:r>
                <a:rPr lang="ko-KR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rPr>
                <a:t>단</a:t>
              </a:r>
              <a:r>
                <a:rPr lang="en-US" altLang="ko-KR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rPr>
                <a:t>, </a:t>
              </a:r>
              <a:r>
                <a:rPr lang="ko-KR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rPr>
                <a:t>접근제어자가 </a:t>
              </a:r>
              <a:r>
                <a:rPr lang="en-US" altLang="ko-KR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rPr>
                <a:t>private</a:t>
              </a:r>
              <a:r>
                <a:rPr lang="ko-KR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rPr>
                <a:t>인 변수와 메소드</a:t>
              </a:r>
              <a:r>
                <a:rPr lang="en-US" altLang="ko-KR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rPr>
                <a:t>, </a:t>
              </a:r>
              <a:r>
                <a:rPr lang="ko-KR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rPr>
                <a:t>접근제어자가</a:t>
              </a:r>
              <a:r>
                <a:rPr lang="en-US" altLang="ko-KR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rPr>
                <a:t> protected</a:t>
              </a:r>
              <a:r>
                <a:rPr lang="ko-KR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rPr>
                <a:t>인 다른 패키지의 클래스는 상속받을 수 없다</a:t>
              </a:r>
              <a:r>
                <a:rPr lang="en-US" altLang="ko-KR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rPr>
                <a:t>.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endParaRPr>
            </a:p>
          </p:txBody>
        </p:sp>
      </p:grpSp>
      <p:grpSp>
        <p:nvGrpSpPr>
          <p:cNvPr id="5138" name="组合 20"/>
          <p:cNvGrpSpPr>
            <a:grpSpLocks/>
          </p:cNvGrpSpPr>
          <p:nvPr/>
        </p:nvGrpSpPr>
        <p:grpSpPr bwMode="auto">
          <a:xfrm>
            <a:off x="0" y="381000"/>
            <a:ext cx="695325" cy="506413"/>
            <a:chOff x="0" y="0"/>
            <a:chExt cx="694944" cy="624651"/>
          </a:xfrm>
        </p:grpSpPr>
        <p:sp>
          <p:nvSpPr>
            <p:cNvPr id="5141" name="矩形 21"/>
            <p:cNvSpPr>
              <a:spLocks noChangeArrowheads="1"/>
            </p:cNvSpPr>
            <p:nvPr/>
          </p:nvSpPr>
          <p:spPr bwMode="auto">
            <a:xfrm>
              <a:off x="0" y="0"/>
              <a:ext cx="548640" cy="624651"/>
            </a:xfrm>
            <a:prstGeom prst="rect">
              <a:avLst/>
            </a:prstGeom>
            <a:solidFill>
              <a:srgbClr val="7AC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5142" name="矩形 22"/>
            <p:cNvSpPr>
              <a:spLocks noChangeArrowheads="1"/>
            </p:cNvSpPr>
            <p:nvPr/>
          </p:nvSpPr>
          <p:spPr bwMode="auto">
            <a:xfrm>
              <a:off x="612648" y="0"/>
              <a:ext cx="82296" cy="624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5139" name="矩形 23"/>
          <p:cNvSpPr>
            <a:spLocks noChangeArrowheads="1"/>
          </p:cNvSpPr>
          <p:nvPr/>
        </p:nvSpPr>
        <p:spPr bwMode="auto">
          <a:xfrm>
            <a:off x="858838" y="425450"/>
            <a:ext cx="63054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ko-KR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상속</a:t>
            </a:r>
            <a:r>
              <a:rPr lang="en-US" altLang="ko-KR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(Inheritance)</a:t>
            </a:r>
            <a:r>
              <a:rPr lang="ko-KR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의 정의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518FE2-C86E-4818-A186-60D6809CD9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27"/>
          <a:stretch/>
        </p:blipFill>
        <p:spPr>
          <a:xfrm>
            <a:off x="733576" y="1918452"/>
            <a:ext cx="4965700" cy="3259897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3DF1958E-DC2A-4D13-8FC0-2ED2313C8B22}"/>
              </a:ext>
            </a:extLst>
          </p:cNvPr>
          <p:cNvGrpSpPr/>
          <p:nvPr/>
        </p:nvGrpSpPr>
        <p:grpSpPr>
          <a:xfrm>
            <a:off x="6068554" y="4055916"/>
            <a:ext cx="2889202" cy="1683719"/>
            <a:chOff x="6096000" y="3899652"/>
            <a:chExt cx="2889202" cy="1683719"/>
          </a:xfrm>
        </p:grpSpPr>
        <p:sp>
          <p:nvSpPr>
            <p:cNvPr id="32" name="TextBox 15">
              <a:extLst>
                <a:ext uri="{FF2B5EF4-FFF2-40B4-BE49-F238E27FC236}">
                  <a16:creationId xmlns:a16="http://schemas.microsoft.com/office/drawing/2014/main" id="{22A9EEC1-301B-4631-8379-4A7BB518E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3899652"/>
              <a:ext cx="2889202" cy="369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ko-KR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rPr>
                <a:t>작성법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endParaRP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99D2140-8AED-4174-9320-C44252B7B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38863" y="4326071"/>
              <a:ext cx="2581275" cy="1257300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2" name="TextBox 35"/>
          <p:cNvSpPr txBox="1">
            <a:spLocks noChangeArrowheads="1"/>
          </p:cNvSpPr>
          <p:nvPr/>
        </p:nvSpPr>
        <p:spPr bwMode="auto">
          <a:xfrm>
            <a:off x="4810125" y="3155950"/>
            <a:ext cx="13287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grpSp>
        <p:nvGrpSpPr>
          <p:cNvPr id="5136" name="组合 16"/>
          <p:cNvGrpSpPr>
            <a:grpSpLocks/>
          </p:cNvGrpSpPr>
          <p:nvPr/>
        </p:nvGrpSpPr>
        <p:grpSpPr bwMode="auto">
          <a:xfrm>
            <a:off x="5699276" y="1793943"/>
            <a:ext cx="4137182" cy="892683"/>
            <a:chOff x="5704" y="-12628"/>
            <a:chExt cx="2438937" cy="892368"/>
          </a:xfrm>
        </p:grpSpPr>
        <p:sp>
          <p:nvSpPr>
            <p:cNvPr id="5143" name="TextBox 15"/>
            <p:cNvSpPr txBox="1">
              <a:spLocks noChangeArrowheads="1"/>
            </p:cNvSpPr>
            <p:nvPr/>
          </p:nvSpPr>
          <p:spPr bwMode="auto">
            <a:xfrm>
              <a:off x="5704" y="-12628"/>
              <a:ext cx="2287165" cy="369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ko-KR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rPr>
                <a:t>코드 중복 제거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endParaRPr>
            </a:p>
          </p:txBody>
        </p:sp>
        <p:sp>
          <p:nvSpPr>
            <p:cNvPr id="5144" name="TextBox 16"/>
            <p:cNvSpPr txBox="1">
              <a:spLocks noChangeArrowheads="1"/>
            </p:cNvSpPr>
            <p:nvPr/>
          </p:nvSpPr>
          <p:spPr bwMode="auto">
            <a:xfrm>
              <a:off x="5704" y="356705"/>
              <a:ext cx="2438937" cy="523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ko-KR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rPr>
                <a:t>부모 클래스가 가진 멤버와 메소드를 자식 객체가 그대로 쓸 수 있다</a:t>
              </a:r>
              <a:r>
                <a:rPr lang="en-US" altLang="ko-KR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rPr>
                <a:t>.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endParaRPr>
            </a:p>
          </p:txBody>
        </p:sp>
      </p:grpSp>
      <p:grpSp>
        <p:nvGrpSpPr>
          <p:cNvPr id="5138" name="组合 20"/>
          <p:cNvGrpSpPr>
            <a:grpSpLocks/>
          </p:cNvGrpSpPr>
          <p:nvPr/>
        </p:nvGrpSpPr>
        <p:grpSpPr bwMode="auto">
          <a:xfrm>
            <a:off x="0" y="381000"/>
            <a:ext cx="695325" cy="506413"/>
            <a:chOff x="0" y="0"/>
            <a:chExt cx="694944" cy="624651"/>
          </a:xfrm>
        </p:grpSpPr>
        <p:sp>
          <p:nvSpPr>
            <p:cNvPr id="5141" name="矩形 21"/>
            <p:cNvSpPr>
              <a:spLocks noChangeArrowheads="1"/>
            </p:cNvSpPr>
            <p:nvPr/>
          </p:nvSpPr>
          <p:spPr bwMode="auto">
            <a:xfrm>
              <a:off x="0" y="0"/>
              <a:ext cx="548640" cy="624651"/>
            </a:xfrm>
            <a:prstGeom prst="rect">
              <a:avLst/>
            </a:prstGeom>
            <a:solidFill>
              <a:srgbClr val="7AC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5142" name="矩形 22"/>
            <p:cNvSpPr>
              <a:spLocks noChangeArrowheads="1"/>
            </p:cNvSpPr>
            <p:nvPr/>
          </p:nvSpPr>
          <p:spPr bwMode="auto">
            <a:xfrm>
              <a:off x="612648" y="0"/>
              <a:ext cx="82296" cy="624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5139" name="矩形 23"/>
          <p:cNvSpPr>
            <a:spLocks noChangeArrowheads="1"/>
          </p:cNvSpPr>
          <p:nvPr/>
        </p:nvSpPr>
        <p:spPr bwMode="auto">
          <a:xfrm>
            <a:off x="858838" y="425450"/>
            <a:ext cx="63054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ko-KR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상속</a:t>
            </a:r>
            <a:r>
              <a:rPr lang="en-US" altLang="ko-KR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(Inheritance)</a:t>
            </a:r>
            <a:r>
              <a:rPr lang="ko-KR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의 장점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377288-C2DB-4F67-94A8-F0832277DC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22" y="1748575"/>
            <a:ext cx="4247965" cy="4247965"/>
          </a:xfrm>
          <a:prstGeom prst="rect">
            <a:avLst/>
          </a:prstGeom>
        </p:spPr>
      </p:pic>
      <p:grpSp>
        <p:nvGrpSpPr>
          <p:cNvPr id="15" name="组合 16">
            <a:extLst>
              <a:ext uri="{FF2B5EF4-FFF2-40B4-BE49-F238E27FC236}">
                <a16:creationId xmlns:a16="http://schemas.microsoft.com/office/drawing/2014/main" id="{31400FCD-02D5-4DEC-B6E5-61DF633FE8FA}"/>
              </a:ext>
            </a:extLst>
          </p:cNvPr>
          <p:cNvGrpSpPr>
            <a:grpSpLocks/>
          </p:cNvGrpSpPr>
          <p:nvPr/>
        </p:nvGrpSpPr>
        <p:grpSpPr bwMode="auto">
          <a:xfrm>
            <a:off x="5699276" y="4351509"/>
            <a:ext cx="4137182" cy="677240"/>
            <a:chOff x="5704" y="-12628"/>
            <a:chExt cx="2438937" cy="67700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1E52051-F98D-43FC-ACBC-C650F4ECA7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4" y="-12628"/>
              <a:ext cx="2287165" cy="369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ko-KR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rPr>
                <a:t>클래스 간 계층적 관계 형성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BC143E0-A743-4ACA-B2A6-D326C7E485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4" y="356705"/>
              <a:ext cx="2438937" cy="307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ko-KR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rPr>
                <a:t>다형성의 문법적 토대 제공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endParaRPr>
            </a:p>
          </p:txBody>
        </p:sp>
      </p:grpSp>
      <p:grpSp>
        <p:nvGrpSpPr>
          <p:cNvPr id="18" name="组合 16">
            <a:extLst>
              <a:ext uri="{FF2B5EF4-FFF2-40B4-BE49-F238E27FC236}">
                <a16:creationId xmlns:a16="http://schemas.microsoft.com/office/drawing/2014/main" id="{E7BCF6B5-C25B-4C7B-8D0A-C83417C6EF13}"/>
              </a:ext>
            </a:extLst>
          </p:cNvPr>
          <p:cNvGrpSpPr>
            <a:grpSpLocks/>
          </p:cNvGrpSpPr>
          <p:nvPr/>
        </p:nvGrpSpPr>
        <p:grpSpPr bwMode="auto">
          <a:xfrm>
            <a:off x="5699276" y="3150918"/>
            <a:ext cx="4137182" cy="677240"/>
            <a:chOff x="5704" y="-12628"/>
            <a:chExt cx="2438937" cy="677001"/>
          </a:xfrm>
        </p:grpSpPr>
        <p:sp>
          <p:nvSpPr>
            <p:cNvPr id="19" name="TextBox 15">
              <a:extLst>
                <a:ext uri="{FF2B5EF4-FFF2-40B4-BE49-F238E27FC236}">
                  <a16:creationId xmlns:a16="http://schemas.microsoft.com/office/drawing/2014/main" id="{7CE644FF-9F54-40FF-B3C1-36FA2FF2CF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4" y="-12628"/>
              <a:ext cx="2287165" cy="369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ko-KR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rPr>
                <a:t>코드를 공통적으로 관리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endParaRPr>
            </a:p>
          </p:txBody>
        </p:sp>
        <p:sp>
          <p:nvSpPr>
            <p:cNvPr id="20" name="TextBox 16">
              <a:extLst>
                <a:ext uri="{FF2B5EF4-FFF2-40B4-BE49-F238E27FC236}">
                  <a16:creationId xmlns:a16="http://schemas.microsoft.com/office/drawing/2014/main" id="{006A81E1-6CA8-43F3-AB1F-EBA0BE3B07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4" y="356705"/>
              <a:ext cx="2438937" cy="307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ko-KR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rPr>
                <a:t>추가</a:t>
              </a:r>
              <a:r>
                <a:rPr lang="en-US" altLang="ko-KR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rPr>
                <a:t>/</a:t>
              </a:r>
              <a:r>
                <a:rPr lang="ko-KR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rPr>
                <a:t>변경에 용이</a:t>
              </a:r>
              <a:r>
                <a:rPr lang="en-US" altLang="ko-KR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rPr>
                <a:t>, </a:t>
              </a:r>
              <a:r>
                <a:rPr lang="ko-KR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rPr>
                <a:t>개발 시간 단축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561171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2" name="TextBox 35"/>
          <p:cNvSpPr txBox="1">
            <a:spLocks noChangeArrowheads="1"/>
          </p:cNvSpPr>
          <p:nvPr/>
        </p:nvSpPr>
        <p:spPr bwMode="auto">
          <a:xfrm>
            <a:off x="4810125" y="3155950"/>
            <a:ext cx="13287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grpSp>
        <p:nvGrpSpPr>
          <p:cNvPr id="5136" name="组合 16"/>
          <p:cNvGrpSpPr>
            <a:grpSpLocks/>
          </p:cNvGrpSpPr>
          <p:nvPr/>
        </p:nvGrpSpPr>
        <p:grpSpPr bwMode="auto">
          <a:xfrm>
            <a:off x="5708154" y="1743674"/>
            <a:ext cx="4341122" cy="677109"/>
            <a:chOff x="5704" y="-12497"/>
            <a:chExt cx="2559163" cy="676870"/>
          </a:xfrm>
        </p:grpSpPr>
        <p:sp>
          <p:nvSpPr>
            <p:cNvPr id="5143" name="TextBox 15"/>
            <p:cNvSpPr txBox="1">
              <a:spLocks noChangeArrowheads="1"/>
            </p:cNvSpPr>
            <p:nvPr/>
          </p:nvSpPr>
          <p:spPr bwMode="auto">
            <a:xfrm>
              <a:off x="277702" y="-12497"/>
              <a:ext cx="2287165" cy="369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ko-KR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rPr>
                <a:t>모든 클래스의 공통 조상 </a:t>
              </a:r>
              <a:r>
                <a:rPr lang="en-US" altLang="ko-KR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rPr>
                <a:t>Object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endParaRPr>
            </a:p>
          </p:txBody>
        </p:sp>
        <p:sp>
          <p:nvSpPr>
            <p:cNvPr id="5144" name="TextBox 16"/>
            <p:cNvSpPr txBox="1">
              <a:spLocks noChangeArrowheads="1"/>
            </p:cNvSpPr>
            <p:nvPr/>
          </p:nvSpPr>
          <p:spPr bwMode="auto">
            <a:xfrm>
              <a:off x="5704" y="356705"/>
              <a:ext cx="2438937" cy="307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endParaRPr>
            </a:p>
          </p:txBody>
        </p:sp>
      </p:grpSp>
      <p:grpSp>
        <p:nvGrpSpPr>
          <p:cNvPr id="5138" name="组合 20"/>
          <p:cNvGrpSpPr>
            <a:grpSpLocks/>
          </p:cNvGrpSpPr>
          <p:nvPr/>
        </p:nvGrpSpPr>
        <p:grpSpPr bwMode="auto">
          <a:xfrm>
            <a:off x="0" y="381000"/>
            <a:ext cx="695325" cy="506413"/>
            <a:chOff x="0" y="0"/>
            <a:chExt cx="694944" cy="624651"/>
          </a:xfrm>
        </p:grpSpPr>
        <p:sp>
          <p:nvSpPr>
            <p:cNvPr id="5141" name="矩形 21"/>
            <p:cNvSpPr>
              <a:spLocks noChangeArrowheads="1"/>
            </p:cNvSpPr>
            <p:nvPr/>
          </p:nvSpPr>
          <p:spPr bwMode="auto">
            <a:xfrm>
              <a:off x="0" y="0"/>
              <a:ext cx="548640" cy="624651"/>
            </a:xfrm>
            <a:prstGeom prst="rect">
              <a:avLst/>
            </a:prstGeom>
            <a:solidFill>
              <a:srgbClr val="7AC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5142" name="矩形 22"/>
            <p:cNvSpPr>
              <a:spLocks noChangeArrowheads="1"/>
            </p:cNvSpPr>
            <p:nvPr/>
          </p:nvSpPr>
          <p:spPr bwMode="auto">
            <a:xfrm>
              <a:off x="612648" y="0"/>
              <a:ext cx="82296" cy="624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5139" name="矩形 23"/>
          <p:cNvSpPr>
            <a:spLocks noChangeArrowheads="1"/>
          </p:cNvSpPr>
          <p:nvPr/>
        </p:nvSpPr>
        <p:spPr bwMode="auto">
          <a:xfrm>
            <a:off x="858838" y="425450"/>
            <a:ext cx="63054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ko-KR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상속</a:t>
            </a:r>
            <a:r>
              <a:rPr lang="en-US" altLang="ko-KR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(Inheritance)</a:t>
            </a:r>
            <a:r>
              <a:rPr lang="ko-KR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의 특징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pic>
        <p:nvPicPr>
          <p:cNvPr id="1028" name="Picture 4" descr="클래스 계층도">
            <a:extLst>
              <a:ext uri="{FF2B5EF4-FFF2-40B4-BE49-F238E27FC236}">
                <a16:creationId xmlns:a16="http://schemas.microsoft.com/office/drawing/2014/main" id="{C1B2E4BE-76FC-4990-B4CC-7B6468086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485" y="1636425"/>
            <a:ext cx="4341122" cy="4363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31319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36" name="组合 16"/>
          <p:cNvGrpSpPr>
            <a:grpSpLocks/>
          </p:cNvGrpSpPr>
          <p:nvPr/>
        </p:nvGrpSpPr>
        <p:grpSpPr bwMode="auto">
          <a:xfrm>
            <a:off x="654153" y="1569412"/>
            <a:ext cx="5613481" cy="677109"/>
            <a:chOff x="5704" y="-12497"/>
            <a:chExt cx="2559163" cy="676870"/>
          </a:xfrm>
        </p:grpSpPr>
        <p:sp>
          <p:nvSpPr>
            <p:cNvPr id="5143" name="TextBox 15"/>
            <p:cNvSpPr txBox="1">
              <a:spLocks noChangeArrowheads="1"/>
            </p:cNvSpPr>
            <p:nvPr/>
          </p:nvSpPr>
          <p:spPr bwMode="auto">
            <a:xfrm>
              <a:off x="277702" y="-12497"/>
              <a:ext cx="2287165" cy="369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ko-KR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rPr>
                <a:t>자식 객체 생성시</a:t>
              </a:r>
              <a:r>
                <a:rPr lang="en-US" altLang="ko-KR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rPr>
                <a:t>…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endParaRPr>
            </a:p>
          </p:txBody>
        </p:sp>
        <p:sp>
          <p:nvSpPr>
            <p:cNvPr id="5144" name="TextBox 16"/>
            <p:cNvSpPr txBox="1">
              <a:spLocks noChangeArrowheads="1"/>
            </p:cNvSpPr>
            <p:nvPr/>
          </p:nvSpPr>
          <p:spPr bwMode="auto">
            <a:xfrm>
              <a:off x="5704" y="356705"/>
              <a:ext cx="2438937" cy="307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endParaRPr>
            </a:p>
          </p:txBody>
        </p:sp>
      </p:grpSp>
      <p:grpSp>
        <p:nvGrpSpPr>
          <p:cNvPr id="5138" name="组合 20"/>
          <p:cNvGrpSpPr>
            <a:grpSpLocks/>
          </p:cNvGrpSpPr>
          <p:nvPr/>
        </p:nvGrpSpPr>
        <p:grpSpPr bwMode="auto">
          <a:xfrm>
            <a:off x="0" y="381000"/>
            <a:ext cx="695325" cy="506413"/>
            <a:chOff x="0" y="0"/>
            <a:chExt cx="694944" cy="624651"/>
          </a:xfrm>
        </p:grpSpPr>
        <p:sp>
          <p:nvSpPr>
            <p:cNvPr id="5141" name="矩形 21"/>
            <p:cNvSpPr>
              <a:spLocks noChangeArrowheads="1"/>
            </p:cNvSpPr>
            <p:nvPr/>
          </p:nvSpPr>
          <p:spPr bwMode="auto">
            <a:xfrm>
              <a:off x="0" y="0"/>
              <a:ext cx="548640" cy="624651"/>
            </a:xfrm>
            <a:prstGeom prst="rect">
              <a:avLst/>
            </a:prstGeom>
            <a:solidFill>
              <a:srgbClr val="7AC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5142" name="矩形 22"/>
            <p:cNvSpPr>
              <a:spLocks noChangeArrowheads="1"/>
            </p:cNvSpPr>
            <p:nvPr/>
          </p:nvSpPr>
          <p:spPr bwMode="auto">
            <a:xfrm>
              <a:off x="612648" y="0"/>
              <a:ext cx="82296" cy="624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5139" name="矩形 23"/>
          <p:cNvSpPr>
            <a:spLocks noChangeArrowheads="1"/>
          </p:cNvSpPr>
          <p:nvPr/>
        </p:nvSpPr>
        <p:spPr bwMode="auto">
          <a:xfrm>
            <a:off x="858838" y="425450"/>
            <a:ext cx="63054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ko-KR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상속</a:t>
            </a:r>
            <a:r>
              <a:rPr lang="en-US" altLang="ko-KR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(Inheritance)</a:t>
            </a:r>
            <a:r>
              <a:rPr lang="ko-KR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의 특징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6156F7D-7080-438E-854C-16B32A9AB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184" y="3221663"/>
            <a:ext cx="2619375" cy="2066925"/>
          </a:xfrm>
          <a:prstGeom prst="rect">
            <a:avLst/>
          </a:prstGeom>
        </p:spPr>
      </p:pic>
      <p:sp>
        <p:nvSpPr>
          <p:cNvPr id="13" name="TextBox 16">
            <a:extLst>
              <a:ext uri="{FF2B5EF4-FFF2-40B4-BE49-F238E27FC236}">
                <a16:creationId xmlns:a16="http://schemas.microsoft.com/office/drawing/2014/main" id="{0C7332DB-2841-4CFA-A832-D8B215A17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0776" y="2092632"/>
            <a:ext cx="413718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ko-KR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상속을 받기 위해 부모 객체의 생성자가 실행되며</a:t>
            </a:r>
            <a:r>
              <a:rPr lang="en-US" altLang="ko-KR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,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ko-KR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자식 객체에 명시된 생성자가 없을 경우</a:t>
            </a:r>
            <a:endParaRPr lang="en-US" altLang="ko-KR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ko-KR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컴파일러가 자동으로 </a:t>
            </a:r>
            <a:r>
              <a:rPr lang="en-US" altLang="ko-KR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super() </a:t>
            </a:r>
            <a:r>
              <a:rPr lang="ko-KR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삽입</a:t>
            </a:r>
            <a:endParaRPr lang="en-US" altLang="ko-KR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C9E5492-1572-4277-861C-67A56F49386E}"/>
              </a:ext>
            </a:extLst>
          </p:cNvPr>
          <p:cNvSpPr/>
          <p:nvPr/>
        </p:nvSpPr>
        <p:spPr bwMode="auto">
          <a:xfrm>
            <a:off x="1784412" y="4509856"/>
            <a:ext cx="1154097" cy="57704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grpSp>
        <p:nvGrpSpPr>
          <p:cNvPr id="15" name="组合 16">
            <a:extLst>
              <a:ext uri="{FF2B5EF4-FFF2-40B4-BE49-F238E27FC236}">
                <a16:creationId xmlns:a16="http://schemas.microsoft.com/office/drawing/2014/main" id="{E6FFCF37-5F98-4F1B-9C3C-79D297777C9A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1569281"/>
            <a:ext cx="4137182" cy="892683"/>
            <a:chOff x="5704" y="-12628"/>
            <a:chExt cx="2438937" cy="89236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177F340-519B-4E6E-AF17-1B56D2F581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4" y="-12628"/>
              <a:ext cx="2287165" cy="369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rPr>
                <a:t>super</a:t>
              </a:r>
              <a:r>
                <a:rPr lang="ko-KR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rPr>
                <a:t> 키워드</a:t>
              </a:r>
              <a:r>
                <a:rPr lang="en-US" altLang="ko-KR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rPr>
                <a:t>?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6D81B6-CA21-4467-9917-88BD489606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4" y="356705"/>
              <a:ext cx="2438937" cy="523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ko-KR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rPr>
                <a:t>자식 클래스에서 부모 클래스 멤버에 접근할 때 사용 </a:t>
              </a:r>
              <a:r>
                <a:rPr lang="en-US" altLang="ko-KR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rPr>
                <a:t>(</a:t>
              </a:r>
              <a:r>
                <a:rPr lang="ko-KR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rPr>
                <a:t>생성자</a:t>
              </a:r>
              <a:r>
                <a:rPr lang="en-US" altLang="ko-KR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rPr>
                <a:t>, </a:t>
              </a:r>
              <a:r>
                <a:rPr lang="ko-KR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rPr>
                <a:t>변수</a:t>
              </a:r>
              <a:r>
                <a:rPr lang="en-US" altLang="ko-KR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rPr>
                <a:t>, </a:t>
              </a:r>
              <a:r>
                <a:rPr lang="ko-KR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rPr>
                <a:t>메서드 등</a:t>
              </a:r>
              <a:r>
                <a:rPr lang="en-US" altLang="ko-KR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rPr>
                <a:t>…)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3EE324FB-A079-4055-8485-1C0D7FE2B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7907" y="2673975"/>
            <a:ext cx="410527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27520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38" name="组合 20"/>
          <p:cNvGrpSpPr>
            <a:grpSpLocks/>
          </p:cNvGrpSpPr>
          <p:nvPr/>
        </p:nvGrpSpPr>
        <p:grpSpPr bwMode="auto">
          <a:xfrm>
            <a:off x="0" y="381000"/>
            <a:ext cx="695325" cy="506413"/>
            <a:chOff x="0" y="0"/>
            <a:chExt cx="694944" cy="624651"/>
          </a:xfrm>
        </p:grpSpPr>
        <p:sp>
          <p:nvSpPr>
            <p:cNvPr id="5141" name="矩形 21"/>
            <p:cNvSpPr>
              <a:spLocks noChangeArrowheads="1"/>
            </p:cNvSpPr>
            <p:nvPr/>
          </p:nvSpPr>
          <p:spPr bwMode="auto">
            <a:xfrm>
              <a:off x="0" y="0"/>
              <a:ext cx="548640" cy="624651"/>
            </a:xfrm>
            <a:prstGeom prst="rect">
              <a:avLst/>
            </a:prstGeom>
            <a:solidFill>
              <a:srgbClr val="7AC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5142" name="矩形 22"/>
            <p:cNvSpPr>
              <a:spLocks noChangeArrowheads="1"/>
            </p:cNvSpPr>
            <p:nvPr/>
          </p:nvSpPr>
          <p:spPr bwMode="auto">
            <a:xfrm>
              <a:off x="612648" y="0"/>
              <a:ext cx="82296" cy="624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5139" name="矩形 23"/>
          <p:cNvSpPr>
            <a:spLocks noChangeArrowheads="1"/>
          </p:cNvSpPr>
          <p:nvPr/>
        </p:nvSpPr>
        <p:spPr bwMode="auto">
          <a:xfrm>
            <a:off x="858838" y="425450"/>
            <a:ext cx="63054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ko-KR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상속</a:t>
            </a:r>
            <a:r>
              <a:rPr lang="en-US" altLang="ko-KR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(Inheritance)</a:t>
            </a:r>
            <a:r>
              <a:rPr lang="ko-KR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의 특징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C1BBAFF-DC79-4DD5-AA5C-7B65F2678217}"/>
              </a:ext>
            </a:extLst>
          </p:cNvPr>
          <p:cNvGrpSpPr/>
          <p:nvPr/>
        </p:nvGrpSpPr>
        <p:grpSpPr>
          <a:xfrm>
            <a:off x="4617354" y="1569412"/>
            <a:ext cx="5613481" cy="1692771"/>
            <a:chOff x="654153" y="1569412"/>
            <a:chExt cx="5613481" cy="1692771"/>
          </a:xfrm>
        </p:grpSpPr>
        <p:grpSp>
          <p:nvGrpSpPr>
            <p:cNvPr id="5136" name="组合 16"/>
            <p:cNvGrpSpPr>
              <a:grpSpLocks/>
            </p:cNvGrpSpPr>
            <p:nvPr/>
          </p:nvGrpSpPr>
          <p:grpSpPr bwMode="auto">
            <a:xfrm>
              <a:off x="654153" y="1569412"/>
              <a:ext cx="5613481" cy="677109"/>
              <a:chOff x="5704" y="-12497"/>
              <a:chExt cx="2559163" cy="676870"/>
            </a:xfrm>
          </p:grpSpPr>
          <p:sp>
            <p:nvSpPr>
              <p:cNvPr id="5143" name="TextBox 15"/>
              <p:cNvSpPr txBox="1">
                <a:spLocks noChangeArrowheads="1"/>
              </p:cNvSpPr>
              <p:nvPr/>
            </p:nvSpPr>
            <p:spPr bwMode="auto">
              <a:xfrm>
                <a:off x="277702" y="-12497"/>
                <a:ext cx="2287165" cy="369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ko-KR" altLang="en-US" sz="1800" b="1" dirty="0" err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Gill Sans"/>
                  </a:rPr>
                  <a:t>오버라이딩</a:t>
                </a:r>
                <a:r>
                  <a:rPr lang="en-US" altLang="ko-KR" sz="1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Gill Sans"/>
                  </a:rPr>
                  <a:t>(Overriding)</a:t>
                </a:r>
                <a:endPara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endParaRPr>
              </a:p>
            </p:txBody>
          </p:sp>
          <p:sp>
            <p:nvSpPr>
              <p:cNvPr id="5144" name="TextBox 16"/>
              <p:cNvSpPr txBox="1">
                <a:spLocks noChangeArrowheads="1"/>
              </p:cNvSpPr>
              <p:nvPr/>
            </p:nvSpPr>
            <p:spPr bwMode="auto">
              <a:xfrm>
                <a:off x="5704" y="356705"/>
                <a:ext cx="2438937" cy="3076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endParaRPr>
              </a:p>
            </p:txBody>
          </p:sp>
        </p:grpSp>
        <p:sp>
          <p:nvSpPr>
            <p:cNvPr id="13" name="TextBox 16">
              <a:extLst>
                <a:ext uri="{FF2B5EF4-FFF2-40B4-BE49-F238E27FC236}">
                  <a16:creationId xmlns:a16="http://schemas.microsoft.com/office/drawing/2014/main" id="{0C7332DB-2841-4CFA-A832-D8B215A179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0775" y="2092632"/>
              <a:ext cx="4937307" cy="116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ko-KR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rPr>
                <a:t>부모 객체의 메서드를 자식 객체에서 덮어 쓰는 것</a:t>
              </a:r>
              <a:r>
                <a:rPr lang="en-US" altLang="ko-KR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rPr>
                <a:t>.</a:t>
              </a:r>
            </a:p>
            <a:p>
              <a:pPr marL="285750" indent="-285750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ko-KR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rPr>
                <a:t>메서드 이름</a:t>
              </a:r>
              <a:r>
                <a:rPr lang="en-US" altLang="ko-KR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rPr>
                <a:t>, </a:t>
              </a:r>
              <a:r>
                <a:rPr lang="ko-KR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rPr>
                <a:t>매개 변수 모두 동일</a:t>
              </a:r>
              <a:endParaRPr lang="en-US" altLang="ko-KR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en-US" altLang="ko-KR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ko-KR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rPr>
                <a:t>부모 객체는 원칙적으로 자식 객체에 접근할 수 없으나</a:t>
              </a:r>
              <a:r>
                <a:rPr lang="en-US" altLang="ko-KR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rPr>
                <a:t>,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ko-KR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rPr>
                <a:t>같은 메서드가 </a:t>
              </a:r>
              <a:r>
                <a:rPr lang="ko-KR" altLang="en-US" sz="14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rPr>
                <a:t>오버라이딩</a:t>
              </a:r>
              <a:r>
                <a:rPr lang="ko-KR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rPr>
                <a:t> 된 경우 접근 가능</a:t>
              </a:r>
              <a:r>
                <a:rPr lang="en-US" altLang="ko-KR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rPr>
                <a:t>.</a:t>
              </a:r>
            </a:p>
          </p:txBody>
        </p:sp>
      </p:grpSp>
      <p:pic>
        <p:nvPicPr>
          <p:cNvPr id="2050" name="Picture 2" descr="메소드 오버라이딩 - 위키백과, 우리 모두의 백과사전">
            <a:extLst>
              <a:ext uri="{FF2B5EF4-FFF2-40B4-BE49-F238E27FC236}">
                <a16:creationId xmlns:a16="http://schemas.microsoft.com/office/drawing/2014/main" id="{FB2F370F-68FA-430E-B334-10C7ABAD5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775" y="1423982"/>
            <a:ext cx="3366579" cy="467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68764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矩形 6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607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4100" name="等腰三角形 3"/>
          <p:cNvSpPr>
            <a:spLocks noChangeArrowheads="1"/>
          </p:cNvSpPr>
          <p:nvPr/>
        </p:nvSpPr>
        <p:spPr bwMode="auto">
          <a:xfrm>
            <a:off x="8435975" y="974725"/>
            <a:ext cx="2833688" cy="2636838"/>
          </a:xfrm>
          <a:prstGeom prst="triangle">
            <a:avLst>
              <a:gd name="adj" fmla="val 16389"/>
            </a:avLst>
          </a:prstGeom>
          <a:solidFill>
            <a:schemeClr val="bg1">
              <a:alpha val="3215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4101" name="直接连接符 10"/>
          <p:cNvCxnSpPr>
            <a:cxnSpLocks noChangeShapeType="1"/>
          </p:cNvCxnSpPr>
          <p:nvPr/>
        </p:nvCxnSpPr>
        <p:spPr bwMode="auto">
          <a:xfrm flipH="1">
            <a:off x="4329113" y="3937000"/>
            <a:ext cx="4297362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102" name="组合 4"/>
          <p:cNvGrpSpPr>
            <a:grpSpLocks/>
          </p:cNvGrpSpPr>
          <p:nvPr/>
        </p:nvGrpSpPr>
        <p:grpSpPr bwMode="auto">
          <a:xfrm>
            <a:off x="1101725" y="2416175"/>
            <a:ext cx="3449638" cy="3605213"/>
            <a:chOff x="0" y="0"/>
            <a:chExt cx="3449737" cy="3606178"/>
          </a:xfrm>
        </p:grpSpPr>
        <p:sp>
          <p:nvSpPr>
            <p:cNvPr id="4105" name="等腰三角形 1"/>
            <p:cNvSpPr>
              <a:spLocks noChangeArrowheads="1"/>
            </p:cNvSpPr>
            <p:nvPr/>
          </p:nvSpPr>
          <p:spPr bwMode="auto">
            <a:xfrm rot="716823">
              <a:off x="0" y="0"/>
              <a:ext cx="3320428" cy="3450556"/>
            </a:xfrm>
            <a:prstGeom prst="triangle">
              <a:avLst>
                <a:gd name="adj" fmla="val 50000"/>
              </a:avLst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4106" name="等腰三角形 8"/>
            <p:cNvSpPr>
              <a:spLocks noChangeArrowheads="1"/>
            </p:cNvSpPr>
            <p:nvPr/>
          </p:nvSpPr>
          <p:spPr bwMode="auto">
            <a:xfrm rot="-2580544">
              <a:off x="868895" y="1325164"/>
              <a:ext cx="2014750" cy="2281014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4107" name="椭圆 11"/>
            <p:cNvSpPr>
              <a:spLocks noChangeArrowheads="1"/>
            </p:cNvSpPr>
            <p:nvPr/>
          </p:nvSpPr>
          <p:spPr bwMode="auto">
            <a:xfrm>
              <a:off x="3390865" y="1639209"/>
              <a:ext cx="58872" cy="5324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4103" name="椭圆 13"/>
          <p:cNvSpPr>
            <a:spLocks noChangeArrowheads="1"/>
          </p:cNvSpPr>
          <p:nvPr/>
        </p:nvSpPr>
        <p:spPr bwMode="auto">
          <a:xfrm>
            <a:off x="8575675" y="3898900"/>
            <a:ext cx="74613" cy="7461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2" name="文本框 22">
            <a:extLst>
              <a:ext uri="{FF2B5EF4-FFF2-40B4-BE49-F238E27FC236}">
                <a16:creationId xmlns:a16="http://schemas.microsoft.com/office/drawing/2014/main" id="{B092BFEF-2836-4741-A8C2-4A96D1C26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2684" y="3213015"/>
            <a:ext cx="538627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ko-KR" altLang="en-US" sz="32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다형성</a:t>
            </a:r>
            <a:r>
              <a:rPr lang="en-US" altLang="ko-KR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(polymorphism)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5242339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Pages>0</Pages>
  <Words>374</Words>
  <Characters>0</Characters>
  <Application>Microsoft Office PowerPoint</Application>
  <DocSecurity>0</DocSecurity>
  <PresentationFormat>와이드스크린</PresentationFormat>
  <Lines>0</Lines>
  <Paragraphs>72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微软雅黑</vt:lpstr>
      <vt:lpstr>Arial</vt:lpstr>
      <vt:lpstr>Calibri</vt:lpstr>
      <vt:lpstr>Calibri Light</vt:lpstr>
      <vt:lpstr>Office 主题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china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133</cp:lastModifiedBy>
  <cp:revision>29</cp:revision>
  <dcterms:created xsi:type="dcterms:W3CDTF">2015-05-15T10:48:06Z</dcterms:created>
  <dcterms:modified xsi:type="dcterms:W3CDTF">2022-11-09T11:21:14Z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