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rla wldms" initials="rw" lastIdx="2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7668" autoAdjust="0"/>
    <p:restoredTop sz="79292" autoAdjust="0"/>
  </p:normalViewPr>
  <p:slideViewPr>
    <p:cSldViewPr snapToGrid="0" showGuides="1">
      <p:cViewPr varScale="1">
        <p:scale>
          <a:sx n="100" d="100"/>
          <a:sy n="100" d="100"/>
        </p:scale>
        <p:origin x="150" y="90"/>
      </p:cViewPr>
      <p:guideLst>
        <p:guide orient="horz" pos="2156"/>
        <p:guide pos="3839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>
        <p:guide orient="horz" pos="2880"/>
        <p:guide pos="2155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commentAuthors" Target="commentAuthors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59EE987-427A-4EDC-B332-873FA7DCF394}" type="datetime1">
              <a:rPr lang="ko-KR" altLang="en-US"/>
              <a:pPr lvl="0">
                <a:defRPr/>
              </a:pPr>
              <a:t>2022-11-13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213D664-1AED-4F59-99B0-461DD2E2AC3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213D664-1AED-4F59-99B0-461DD2E2AC36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000">
                <a:latin typeface="맑은 고딕"/>
                <a:ea typeface="맑은 고딕"/>
              </a:rPr>
              <a:t>같은 일을 하지만, 매개변수를 달리해야하는 경우 이름은 같고 매개변수를 다르게 해 오버로딩 구현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213D664-1AED-4F59-99B0-461DD2E2AC36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213D664-1AED-4F59-99B0-461DD2E2AC36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213D664-1AED-4F59-99B0-461DD2E2AC36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endParaRPr lang="ko-KR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213D664-1AED-4F59-99B0-461DD2E2AC36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endParaRPr lang="ko-KR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213D664-1AED-4F59-99B0-461DD2E2AC36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213D664-1AED-4F59-99B0-461DD2E2AC36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/>
            </a:r>
            <a:endParaRPr lang="ko-KR" altLang="en-US" sz="1800" b="0" i="0" u="none" strike="noStrike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213D664-1AED-4F59-99B0-461DD2E2AC36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endParaRPr lang="ko-KR" altLang="en-US" sz="10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213D664-1AED-4F59-99B0-461DD2E2AC36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000">
                <a:latin typeface="맑은 고딕"/>
                <a:ea typeface="맑은 고딕"/>
              </a:rPr>
              <a:t>같은 일을 하지만, 매개변수를 달리해야하는 경우 이름은 같고 매개변수를 다르게 해 오버로딩 구현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213D664-1AED-4F59-99B0-461DD2E2AC36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000">
                <a:latin typeface="맑은 고딕"/>
                <a:ea typeface="맑은 고딕"/>
              </a:rPr>
              <a:t>같은 일을 하지만, 매개변수를 달리해야하는 경우 이름은 같고 매개변수를 다르게 해 오버로딩 구현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213D664-1AED-4F59-99B0-461DD2E2AC36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213D664-1AED-4F59-99B0-461DD2E2AC36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D085-471F-4A25-B04A-F41F11058F6D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CC12-C9B1-40E8-A805-111FB9D3A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79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D085-471F-4A25-B04A-F41F11058F6D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CC12-C9B1-40E8-A805-111FB9D3A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0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D085-471F-4A25-B04A-F41F11058F6D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CC12-C9B1-40E8-A805-111FB9D3A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73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D085-471F-4A25-B04A-F41F11058F6D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CC12-C9B1-40E8-A805-111FB9D3A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39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D085-471F-4A25-B04A-F41F11058F6D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CC12-C9B1-40E8-A805-111FB9D3A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44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D085-471F-4A25-B04A-F41F11058F6D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CC12-C9B1-40E8-A805-111FB9D3A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2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D085-471F-4A25-B04A-F41F11058F6D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CC12-C9B1-40E8-A805-111FB9D3A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7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D085-471F-4A25-B04A-F41F11058F6D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CC12-C9B1-40E8-A805-111FB9D3A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D085-471F-4A25-B04A-F41F11058F6D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CC12-C9B1-40E8-A805-111FB9D3A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96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D085-471F-4A25-B04A-F41F11058F6D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CC12-C9B1-40E8-A805-111FB9D3A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89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D085-471F-4A25-B04A-F41F11058F6D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CC12-C9B1-40E8-A805-111FB9D3A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49401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DD085-471F-4A25-B04A-F41F11058F6D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ECC12-C9B1-40E8-A805-111FB9D3A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08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7202" y="3004193"/>
            <a:ext cx="5937594" cy="851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0"/>
              <a:t>JAVA </a:t>
            </a:r>
            <a:r>
              <a:rPr lang="ko-KR" altLang="en-US" sz="5000"/>
              <a:t>상속과 다형성</a:t>
            </a:r>
            <a:endParaRPr lang="ko-KR" altLang="en-US" sz="5000"/>
          </a:p>
        </p:txBody>
      </p:sp>
      <p:cxnSp>
        <p:nvCxnSpPr>
          <p:cNvPr id="5" name="직선 연결선 4"/>
          <p:cNvCxnSpPr/>
          <p:nvPr/>
        </p:nvCxnSpPr>
        <p:spPr>
          <a:xfrm>
            <a:off x="342900" y="600075"/>
            <a:ext cx="1151572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36550" y="6276975"/>
            <a:ext cx="1151572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 txBox="1"/>
          <p:nvPr/>
        </p:nvSpPr>
        <p:spPr>
          <a:xfrm>
            <a:off x="8233363" y="3972761"/>
            <a:ext cx="667308" cy="4495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400"/>
              <a:t>5</a:t>
            </a:r>
            <a:r>
              <a:rPr lang="ko-KR" altLang="en-US" sz="2400"/>
              <a:t>조</a:t>
            </a:r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Tm="18790" mc:Ignorable="p14" p14:dur="20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42900" y="600075"/>
            <a:ext cx="1151572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2900" y="737559"/>
            <a:ext cx="3820886" cy="651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700">
                <a:latin typeface="+mn-ea"/>
              </a:rPr>
              <a:t>-</a:t>
            </a:r>
            <a:r>
              <a:rPr lang="ko-KR" altLang="en-US" sz="3700">
                <a:latin typeface="+mn-ea"/>
              </a:rPr>
              <a:t> 다형성의 특징</a:t>
            </a:r>
            <a:endParaRPr lang="ko-KR" altLang="en-US" sz="370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490537" y="2081478"/>
            <a:ext cx="11210925" cy="3714751"/>
            <a:chOff x="490537" y="1570037"/>
            <a:chExt cx="11210925" cy="3714751"/>
          </a:xfrm>
        </p:grpSpPr>
        <p:sp>
          <p:nvSpPr>
            <p:cNvPr id="8" name="TextBox 7"/>
            <p:cNvSpPr txBox="1"/>
            <p:nvPr/>
          </p:nvSpPr>
          <p:spPr>
            <a:xfrm>
              <a:off x="781050" y="2434402"/>
              <a:ext cx="10629900" cy="19957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14350" indent="-514350">
                <a:buAutoNum type="arabicPeriod"/>
                <a:defRPr/>
              </a:pPr>
              <a:r>
                <a:rPr lang="ko-KR" altLang="en-US" sz="2500">
                  <a:latin typeface="맑은 고딕"/>
                  <a:ea typeface="맑은 고딕"/>
                </a:rPr>
                <a:t>하나의 부모타입이 여러 자식 타입을 가질 수 있다</a:t>
              </a:r>
              <a:r>
                <a:rPr lang="en-US" altLang="ko-KR" sz="2500">
                  <a:latin typeface="맑은 고딕"/>
                  <a:ea typeface="맑은 고딕"/>
                </a:rPr>
                <a:t>.</a:t>
              </a:r>
              <a:endParaRPr lang="en-US" altLang="ko-KR" sz="2500">
                <a:latin typeface="맑은 고딕"/>
                <a:ea typeface="맑은 고딕"/>
              </a:endParaRPr>
            </a:p>
            <a:p>
              <a:pPr>
                <a:defRPr/>
              </a:pPr>
              <a:endParaRPr lang="ko-KR" altLang="en-US" sz="2500">
                <a:latin typeface="맑은 고딕"/>
                <a:ea typeface="맑은 고딕"/>
              </a:endParaRPr>
            </a:p>
            <a:p>
              <a:pPr>
                <a:defRPr/>
              </a:pPr>
              <a:r>
                <a:rPr lang="en-US" altLang="ko-KR" sz="2500">
                  <a:latin typeface="맑은 고딕"/>
                  <a:ea typeface="맑은 고딕"/>
                </a:rPr>
                <a:t>2. </a:t>
              </a:r>
              <a:r>
                <a:rPr lang="ko-KR" altLang="en-US" sz="2500">
                  <a:latin typeface="맑은 고딕"/>
                  <a:ea typeface="맑은 고딕"/>
                </a:rPr>
                <a:t>유연하고 변경에 용이</a:t>
              </a:r>
              <a:endParaRPr lang="ko-KR" altLang="en-US" sz="2500">
                <a:latin typeface="맑은 고딕"/>
                <a:ea typeface="맑은 고딕"/>
              </a:endParaRPr>
            </a:p>
            <a:p>
              <a:pPr>
                <a:defRPr/>
              </a:pPr>
              <a:endParaRPr lang="ko-KR" altLang="en-US" sz="2500">
                <a:latin typeface="맑은 고딕"/>
                <a:ea typeface="맑은 고딕"/>
              </a:endParaRPr>
            </a:p>
            <a:p>
              <a:pPr marL="344871" indent="-344871">
                <a:defRPr/>
              </a:pPr>
              <a:r>
                <a:rPr lang="en-US" altLang="ko-KR" sz="2500">
                  <a:latin typeface="맑은 고딕"/>
                  <a:ea typeface="맑은 고딕"/>
                </a:rPr>
                <a:t>3. </a:t>
              </a:r>
              <a:r>
                <a:rPr lang="ko-KR" altLang="en-US" sz="2500">
                  <a:latin typeface="맑은 고딕"/>
                  <a:ea typeface="맑은 고딕"/>
                </a:rPr>
                <a:t>확장성이 뛰어남</a:t>
              </a:r>
              <a:endParaRPr lang="ko-KR" altLang="en-US" sz="2500">
                <a:latin typeface="맑은 고딕"/>
                <a:ea typeface="맑은 고딕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90537" y="1570037"/>
              <a:ext cx="11210925" cy="3714751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800">
                <a:latin typeface="맑은 고딕"/>
                <a:ea typeface="맑은 고딕"/>
              </a:endParaRPr>
            </a:p>
          </p:txBody>
        </p:sp>
      </p:grpSp>
      <p:sp>
        <p:nvSpPr>
          <p:cNvPr id="13" name="TextBox 1"/>
          <p:cNvSpPr txBox="1"/>
          <p:nvPr/>
        </p:nvSpPr>
        <p:spPr>
          <a:xfrm>
            <a:off x="342900" y="95753"/>
            <a:ext cx="2272665" cy="4643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500"/>
              <a:t>2. </a:t>
            </a:r>
            <a:r>
              <a:rPr lang="ko-KR" altLang="en-US" sz="2500"/>
              <a:t>다형성이란</a:t>
            </a:r>
            <a:r>
              <a:rPr lang="en-US" altLang="ko-KR" sz="2500"/>
              <a:t>?</a:t>
            </a:r>
            <a:endParaRPr lang="en-US" altLang="ko-KR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Tm="44888" mc:Ignorable="p14" p14:dur="20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" y="95754"/>
            <a:ext cx="2272665" cy="4643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500"/>
              <a:t>2. </a:t>
            </a:r>
            <a:r>
              <a:rPr lang="ko-KR" altLang="en-US" sz="2500"/>
              <a:t>다형성이란</a:t>
            </a:r>
            <a:r>
              <a:rPr lang="en-US" altLang="ko-KR" sz="2500"/>
              <a:t>?</a:t>
            </a:r>
            <a:endParaRPr lang="ko-KR" altLang="en-US" sz="2500"/>
          </a:p>
        </p:txBody>
      </p:sp>
      <p:cxnSp>
        <p:nvCxnSpPr>
          <p:cNvPr id="6" name="직선 연결선 5"/>
          <p:cNvCxnSpPr/>
          <p:nvPr/>
        </p:nvCxnSpPr>
        <p:spPr>
          <a:xfrm>
            <a:off x="342900" y="600075"/>
            <a:ext cx="1151572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2899" y="737559"/>
            <a:ext cx="6234364" cy="651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700">
                <a:latin typeface="+mn-ea"/>
              </a:rPr>
              <a:t>- </a:t>
            </a:r>
            <a:r>
              <a:rPr lang="ko-KR" altLang="en-US" sz="3700">
                <a:latin typeface="+mn-ea"/>
              </a:rPr>
              <a:t>참조 변수의 타입 변환</a:t>
            </a:r>
            <a:endParaRPr lang="en-US" altLang="ko-KR" sz="370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0537" y="2648951"/>
            <a:ext cx="11210925" cy="371475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2900" y="1387627"/>
            <a:ext cx="11515725" cy="848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>
                <a:latin typeface="맑은 고딕"/>
                <a:ea typeface="맑은 고딕"/>
              </a:rPr>
              <a:t>: </a:t>
            </a:r>
            <a:r>
              <a:rPr lang="ko-KR" altLang="en-US" sz="2500">
                <a:latin typeface="맑은 고딕"/>
              </a:rPr>
              <a:t>하위 </a:t>
            </a:r>
            <a:r>
              <a:rPr lang="ko-KR" altLang="en-US" sz="2500"/>
              <a:t>타입의 참조 변수를 상위 타입으로 상위 타입의 참조변수를 하위 </a:t>
            </a:r>
            <a:endParaRPr lang="ko-KR" altLang="en-US" sz="2500"/>
          </a:p>
          <a:p>
            <a:pPr>
              <a:defRPr/>
            </a:pPr>
            <a:r>
              <a:rPr lang="en-US" altLang="ko-KR" sz="2500"/>
              <a:t> </a:t>
            </a:r>
            <a:r>
              <a:rPr lang="ko-KR" altLang="en-US" sz="2500"/>
              <a:t>타입의 참조변수</a:t>
            </a:r>
            <a:r>
              <a:rPr lang="ko-KR" altLang="en-US" sz="2500">
                <a:latin typeface="맑은 고딕"/>
              </a:rPr>
              <a:t>로 형변환하는 것만 가능</a:t>
            </a:r>
            <a:endParaRPr lang="ko-KR" altLang="en-US" sz="2500">
              <a:latin typeface="맑은 고딕"/>
              <a:ea typeface="맑은 고딕"/>
            </a:endParaRPr>
          </a:p>
        </p:txBody>
      </p:sp>
      <p:grpSp>
        <p:nvGrpSpPr>
          <p:cNvPr id="23" name="그룹 22"/>
          <p:cNvGrpSpPr/>
          <p:nvPr/>
        </p:nvGrpSpPr>
        <p:grpSpPr>
          <a:xfrm rot="0">
            <a:off x="878555" y="3084321"/>
            <a:ext cx="6789571" cy="1099143"/>
            <a:chOff x="878555" y="3039124"/>
            <a:chExt cx="6789571" cy="1099143"/>
          </a:xfrm>
        </p:grpSpPr>
        <p:grpSp>
          <p:nvGrpSpPr>
            <p:cNvPr id="5" name="그룹 4"/>
            <p:cNvGrpSpPr/>
            <p:nvPr/>
          </p:nvGrpSpPr>
          <p:grpSpPr>
            <a:xfrm rot="0">
              <a:off x="878555" y="3039124"/>
              <a:ext cx="2584033" cy="523220"/>
              <a:chOff x="2474746" y="3772748"/>
              <a:chExt cx="2584033" cy="52322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474746" y="3772749"/>
                <a:ext cx="1194421" cy="5142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2800">
                    <a:latin typeface="맑은 고딕"/>
                    <a:ea typeface="맑은 고딕"/>
                  </a:rPr>
                  <a:t>-</a:t>
                </a:r>
                <a:r>
                  <a:rPr lang="ko-KR" altLang="en-US" sz="2800">
                    <a:latin typeface="맑은 고딕"/>
                    <a:ea typeface="맑은 고딕"/>
                  </a:rPr>
                  <a:t> 하위 </a:t>
                </a:r>
                <a:endParaRPr lang="ko-KR" altLang="en-US" sz="2800">
                  <a:latin typeface="맑은 고딕"/>
                  <a:ea typeface="맑은 고딕"/>
                </a:endParaRPr>
              </a:p>
            </p:txBody>
          </p:sp>
          <p:sp>
            <p:nvSpPr>
              <p:cNvPr id="3" name="화살표: 오른쪽 2"/>
              <p:cNvSpPr/>
              <p:nvPr/>
            </p:nvSpPr>
            <p:spPr>
              <a:xfrm>
                <a:off x="3602956" y="3841853"/>
                <a:ext cx="502319" cy="38501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073443" y="3772748"/>
                <a:ext cx="98533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2800">
                    <a:latin typeface="맑은 고딕"/>
                    <a:ea typeface="맑은 고딕"/>
                  </a:rPr>
                  <a:t>상위 </a:t>
                </a:r>
                <a:endParaRPr lang="en-US" altLang="ko-KR" sz="2800"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336254" y="3039124"/>
              <a:ext cx="199624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800">
                  <a:latin typeface="맑은 고딕"/>
                  <a:ea typeface="맑은 고딕"/>
                </a:rPr>
                <a:t>(</a:t>
              </a:r>
              <a:r>
                <a:rPr lang="ko-KR" altLang="en-US" sz="2800">
                  <a:latin typeface="맑은 고딕"/>
                  <a:ea typeface="맑은 고딕"/>
                </a:rPr>
                <a:t>업캐스팅</a:t>
              </a:r>
              <a:r>
                <a:rPr lang="en-US" altLang="ko-KR" sz="2800">
                  <a:latin typeface="맑은 고딕"/>
                  <a:ea typeface="맑은 고딕"/>
                </a:rPr>
                <a:t>)</a:t>
              </a:r>
              <a:r>
                <a:rPr lang="ko-KR" altLang="en-US" sz="2800">
                  <a:latin typeface="맑은 고딕"/>
                  <a:ea typeface="맑은 고딕"/>
                </a:rPr>
                <a:t> </a:t>
              </a:r>
              <a:endParaRPr lang="en-US" altLang="ko-KR" sz="2800">
                <a:latin typeface="맑은 고딕"/>
                <a:ea typeface="맑은 고딕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9115" y="3615047"/>
              <a:ext cx="671901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/>
                <a:t> </a:t>
              </a:r>
              <a:r>
                <a:rPr lang="en-US" altLang="ko-KR" sz="2800"/>
                <a:t>: </a:t>
              </a:r>
              <a:r>
                <a:rPr lang="ko-KR" altLang="en-US" sz="2800"/>
                <a:t>형변환 연산자인 괄호를 생략 가능</a:t>
              </a:r>
              <a:endParaRPr lang="en-US" altLang="ko-KR" sz="2800">
                <a:latin typeface="맑은 고딕"/>
                <a:ea typeface="맑은 고딕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878555" y="4855639"/>
            <a:ext cx="6789571" cy="1099143"/>
            <a:chOff x="878555" y="4547115"/>
            <a:chExt cx="6789571" cy="1099143"/>
          </a:xfrm>
        </p:grpSpPr>
        <p:grpSp>
          <p:nvGrpSpPr>
            <p:cNvPr id="17" name="그룹 16"/>
            <p:cNvGrpSpPr/>
            <p:nvPr/>
          </p:nvGrpSpPr>
          <p:grpSpPr>
            <a:xfrm rot="0">
              <a:off x="878555" y="4547115"/>
              <a:ext cx="2584033" cy="523220"/>
              <a:chOff x="2474746" y="3772748"/>
              <a:chExt cx="2584033" cy="52322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474746" y="3772749"/>
                <a:ext cx="1171189" cy="514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2800">
                    <a:latin typeface="맑은 고딕"/>
                    <a:ea typeface="맑은 고딕"/>
                  </a:rPr>
                  <a:t>-</a:t>
                </a:r>
                <a:r>
                  <a:rPr lang="ko-KR" altLang="en-US" sz="2800">
                    <a:latin typeface="맑은 고딕"/>
                    <a:ea typeface="맑은 고딕"/>
                  </a:rPr>
                  <a:t> 상위 </a:t>
                </a:r>
                <a:endParaRPr lang="ko-KR" altLang="en-US" sz="2800">
                  <a:latin typeface="맑은 고딕"/>
                  <a:ea typeface="맑은 고딕"/>
                </a:endParaRPr>
              </a:p>
            </p:txBody>
          </p:sp>
          <p:sp>
            <p:nvSpPr>
              <p:cNvPr id="19" name="화살표: 오른쪽 18"/>
              <p:cNvSpPr/>
              <p:nvPr/>
            </p:nvSpPr>
            <p:spPr>
              <a:xfrm>
                <a:off x="3602956" y="3841853"/>
                <a:ext cx="502319" cy="38501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073443" y="3772748"/>
                <a:ext cx="98533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2800">
                    <a:latin typeface="맑은 고딕"/>
                    <a:ea typeface="맑은 고딕"/>
                  </a:rPr>
                  <a:t>하위 </a:t>
                </a:r>
                <a:endParaRPr lang="en-US" altLang="ko-KR" sz="2800"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3336254" y="4547115"/>
              <a:ext cx="275974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800">
                  <a:latin typeface="맑은 고딕"/>
                  <a:ea typeface="맑은 고딕"/>
                </a:rPr>
                <a:t>(</a:t>
              </a:r>
              <a:r>
                <a:rPr lang="ko-KR" altLang="en-US" sz="2800">
                  <a:latin typeface="맑은 고딕"/>
                  <a:ea typeface="맑은 고딕"/>
                </a:rPr>
                <a:t>다운캐스팅</a:t>
              </a:r>
              <a:r>
                <a:rPr lang="en-US" altLang="ko-KR" sz="2800">
                  <a:latin typeface="맑은 고딕"/>
                  <a:ea typeface="맑은 고딕"/>
                </a:rPr>
                <a:t>)</a:t>
              </a:r>
              <a:r>
                <a:rPr lang="ko-KR" altLang="en-US" sz="2800">
                  <a:latin typeface="맑은 고딕"/>
                  <a:ea typeface="맑은 고딕"/>
                </a:rPr>
                <a:t> </a:t>
              </a:r>
              <a:endParaRPr lang="en-US" altLang="ko-KR" sz="2800">
                <a:latin typeface="맑은 고딕"/>
                <a:ea typeface="맑은 고딕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49115" y="5123038"/>
              <a:ext cx="671901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>
                  <a:latin typeface="맑은 고딕"/>
                  <a:ea typeface="맑은 고딕"/>
                </a:rPr>
                <a:t> </a:t>
              </a:r>
              <a:r>
                <a:rPr lang="en-US" altLang="ko-KR" sz="2800">
                  <a:latin typeface="맑은 고딕"/>
                  <a:ea typeface="맑은 고딕"/>
                </a:rPr>
                <a:t>: </a:t>
              </a:r>
              <a:r>
                <a:rPr lang="ko-KR" altLang="en-US" sz="2800">
                  <a:latin typeface="맑은 고딕"/>
                  <a:ea typeface="맑은 고딕"/>
                </a:rPr>
                <a:t>반드시 괄호를 붙여줘야 한다</a:t>
              </a:r>
              <a:endParaRPr lang="en-US" altLang="ko-KR" sz="2800">
                <a:latin typeface="맑은 고딕"/>
                <a:ea typeface="맑은 고딕"/>
              </a:endParaRPr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rcRect l="51330" t="45670" r="14340" b="24910"/>
          <a:stretch>
            <a:fillRect/>
          </a:stretch>
        </p:blipFill>
        <p:spPr>
          <a:xfrm>
            <a:off x="607717" y="2724137"/>
            <a:ext cx="10830304" cy="35914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Tm="85152" mc:Ignorable="p14" p14:dur="2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42900" y="600075"/>
            <a:ext cx="1151572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 rot="0">
            <a:off x="491344" y="2446762"/>
            <a:ext cx="11210925" cy="3714751"/>
            <a:chOff x="755833" y="1571624"/>
            <a:chExt cx="3130367" cy="3714751"/>
          </a:xfrm>
        </p:grpSpPr>
        <p:sp>
          <p:nvSpPr>
            <p:cNvPr id="14" name="직사각형 13"/>
            <p:cNvSpPr/>
            <p:nvPr/>
          </p:nvSpPr>
          <p:spPr>
            <a:xfrm>
              <a:off x="755833" y="1571624"/>
              <a:ext cx="3130367" cy="3714751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7872" y="2436791"/>
              <a:ext cx="2942242" cy="19934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defRPr/>
              </a:pPr>
              <a:r>
                <a:rPr lang="en-US" altLang="ko-KR" sz="2500">
                  <a:latin typeface="나눔스퀘어_ac"/>
                  <a:ea typeface="나눔스퀘어_ac"/>
                </a:rPr>
                <a:t>1. </a:t>
              </a:r>
              <a:r>
                <a:rPr lang="ko-KR" altLang="en-US" sz="2500">
                  <a:latin typeface="나눔스퀘어_ac"/>
                </a:rPr>
                <a:t>메서드 이름이 같아야 한다</a:t>
              </a:r>
              <a:r>
                <a:rPr lang="en-US" altLang="ko-KR" sz="2500">
                  <a:latin typeface="나눔스퀘어_ac"/>
                </a:rPr>
                <a:t>.</a:t>
              </a:r>
              <a:endParaRPr lang="en-US" altLang="ko-KR" sz="2500">
                <a:latin typeface="나눔스퀘어_ac"/>
              </a:endParaRPr>
            </a:p>
            <a:p>
              <a:pPr algn="l">
                <a:defRPr/>
              </a:pPr>
              <a:endParaRPr lang="en-US" altLang="ko-KR" sz="2500">
                <a:latin typeface="나눔스퀘어_ac"/>
              </a:endParaRPr>
            </a:p>
            <a:p>
              <a:pPr lvl="0">
                <a:defRPr/>
              </a:pPr>
              <a:r>
                <a:rPr lang="en-US" altLang="ko-KR" sz="2500">
                  <a:latin typeface="나눔스퀘어_ac"/>
                </a:rPr>
                <a:t>2. </a:t>
              </a:r>
              <a:r>
                <a:rPr lang="ko-KR" altLang="en-US" sz="2500">
                  <a:latin typeface="나눔스퀘어_ac"/>
                </a:rPr>
                <a:t>매개변수의 개수 또는 타입이 달라야한다</a:t>
              </a:r>
              <a:r>
                <a:rPr lang="en-US" altLang="ko-KR" sz="2500">
                  <a:latin typeface="나눔스퀘어_ac"/>
                </a:rPr>
                <a:t>.</a:t>
              </a:r>
              <a:endParaRPr lang="en-US" altLang="ko-KR" sz="2500">
                <a:latin typeface="나눔스퀘어_ac"/>
              </a:endParaRPr>
            </a:p>
            <a:p>
              <a:pPr lvl="0">
                <a:defRPr/>
              </a:pPr>
              <a:endParaRPr lang="en-US" altLang="ko-KR" sz="2500">
                <a:effectLst/>
              </a:endParaRPr>
            </a:p>
            <a:p>
              <a:pPr lvl="0">
                <a:defRPr/>
              </a:pPr>
              <a:r>
                <a:rPr lang="en-US" altLang="ko-KR" sz="2500"/>
                <a:t>3. </a:t>
              </a:r>
              <a:r>
                <a:rPr lang="ko-KR" altLang="en-US" sz="2500"/>
                <a:t>매개변수는 같고 반환타입이 다른 경우는 오버로딩 성립되지 않는다</a:t>
              </a:r>
              <a:r>
                <a:rPr lang="en-US" altLang="ko-KR" sz="2500"/>
                <a:t>.</a:t>
              </a:r>
              <a:endParaRPr lang="en-US" altLang="ko-KR" sz="2500"/>
            </a:p>
          </p:txBody>
        </p:sp>
      </p:grpSp>
      <p:sp>
        <p:nvSpPr>
          <p:cNvPr id="16" name="TextBox 12"/>
          <p:cNvSpPr txBox="1"/>
          <p:nvPr/>
        </p:nvSpPr>
        <p:spPr>
          <a:xfrm>
            <a:off x="342899" y="737559"/>
            <a:ext cx="6234364" cy="651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700">
                <a:latin typeface="+mn-ea"/>
              </a:rPr>
              <a:t>- </a:t>
            </a:r>
            <a:r>
              <a:rPr lang="ko-KR" altLang="en-US" sz="3700">
                <a:latin typeface="+mn-ea"/>
              </a:rPr>
              <a:t>오버로딩</a:t>
            </a:r>
            <a:r>
              <a:rPr lang="en-US" altLang="ko-KR" sz="3700">
                <a:latin typeface="+mn-ea"/>
              </a:rPr>
              <a:t>?</a:t>
            </a:r>
            <a:endParaRPr lang="en-US" altLang="ko-KR" sz="3700">
              <a:latin typeface="+mn-ea"/>
            </a:endParaRPr>
          </a:p>
        </p:txBody>
      </p:sp>
      <p:sp>
        <p:nvSpPr>
          <p:cNvPr id="18" name="TextBox 26"/>
          <p:cNvSpPr txBox="1"/>
          <p:nvPr/>
        </p:nvSpPr>
        <p:spPr>
          <a:xfrm>
            <a:off x="342900" y="1387627"/>
            <a:ext cx="11515725" cy="467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/>
              <a:t>: </a:t>
            </a:r>
            <a:r>
              <a:rPr lang="ko-KR" altLang="en-US" sz="2500"/>
              <a:t>한 클래스 내에 같은 이름의 메서드를 여러 개 정의하는 것.</a:t>
            </a:r>
            <a:endParaRPr lang="ko-KR" altLang="en-US" sz="2500"/>
          </a:p>
        </p:txBody>
      </p:sp>
      <p:sp>
        <p:nvSpPr>
          <p:cNvPr id="19" name="TextBox 1"/>
          <p:cNvSpPr txBox="1"/>
          <p:nvPr/>
        </p:nvSpPr>
        <p:spPr>
          <a:xfrm>
            <a:off x="342900" y="95754"/>
            <a:ext cx="2272665" cy="4643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500"/>
              <a:t>2. </a:t>
            </a:r>
            <a:r>
              <a:rPr lang="ko-KR" altLang="en-US" sz="2500"/>
              <a:t>다형성이란</a:t>
            </a:r>
            <a:r>
              <a:rPr lang="en-US" altLang="ko-KR" sz="2500"/>
              <a:t>?</a:t>
            </a: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Tm="25202" mc:Ignorable="p14" p14:dur="20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42900" y="600075"/>
            <a:ext cx="1151572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rcRect l="26830" t="22840" r="34030" b="14440"/>
          <a:stretch>
            <a:fillRect/>
          </a:stretch>
        </p:blipFill>
        <p:spPr>
          <a:xfrm>
            <a:off x="3000847" y="1380593"/>
            <a:ext cx="6188743" cy="5151551"/>
          </a:xfrm>
          <a:prstGeom prst="rect">
            <a:avLst/>
          </a:prstGeom>
        </p:spPr>
      </p:pic>
      <p:sp>
        <p:nvSpPr>
          <p:cNvPr id="22" name="TextBox 12"/>
          <p:cNvSpPr txBox="1"/>
          <p:nvPr/>
        </p:nvSpPr>
        <p:spPr>
          <a:xfrm>
            <a:off x="342899" y="737559"/>
            <a:ext cx="6234364" cy="651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700">
                <a:latin typeface="+mn-ea"/>
              </a:rPr>
              <a:t>- </a:t>
            </a:r>
            <a:r>
              <a:rPr lang="ko-KR" altLang="en-US" sz="3700">
                <a:latin typeface="+mn-ea"/>
              </a:rPr>
              <a:t>오버로딩</a:t>
            </a:r>
            <a:r>
              <a:rPr lang="en-US" altLang="ko-KR" sz="3700">
                <a:latin typeface="+mn-ea"/>
              </a:rPr>
              <a:t>?</a:t>
            </a:r>
            <a:endParaRPr lang="en-US" altLang="ko-KR" sz="3700">
              <a:latin typeface="+mn-ea"/>
            </a:endParaRPr>
          </a:p>
        </p:txBody>
      </p:sp>
      <p:sp>
        <p:nvSpPr>
          <p:cNvPr id="23" name="TextBox 1"/>
          <p:cNvSpPr txBox="1"/>
          <p:nvPr/>
        </p:nvSpPr>
        <p:spPr>
          <a:xfrm>
            <a:off x="342900" y="95754"/>
            <a:ext cx="2272665" cy="4643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500"/>
              <a:t>2. </a:t>
            </a:r>
            <a:r>
              <a:rPr lang="ko-KR" altLang="en-US" sz="2500"/>
              <a:t>다형성이란</a:t>
            </a:r>
            <a:r>
              <a:rPr lang="en-US" altLang="ko-KR" sz="2500"/>
              <a:t>?</a:t>
            </a: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Tm="25202" mc:Ignorable="p14" p14:dur="20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42900" y="600075"/>
            <a:ext cx="1151572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 rot="0">
            <a:off x="491344" y="2418336"/>
            <a:ext cx="11210925" cy="3714751"/>
            <a:chOff x="755833" y="1571624"/>
            <a:chExt cx="3130367" cy="3714751"/>
          </a:xfrm>
        </p:grpSpPr>
        <p:sp>
          <p:nvSpPr>
            <p:cNvPr id="14" name="직사각형 13"/>
            <p:cNvSpPr/>
            <p:nvPr/>
          </p:nvSpPr>
          <p:spPr>
            <a:xfrm>
              <a:off x="755833" y="1571624"/>
              <a:ext cx="3130367" cy="3714751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07333" y="2443342"/>
              <a:ext cx="2838452" cy="19944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21468" indent="-321468" algn="l">
                <a:defRPr/>
              </a:pPr>
              <a:r>
                <a:rPr lang="en-US" altLang="ko-KR" sz="2500">
                  <a:latin typeface="나눔스퀘어_ac"/>
                  <a:ea typeface="나눔스퀘어_ac"/>
                </a:rPr>
                <a:t>1. </a:t>
              </a:r>
              <a:r>
                <a:rPr lang="ko-KR" altLang="en-US" sz="2500">
                  <a:latin typeface="나눔스퀘어_ac"/>
                </a:rPr>
                <a:t>상위 클래스의 메서드와 이름과 매개변수의 수와 타입이 모두 같아야한다</a:t>
              </a:r>
              <a:r>
                <a:rPr lang="en-US" altLang="ko-KR" sz="2500">
                  <a:latin typeface="나눔스퀘어_ac"/>
                </a:rPr>
                <a:t>.</a:t>
              </a:r>
              <a:endParaRPr lang="en-US" altLang="ko-KR" sz="2500">
                <a:latin typeface="나눔스퀘어_ac"/>
              </a:endParaRPr>
            </a:p>
            <a:p>
              <a:pPr algn="l">
                <a:defRPr/>
              </a:pPr>
              <a:endParaRPr lang="en-US" altLang="ko-KR" sz="2500">
                <a:latin typeface="나눔스퀘어_ac"/>
              </a:endParaRPr>
            </a:p>
            <a:p>
              <a:pPr marL="416719" lvl="0" indent="-416719">
                <a:defRPr/>
              </a:pPr>
              <a:r>
                <a:rPr lang="en-US" altLang="ko-KR" sz="2500">
                  <a:latin typeface="나눔스퀘어_ac"/>
                </a:rPr>
                <a:t>2. </a:t>
              </a:r>
              <a:r>
                <a:rPr lang="ko-KR" altLang="en-US" sz="2500">
                  <a:latin typeface="나눔스퀘어_ac"/>
                </a:rPr>
                <a:t>상위 클래스의 메서드보다 접근범위를 더 좁게 수정할 수 없다</a:t>
              </a:r>
              <a:r>
                <a:rPr lang="en-US" altLang="ko-KR" sz="2500">
                  <a:latin typeface="나눔스퀘어_ac"/>
                </a:rPr>
                <a:t>.</a:t>
              </a:r>
              <a:endParaRPr lang="en-US" altLang="ko-KR" sz="2500">
                <a:latin typeface="나눔스퀘어_ac"/>
              </a:endParaRPr>
            </a:p>
            <a:p>
              <a:pPr lvl="0">
                <a:defRPr/>
              </a:pPr>
              <a:endParaRPr lang="en-US" altLang="ko-KR" sz="2500">
                <a:effectLst/>
              </a:endParaRPr>
            </a:p>
          </p:txBody>
        </p:sp>
      </p:grpSp>
      <p:sp>
        <p:nvSpPr>
          <p:cNvPr id="16" name="TextBox 12"/>
          <p:cNvSpPr txBox="1"/>
          <p:nvPr/>
        </p:nvSpPr>
        <p:spPr>
          <a:xfrm>
            <a:off x="342899" y="737559"/>
            <a:ext cx="6234364" cy="651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700">
                <a:latin typeface="+mn-ea"/>
              </a:rPr>
              <a:t>- </a:t>
            </a:r>
            <a:r>
              <a:rPr lang="ko-KR" altLang="en-US" sz="3700">
                <a:latin typeface="+mn-ea"/>
              </a:rPr>
              <a:t>오버라이딩</a:t>
            </a:r>
            <a:r>
              <a:rPr lang="en-US" altLang="ko-KR" sz="3700">
                <a:latin typeface="+mn-ea"/>
              </a:rPr>
              <a:t>?</a:t>
            </a:r>
            <a:endParaRPr lang="en-US" altLang="ko-KR" sz="3700">
              <a:latin typeface="+mn-ea"/>
            </a:endParaRPr>
          </a:p>
        </p:txBody>
      </p:sp>
      <p:sp>
        <p:nvSpPr>
          <p:cNvPr id="17" name="TextBox 26"/>
          <p:cNvSpPr txBox="1"/>
          <p:nvPr/>
        </p:nvSpPr>
        <p:spPr>
          <a:xfrm>
            <a:off x="342900" y="1387627"/>
            <a:ext cx="11515725" cy="467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/>
              <a:t>: </a:t>
            </a:r>
            <a:r>
              <a:rPr lang="ko-KR" altLang="en-US" sz="2500"/>
              <a:t>상위 클래스로부터 상속받은 메소드의 내용을 변경하는 것.</a:t>
            </a:r>
            <a:endParaRPr lang="ko-KR" altLang="en-US" sz="2500"/>
          </a:p>
        </p:txBody>
      </p:sp>
      <p:sp>
        <p:nvSpPr>
          <p:cNvPr id="19" name="TextBox 1"/>
          <p:cNvSpPr txBox="1"/>
          <p:nvPr/>
        </p:nvSpPr>
        <p:spPr>
          <a:xfrm>
            <a:off x="342900" y="95754"/>
            <a:ext cx="2272665" cy="4643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500"/>
              <a:t>2. </a:t>
            </a:r>
            <a:r>
              <a:rPr lang="ko-KR" altLang="en-US" sz="2500"/>
              <a:t>다형성이란</a:t>
            </a:r>
            <a:r>
              <a:rPr lang="en-US" altLang="ko-KR" sz="2500"/>
              <a:t>?</a:t>
            </a: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Tm="25202" mc:Ignorable="p14" p14:dur="20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42900" y="600075"/>
            <a:ext cx="1151572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2"/>
          <p:cNvSpPr txBox="1"/>
          <p:nvPr/>
        </p:nvSpPr>
        <p:spPr>
          <a:xfrm>
            <a:off x="342899" y="737559"/>
            <a:ext cx="6234364" cy="651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700">
                <a:latin typeface="+mn-ea"/>
              </a:rPr>
              <a:t>- </a:t>
            </a:r>
            <a:r>
              <a:rPr lang="ko-KR" altLang="en-US" sz="3700">
                <a:latin typeface="+mn-ea"/>
              </a:rPr>
              <a:t>오버라이딩</a:t>
            </a:r>
            <a:r>
              <a:rPr lang="en-US" altLang="ko-KR" sz="3700">
                <a:latin typeface="+mn-ea"/>
              </a:rPr>
              <a:t>?</a:t>
            </a:r>
            <a:endParaRPr lang="en-US" altLang="ko-KR" sz="3700">
              <a:latin typeface="+mn-ea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rcRect l="27550" t="39290" r="19020" b="29610"/>
          <a:stretch>
            <a:fillRect/>
          </a:stretch>
        </p:blipFill>
        <p:spPr>
          <a:xfrm>
            <a:off x="1364286" y="1877211"/>
            <a:ext cx="9461863" cy="3499185"/>
          </a:xfrm>
          <a:prstGeom prst="rect">
            <a:avLst/>
          </a:prstGeom>
        </p:spPr>
      </p:pic>
      <p:grpSp>
        <p:nvGrpSpPr>
          <p:cNvPr id="25" name="그룹 4"/>
          <p:cNvGrpSpPr/>
          <p:nvPr/>
        </p:nvGrpSpPr>
        <p:grpSpPr>
          <a:xfrm rot="0">
            <a:off x="549144" y="5603093"/>
            <a:ext cx="11092151" cy="852952"/>
            <a:chOff x="1540735" y="6070907"/>
            <a:chExt cx="9793911" cy="852952"/>
          </a:xfrm>
        </p:grpSpPr>
        <p:sp>
          <p:nvSpPr>
            <p:cNvPr id="26" name="TextBox 9"/>
            <p:cNvSpPr txBox="1"/>
            <p:nvPr/>
          </p:nvSpPr>
          <p:spPr>
            <a:xfrm>
              <a:off x="2124148" y="6070907"/>
              <a:ext cx="9210498" cy="8529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500"/>
                <a:t>Child</a:t>
              </a:r>
              <a:r>
                <a:rPr lang="ko-KR" altLang="en-US" sz="2500"/>
                <a:t>클래스가 상위 클래스인 </a:t>
              </a:r>
              <a:r>
                <a:rPr lang="en-US" altLang="ko-KR" sz="2500"/>
                <a:t>Parent</a:t>
              </a:r>
              <a:r>
                <a:rPr lang="ko-KR" altLang="en-US" sz="2500"/>
                <a:t> 클래스의 </a:t>
              </a:r>
              <a:r>
                <a:rPr lang="en-US" altLang="ko-KR" sz="2500"/>
                <a:t>overridingTest()</a:t>
              </a:r>
              <a:r>
                <a:rPr lang="ko-KR" altLang="en-US" sz="2500"/>
                <a:t> 메서드를 상속받아 재사용 하는 코드</a:t>
              </a:r>
              <a:endParaRPr lang="ko-KR" altLang="en-US" sz="2500"/>
            </a:p>
          </p:txBody>
        </p:sp>
        <p:sp>
          <p:nvSpPr>
            <p:cNvPr id="27" name="화살표: 오른쪽 3"/>
            <p:cNvSpPr/>
            <p:nvPr/>
          </p:nvSpPr>
          <p:spPr>
            <a:xfrm>
              <a:off x="1540735" y="6125073"/>
              <a:ext cx="532418" cy="35142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8" name="TextBox 1"/>
          <p:cNvSpPr txBox="1"/>
          <p:nvPr/>
        </p:nvSpPr>
        <p:spPr>
          <a:xfrm>
            <a:off x="342900" y="95754"/>
            <a:ext cx="2272665" cy="4643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500"/>
              <a:t>2. </a:t>
            </a:r>
            <a:r>
              <a:rPr lang="ko-KR" altLang="en-US" sz="2500"/>
              <a:t>다형성이란</a:t>
            </a:r>
            <a:r>
              <a:rPr lang="en-US" altLang="ko-KR" sz="2500"/>
              <a:t>?</a:t>
            </a: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Tm="25202" mc:Ignorable="p14" p14:dur="20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42900" y="600075"/>
            <a:ext cx="1151572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602857" y="2696521"/>
          <a:ext cx="10984724" cy="2739036"/>
        </p:xfrm>
        <a:graphic>
          <a:graphicData uri="http://schemas.openxmlformats.org/drawingml/2006/table">
            <a:tbl>
              <a:tblPr firstRow="1" bandRow="1"/>
              <a:tblGrid>
                <a:gridCol w="3334978"/>
                <a:gridCol w="4087453"/>
                <a:gridCol w="3562293"/>
              </a:tblGrid>
              <a:tr h="545400">
                <a:tc>
                  <a:txBody>
                    <a:bodyPr vert="horz" lIns="67289" tIns="33644" rIns="67289" bIns="33644" anchor="t" anchorCtr="0"/>
                    <a:p>
                      <a:pPr marL="0" marR="0" indent="0" algn="ctr">
                        <a:spcBef>
                          <a:spcPts val="70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비교요소</a:t>
                      </a:r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7289" marR="67289" marT="33644" marB="336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67289" tIns="33644" rIns="67289" bIns="33644" anchor="t" anchorCtr="0"/>
                    <a:p>
                      <a:pPr marL="0" marR="0" indent="0" algn="ctr">
                        <a:spcBef>
                          <a:spcPts val="70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오버라이딩</a:t>
                      </a:r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7289" marR="67289" marT="33644" marB="336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67289" tIns="33644" rIns="67289" bIns="33644" anchor="t" anchorCtr="0"/>
                    <a:p>
                      <a:pPr marL="0" marR="0" indent="0" algn="ctr">
                        <a:spcBef>
                          <a:spcPts val="70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오버로딩</a:t>
                      </a:r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7289" marR="67289" marT="33644" marB="336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</a:tr>
              <a:tr h="545400">
                <a:tc>
                  <a:txBody>
                    <a:bodyPr vert="horz" lIns="67289" tIns="33644" rIns="67289" bIns="33644" anchor="t" anchorCtr="0"/>
                    <a:p>
                      <a:pPr marL="0" marR="0" indent="0" algn="ctr">
                        <a:spcBef>
                          <a:spcPts val="70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메서드 이름</a:t>
                      </a:r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7289" marR="67289" marT="33644" marB="336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7289" tIns="33644" rIns="67289" bIns="33644" anchor="t" anchorCtr="0"/>
                    <a:p>
                      <a:pPr marL="0" marR="0" indent="0" algn="ctr">
                        <a:spcBef>
                          <a:spcPts val="70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동일하다</a:t>
                      </a:r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7289" marR="67289" marT="33644" marB="336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7289" tIns="33644" rIns="67289" bIns="33644" anchor="t" anchorCtr="0"/>
                    <a:p>
                      <a:pPr marL="0" marR="0" indent="0" algn="ctr">
                        <a:spcBef>
                          <a:spcPts val="70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동일하다</a:t>
                      </a:r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7289" marR="67289" marT="33644" marB="336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545400">
                <a:tc>
                  <a:txBody>
                    <a:bodyPr vert="horz" lIns="67289" tIns="33644" rIns="67289" bIns="33644" anchor="t" anchorCtr="0"/>
                    <a:p>
                      <a:pPr marL="0" marR="0" indent="0" algn="ctr">
                        <a:spcBef>
                          <a:spcPts val="76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매개변수</a:t>
                      </a:r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7289" marR="67289" marT="33644" marB="336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7289" tIns="33644" rIns="67289" bIns="33644" anchor="t" anchorCtr="0"/>
                    <a:p>
                      <a:pPr marL="0" marR="0" indent="0" algn="ctr">
                        <a:spcBef>
                          <a:spcPts val="76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동일하다</a:t>
                      </a:r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7289" marR="67289" marT="33644" marB="336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7289" tIns="33644" rIns="67289" bIns="33644" anchor="t" anchorCtr="0"/>
                    <a:p>
                      <a:pPr marL="0" marR="0" indent="0" algn="ctr">
                        <a:spcBef>
                          <a:spcPts val="76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다르다</a:t>
                      </a:r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7289" marR="67289" marT="33644" marB="336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545400">
                <a:tc>
                  <a:txBody>
                    <a:bodyPr vert="horz" lIns="67289" tIns="33644" rIns="67289" bIns="33644" anchor="t" anchorCtr="0"/>
                    <a:p>
                      <a:pPr marL="0" marR="0" indent="0" algn="ctr">
                        <a:spcBef>
                          <a:spcPts val="76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반환 타입</a:t>
                      </a:r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7289" marR="67289" marT="33644" marB="336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7289" tIns="33644" rIns="67289" bIns="33644" anchor="t" anchorCtr="0"/>
                    <a:p>
                      <a:pPr marL="0" marR="0" indent="0" algn="ctr">
                        <a:spcBef>
                          <a:spcPts val="70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동일하다</a:t>
                      </a:r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7289" marR="67289" marT="33644" marB="336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7289" tIns="33644" rIns="67289" bIns="33644" anchor="t" anchorCtr="0"/>
                    <a:p>
                      <a:pPr marL="0" marR="0" indent="0" algn="ctr">
                        <a:spcBef>
                          <a:spcPts val="76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관계없다</a:t>
                      </a:r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7289" marR="67289" marT="33644" marB="336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557436">
                <a:tc>
                  <a:txBody>
                    <a:bodyPr vert="horz" lIns="67289" tIns="33644" rIns="67289" bIns="33644" anchor="t" anchorCtr="0"/>
                    <a:p>
                      <a:pPr marL="0" marR="0" indent="0" algn="ctr">
                        <a:spcBef>
                          <a:spcPts val="76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상속 관계</a:t>
                      </a:r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7289" marR="67289" marT="33644" marB="336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7289" tIns="33644" rIns="67289" bIns="33644" anchor="t" anchorCtr="0"/>
                    <a:p>
                      <a:pPr marL="0" marR="0" indent="0" algn="ctr">
                        <a:spcBef>
                          <a:spcPts val="76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필요하다</a:t>
                      </a:r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7289" marR="67289" marT="33644" marB="336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7289" tIns="33644" rIns="67289" bIns="33644" anchor="t" anchorCtr="0"/>
                    <a:p>
                      <a:pPr marL="0" marR="0" indent="0" algn="ctr">
                        <a:spcBef>
                          <a:spcPts val="76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필요없다</a:t>
                      </a:r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7289" marR="67289" marT="33644" marB="336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130" name=""/>
          <p:cNvGrpSpPr/>
          <p:nvPr/>
        </p:nvGrpSpPr>
        <p:grpSpPr>
          <a:xfrm rot="0">
            <a:off x="627873" y="1949136"/>
            <a:ext cx="4838048" cy="470690"/>
            <a:chOff x="330217" y="689455"/>
            <a:chExt cx="4838048" cy="470690"/>
          </a:xfrm>
        </p:grpSpPr>
        <p:sp>
          <p:nvSpPr>
            <p:cNvPr id="11" name="TextBox 10"/>
            <p:cNvSpPr txBox="1"/>
            <p:nvPr/>
          </p:nvSpPr>
          <p:spPr>
            <a:xfrm>
              <a:off x="626200" y="689455"/>
              <a:ext cx="4542065" cy="4706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500"/>
                <a:t>오버라이딩과 오버로딩의 비교</a:t>
              </a:r>
              <a:endParaRPr lang="ko-KR" altLang="en-US" sz="2500"/>
            </a:p>
          </p:txBody>
        </p:sp>
        <p:sp>
          <p:nvSpPr>
            <p:cNvPr id="12" name="화살표: 오른쪽 11"/>
            <p:cNvSpPr/>
            <p:nvPr/>
          </p:nvSpPr>
          <p:spPr>
            <a:xfrm>
              <a:off x="330217" y="780374"/>
              <a:ext cx="272550" cy="21623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31" name="TextBox 1"/>
          <p:cNvSpPr txBox="1"/>
          <p:nvPr/>
        </p:nvSpPr>
        <p:spPr>
          <a:xfrm>
            <a:off x="342900" y="95754"/>
            <a:ext cx="2272665" cy="4643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500"/>
              <a:t>2. </a:t>
            </a:r>
            <a:r>
              <a:rPr lang="ko-KR" altLang="en-US" sz="2500"/>
              <a:t>다형성이란</a:t>
            </a:r>
            <a:r>
              <a:rPr lang="en-US" altLang="ko-KR" sz="2500"/>
              <a:t>?</a:t>
            </a: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Tm="18729" mc:Ignorable="p14" p14:dur="20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7999" y="3167882"/>
            <a:ext cx="2179091" cy="544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/>
              <a:t>감사합니다</a:t>
            </a:r>
            <a:r>
              <a:rPr lang="en-US" altLang="ko-KR" sz="3000"/>
              <a:t>.</a:t>
            </a:r>
            <a:endParaRPr lang="ko-KR" altLang="en-US" sz="3000"/>
          </a:p>
        </p:txBody>
      </p:sp>
      <p:cxnSp>
        <p:nvCxnSpPr>
          <p:cNvPr id="5" name="직선 연결선 4"/>
          <p:cNvCxnSpPr/>
          <p:nvPr/>
        </p:nvCxnSpPr>
        <p:spPr>
          <a:xfrm>
            <a:off x="342900" y="600075"/>
            <a:ext cx="1151572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36550" y="6276975"/>
            <a:ext cx="1151572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Tm="5064" mc:Ignorable="p14" p14:dur="20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42900" y="600075"/>
            <a:ext cx="1151572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36550" y="6276975"/>
            <a:ext cx="1151572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11481" y="3005703"/>
            <a:ext cx="1453515" cy="8500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0"/>
              <a:t>목차</a:t>
            </a:r>
            <a:endParaRPr lang="ko-KR" altLang="en-US" sz="5000"/>
          </a:p>
        </p:txBody>
      </p:sp>
      <p:grpSp>
        <p:nvGrpSpPr>
          <p:cNvPr id="13" name=""/>
          <p:cNvGrpSpPr/>
          <p:nvPr/>
        </p:nvGrpSpPr>
        <p:grpSpPr>
          <a:xfrm rot="0">
            <a:off x="6343651" y="1190097"/>
            <a:ext cx="4595282" cy="4558241"/>
            <a:chOff x="6343651" y="1190097"/>
            <a:chExt cx="4595282" cy="4558241"/>
          </a:xfrm>
        </p:grpSpPr>
        <p:sp>
          <p:nvSpPr>
            <p:cNvPr id="4" name="직사각형 3"/>
            <p:cNvSpPr/>
            <p:nvPr/>
          </p:nvSpPr>
          <p:spPr>
            <a:xfrm>
              <a:off x="6343651" y="1190097"/>
              <a:ext cx="4595282" cy="4558241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TextBox 7"/>
            <p:cNvSpPr txBox="1"/>
            <p:nvPr/>
          </p:nvSpPr>
          <p:spPr>
            <a:xfrm>
              <a:off x="6557912" y="1689394"/>
              <a:ext cx="4166758" cy="35665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>
                <a:buAutoNum type="arabicPeriod"/>
                <a:defRPr/>
              </a:pPr>
              <a:r>
                <a:rPr lang="ko-KR" altLang="en-US" sz="2800"/>
                <a:t>상속이란</a:t>
              </a:r>
              <a:r>
                <a:rPr lang="en-US" altLang="ko-KR" sz="2800"/>
                <a:t>?</a:t>
              </a:r>
              <a:endParaRPr lang="en-US" altLang="ko-KR" sz="2800"/>
            </a:p>
            <a:p>
              <a:pPr marL="0" indent="0">
                <a:buNone/>
                <a:defRPr/>
              </a:pPr>
              <a:r>
                <a:rPr lang="en-US" altLang="ko-KR" sz="2400"/>
                <a:t>-</a:t>
              </a:r>
              <a:r>
                <a:rPr lang="ko-KR" altLang="en-US" sz="2400"/>
                <a:t> 상속의 장점</a:t>
              </a:r>
              <a:endParaRPr lang="ko-KR" altLang="en-US" sz="2400"/>
            </a:p>
            <a:p>
              <a:pPr marL="0" indent="0">
                <a:buNone/>
                <a:defRPr/>
              </a:pPr>
              <a:r>
                <a:rPr lang="en-US" altLang="ko-KR" sz="2400"/>
                <a:t>-</a:t>
              </a:r>
              <a:r>
                <a:rPr lang="ko-KR" altLang="en-US" sz="2400"/>
                <a:t> 상속의 특징</a:t>
              </a:r>
              <a:r>
                <a:rPr lang="en-US" altLang="ko-KR" sz="2400"/>
                <a:t>-</a:t>
              </a:r>
              <a:r>
                <a:rPr lang="ko-KR" altLang="en-US" sz="2400"/>
                <a:t> 접근제어자</a:t>
              </a:r>
              <a:endParaRPr lang="ko-KR" altLang="en-US" sz="2400"/>
            </a:p>
            <a:p>
              <a:pPr lvl="0">
                <a:defRPr/>
              </a:pPr>
              <a:endParaRPr lang="en-US" altLang="ko-KR" sz="2800"/>
            </a:p>
            <a:p>
              <a:pPr lvl="0">
                <a:defRPr/>
              </a:pPr>
              <a:r>
                <a:rPr lang="en-US" altLang="ko-KR" sz="2800"/>
                <a:t>2.</a:t>
              </a:r>
              <a:r>
                <a:rPr lang="ko-KR" altLang="en-US" sz="2800"/>
                <a:t> 다형성이란</a:t>
              </a:r>
              <a:r>
                <a:rPr lang="en-US" altLang="ko-KR" sz="2800"/>
                <a:t>?</a:t>
              </a:r>
              <a:endParaRPr lang="ko-KR" altLang="en-US" sz="2400"/>
            </a:p>
            <a:p>
              <a:pPr lvl="0">
                <a:defRPr/>
              </a:pPr>
              <a:r>
                <a:rPr lang="en-US" altLang="ko-KR" sz="2400"/>
                <a:t>-</a:t>
              </a:r>
              <a:r>
                <a:rPr lang="ko-KR" altLang="en-US" sz="2400"/>
                <a:t> 다형성의 장점</a:t>
              </a:r>
              <a:endParaRPr lang="ko-KR" altLang="en-US" sz="2400"/>
            </a:p>
            <a:p>
              <a:pPr marL="0" indent="0">
                <a:buNone/>
                <a:defRPr/>
              </a:pPr>
              <a:r>
                <a:rPr lang="en-US" altLang="ko-KR" sz="2400"/>
                <a:t>-</a:t>
              </a:r>
              <a:r>
                <a:rPr lang="ko-KR" altLang="en-US" sz="2400"/>
                <a:t> 다형성의 특징</a:t>
              </a:r>
              <a:endParaRPr lang="ko-KR" altLang="en-US" sz="2400"/>
            </a:p>
            <a:p>
              <a:pPr marL="0" indent="0">
                <a:buNone/>
                <a:defRPr/>
              </a:pPr>
              <a:r>
                <a:rPr lang="en-US" altLang="ko-KR" sz="2400"/>
                <a:t>-</a:t>
              </a:r>
              <a:r>
                <a:rPr lang="ko-KR" altLang="en-US" sz="2400"/>
                <a:t> 참조변수의 타입변환</a:t>
              </a:r>
              <a:endParaRPr lang="ko-KR" altLang="en-US" sz="2400"/>
            </a:p>
            <a:p>
              <a:pPr lvl="0">
                <a:defRPr/>
              </a:pPr>
              <a:r>
                <a:rPr lang="en-US" altLang="ko-KR" sz="2400"/>
                <a:t>-</a:t>
              </a:r>
              <a:r>
                <a:rPr lang="ko-KR" altLang="en-US" sz="2400"/>
                <a:t> 오버로딩 </a:t>
              </a:r>
              <a:r>
                <a:rPr lang="en-US" altLang="ko-KR" sz="2400"/>
                <a:t>vs</a:t>
              </a:r>
              <a:r>
                <a:rPr lang="ko-KR" altLang="en-US" sz="2400"/>
                <a:t> 오버라이딩</a:t>
              </a:r>
              <a:endParaRPr lang="ko-KR" altLang="en-US" sz="2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Tm="12086" mc:Ignorable="p14" p14:dur="20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" y="95753"/>
            <a:ext cx="1958340" cy="4643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500"/>
              <a:t>1. </a:t>
            </a:r>
            <a:r>
              <a:rPr lang="ko-KR" altLang="en-US" sz="2500"/>
              <a:t>상속이란</a:t>
            </a:r>
            <a:r>
              <a:rPr lang="en-US" altLang="ko-KR" sz="2500"/>
              <a:t>?</a:t>
            </a:r>
            <a:endParaRPr lang="en-US" altLang="ko-KR" sz="2500"/>
          </a:p>
        </p:txBody>
      </p:sp>
      <p:cxnSp>
        <p:nvCxnSpPr>
          <p:cNvPr id="6" name="직선 연결선 5"/>
          <p:cNvCxnSpPr/>
          <p:nvPr/>
        </p:nvCxnSpPr>
        <p:spPr>
          <a:xfrm>
            <a:off x="342900" y="600075"/>
            <a:ext cx="1151572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2900" y="1387627"/>
            <a:ext cx="11515725" cy="848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/>
              <a:t>:</a:t>
            </a:r>
            <a:r>
              <a:rPr lang="ko-KR" altLang="en-US" sz="2500"/>
              <a:t> </a:t>
            </a:r>
            <a:r>
              <a:rPr lang="en-US" altLang="ko-KR" sz="2500"/>
              <a:t>기존의 클래스를 재사용해 새로운 클래스를 정의하는 것 </a:t>
            </a:r>
            <a:endParaRPr lang="en-US" altLang="ko-KR" sz="2500"/>
          </a:p>
          <a:p>
            <a:pPr>
              <a:defRPr/>
            </a:pPr>
            <a:r>
              <a:rPr lang="ko-KR" altLang="en-US" sz="2500"/>
              <a:t> 클래스 사이에 코드중복을 제거하여 클래스를 간결하게 구현 할 수 있게 한다.</a:t>
            </a:r>
            <a:endParaRPr lang="en-US" altLang="ko-KR" sz="2500"/>
          </a:p>
        </p:txBody>
      </p:sp>
      <p:sp>
        <p:nvSpPr>
          <p:cNvPr id="28" name="TextBox 27"/>
          <p:cNvSpPr txBox="1"/>
          <p:nvPr/>
        </p:nvSpPr>
        <p:spPr>
          <a:xfrm>
            <a:off x="342900" y="737559"/>
            <a:ext cx="1999781" cy="651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700">
                <a:latin typeface="+mn-ea"/>
              </a:rPr>
              <a:t>- </a:t>
            </a:r>
            <a:r>
              <a:rPr lang="ko-KR" altLang="en-US" sz="3700">
                <a:latin typeface="+mn-ea"/>
              </a:rPr>
              <a:t>상속</a:t>
            </a:r>
            <a:r>
              <a:rPr lang="en-US" altLang="ko-KR" sz="3700">
                <a:latin typeface="+mn-ea"/>
              </a:rPr>
              <a:t>?</a:t>
            </a:r>
            <a:endParaRPr lang="en-US" altLang="ko-KR" sz="370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26932" y="2352697"/>
            <a:ext cx="7938135" cy="44095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Tm="86722" mc:Ignorable="p14" p14:dur="20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42900" y="600075"/>
            <a:ext cx="1151572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2900" y="95753"/>
            <a:ext cx="1958340" cy="4643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500"/>
              <a:t>1. </a:t>
            </a:r>
            <a:r>
              <a:rPr lang="ko-KR" altLang="en-US" sz="2500"/>
              <a:t>상속이란</a:t>
            </a:r>
            <a:r>
              <a:rPr lang="en-US" altLang="ko-KR" sz="2500"/>
              <a:t>?</a:t>
            </a:r>
            <a:endParaRPr lang="en-US" altLang="ko-KR" sz="2500"/>
          </a:p>
        </p:txBody>
      </p:sp>
      <p:sp>
        <p:nvSpPr>
          <p:cNvPr id="9" name="TextBox 8"/>
          <p:cNvSpPr txBox="1"/>
          <p:nvPr/>
        </p:nvSpPr>
        <p:spPr>
          <a:xfrm>
            <a:off x="342899" y="737559"/>
            <a:ext cx="3412670" cy="651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700">
                <a:latin typeface="+mn-ea"/>
              </a:rPr>
              <a:t>- </a:t>
            </a:r>
            <a:r>
              <a:rPr lang="ko-KR" altLang="en-US" sz="3700">
                <a:latin typeface="+mn-ea"/>
              </a:rPr>
              <a:t>상속의 장점</a:t>
            </a:r>
            <a:endParaRPr lang="en-US" altLang="ko-KR" sz="370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490537" y="2083384"/>
            <a:ext cx="11210925" cy="3714751"/>
            <a:chOff x="490536" y="1570037"/>
            <a:chExt cx="11210925" cy="3714751"/>
          </a:xfrm>
        </p:grpSpPr>
        <p:sp>
          <p:nvSpPr>
            <p:cNvPr id="8" name="TextBox 7"/>
            <p:cNvSpPr txBox="1"/>
            <p:nvPr/>
          </p:nvSpPr>
          <p:spPr>
            <a:xfrm>
              <a:off x="803358" y="2438221"/>
              <a:ext cx="10585283" cy="19900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14350" lvl="0" indent="-514350">
                <a:buAutoNum type="arabicPeriod"/>
                <a:defRPr/>
              </a:pPr>
              <a:r>
                <a:rPr lang="ko-KR" altLang="en-US" sz="2500">
                  <a:latin typeface="맑은 고딕"/>
                  <a:ea typeface="맑은 고딕"/>
                </a:rPr>
                <a:t>클래스 사이의 멤버 중복 선언 불필요 </a:t>
              </a:r>
              <a:r>
                <a:rPr lang="en-US" altLang="ko-KR" sz="2500">
                  <a:latin typeface="맑은 고딕"/>
                  <a:ea typeface="맑은 고딕"/>
                </a:rPr>
                <a:t>(</a:t>
              </a:r>
              <a:r>
                <a:rPr lang="ko-KR" altLang="en-US" sz="2500">
                  <a:latin typeface="맑은 고딕"/>
                  <a:ea typeface="맑은 고딕"/>
                </a:rPr>
                <a:t>클래스의 간결화</a:t>
              </a:r>
              <a:r>
                <a:rPr lang="en-US" altLang="ko-KR" sz="2500">
                  <a:latin typeface="맑은 고딕"/>
                  <a:ea typeface="맑은 고딕"/>
                </a:rPr>
                <a:t>)</a:t>
              </a:r>
              <a:endParaRPr lang="en-US" altLang="ko-KR" sz="2500">
                <a:latin typeface="맑은 고딕"/>
                <a:ea typeface="맑은 고딕"/>
              </a:endParaRPr>
            </a:p>
            <a:p>
              <a:pPr lvl="0">
                <a:defRPr/>
              </a:pPr>
              <a:endParaRPr lang="ko-KR" altLang="en-US" sz="2500">
                <a:latin typeface="맑은 고딕"/>
                <a:ea typeface="맑은 고딕"/>
              </a:endParaRPr>
            </a:p>
            <a:p>
              <a:pPr lvl="0">
                <a:defRPr/>
              </a:pPr>
              <a:r>
                <a:rPr lang="en-US" altLang="ko-KR" sz="2500">
                  <a:latin typeface="맑은 고딕"/>
                  <a:ea typeface="맑은 고딕"/>
                </a:rPr>
                <a:t>2. </a:t>
              </a:r>
              <a:r>
                <a:rPr lang="ko-KR" altLang="en-US" sz="2500">
                  <a:latin typeface="맑은 고딕"/>
                  <a:ea typeface="맑은 고딕"/>
                </a:rPr>
                <a:t>클래스들의 계층적 분류로 클래스 관리 용이</a:t>
              </a:r>
              <a:endParaRPr lang="ko-KR" altLang="en-US" sz="2500">
                <a:latin typeface="맑은 고딕"/>
                <a:ea typeface="맑은 고딕"/>
              </a:endParaRPr>
            </a:p>
            <a:p>
              <a:pPr lvl="0">
                <a:defRPr/>
              </a:pPr>
              <a:endParaRPr lang="ko-KR" altLang="en-US" sz="2500">
                <a:latin typeface="맑은 고딕"/>
                <a:ea typeface="맑은 고딕"/>
              </a:endParaRPr>
            </a:p>
            <a:p>
              <a:pPr lvl="0">
                <a:defRPr/>
              </a:pPr>
              <a:r>
                <a:rPr lang="en-US" altLang="ko-KR" sz="2500">
                  <a:latin typeface="맑은 고딕"/>
                  <a:ea typeface="맑은 고딕"/>
                </a:rPr>
                <a:t>3. </a:t>
              </a:r>
              <a:r>
                <a:rPr lang="ko-KR" altLang="en-US" sz="2500">
                  <a:latin typeface="맑은 고딕"/>
                  <a:ea typeface="맑은 고딕"/>
                </a:rPr>
                <a:t>클래스 재사용과 확장을 통한 소프트웨어의 생산성 향상</a:t>
              </a:r>
              <a:endParaRPr lang="ko-KR" altLang="en-US" sz="2500">
                <a:latin typeface="맑은 고딕"/>
                <a:ea typeface="맑은 고딕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90536" y="1570037"/>
              <a:ext cx="11210925" cy="3714751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800"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Tm="44888" mc:Ignorable="p14" p14:dur="20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42900" y="600075"/>
            <a:ext cx="1151572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2900" y="95753"/>
            <a:ext cx="1958340" cy="4643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500"/>
              <a:t>1. </a:t>
            </a:r>
            <a:r>
              <a:rPr lang="ko-KR" altLang="en-US" sz="2500"/>
              <a:t>상속이란</a:t>
            </a:r>
            <a:r>
              <a:rPr lang="en-US" altLang="ko-KR" sz="2500"/>
              <a:t>?</a:t>
            </a:r>
            <a:endParaRPr lang="en-US" altLang="ko-KR" sz="2500"/>
          </a:p>
        </p:txBody>
      </p:sp>
      <p:sp>
        <p:nvSpPr>
          <p:cNvPr id="9" name="TextBox 8"/>
          <p:cNvSpPr txBox="1"/>
          <p:nvPr/>
        </p:nvSpPr>
        <p:spPr>
          <a:xfrm>
            <a:off x="342900" y="737559"/>
            <a:ext cx="3820886" cy="651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700">
                <a:latin typeface="+mn-ea"/>
              </a:rPr>
              <a:t>- </a:t>
            </a:r>
            <a:r>
              <a:rPr lang="ko-KR" altLang="en-US" sz="3700">
                <a:latin typeface="+mn-ea"/>
              </a:rPr>
              <a:t>상속의 특징</a:t>
            </a:r>
            <a:endParaRPr lang="en-US" altLang="ko-KR" sz="370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490537" y="2081478"/>
            <a:ext cx="11210925" cy="3714751"/>
            <a:chOff x="490537" y="1570037"/>
            <a:chExt cx="11210925" cy="3714751"/>
          </a:xfrm>
        </p:grpSpPr>
        <p:sp>
          <p:nvSpPr>
            <p:cNvPr id="8" name="TextBox 7"/>
            <p:cNvSpPr txBox="1"/>
            <p:nvPr/>
          </p:nvSpPr>
          <p:spPr>
            <a:xfrm>
              <a:off x="781050" y="2234377"/>
              <a:ext cx="10629900" cy="23767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14350" indent="-514350">
                <a:buAutoNum type="arabicPeriod"/>
                <a:defRPr/>
              </a:pPr>
              <a:r>
                <a:rPr lang="ko-KR" altLang="en-US" sz="2500">
                  <a:latin typeface="맑은 고딕"/>
                  <a:ea typeface="맑은 고딕"/>
                </a:rPr>
                <a:t>클래스의 다중상속 지원 안함</a:t>
              </a:r>
              <a:endParaRPr lang="ko-KR" altLang="en-US" sz="2500">
                <a:latin typeface="맑은 고딕"/>
                <a:ea typeface="맑은 고딕"/>
              </a:endParaRPr>
            </a:p>
            <a:p>
              <a:pPr>
                <a:defRPr/>
              </a:pPr>
              <a:endParaRPr lang="ko-KR" altLang="en-US" sz="2500">
                <a:latin typeface="맑은 고딕"/>
                <a:ea typeface="맑은 고딕"/>
              </a:endParaRPr>
            </a:p>
            <a:p>
              <a:pPr>
                <a:defRPr/>
              </a:pPr>
              <a:r>
                <a:rPr lang="en-US" altLang="ko-KR" sz="2500">
                  <a:latin typeface="맑은 고딕"/>
                  <a:ea typeface="맑은 고딕"/>
                </a:rPr>
                <a:t>2. </a:t>
              </a:r>
              <a:r>
                <a:rPr lang="ko-KR" altLang="en-US" sz="2500">
                  <a:latin typeface="맑은 고딕"/>
                  <a:ea typeface="맑은 고딕"/>
                </a:rPr>
                <a:t>인터페이스는 다중 상속받아 구현 가능</a:t>
              </a:r>
              <a:endParaRPr lang="ko-KR" altLang="en-US" sz="2500">
                <a:latin typeface="맑은 고딕"/>
                <a:ea typeface="맑은 고딕"/>
              </a:endParaRPr>
            </a:p>
            <a:p>
              <a:pPr>
                <a:defRPr/>
              </a:pPr>
              <a:endParaRPr lang="ko-KR" altLang="en-US" sz="2500">
                <a:latin typeface="맑은 고딕"/>
                <a:ea typeface="맑은 고딕"/>
              </a:endParaRPr>
            </a:p>
            <a:p>
              <a:pPr marL="344871" indent="-344871">
                <a:defRPr/>
              </a:pPr>
              <a:r>
                <a:rPr lang="en-US" altLang="ko-KR" sz="2500">
                  <a:latin typeface="맑은 고딕"/>
                  <a:ea typeface="맑은 고딕"/>
                </a:rPr>
                <a:t>3. </a:t>
              </a:r>
              <a:r>
                <a:rPr lang="ko-KR" altLang="en-US" sz="2500">
                  <a:latin typeface="맑은 고딕"/>
                  <a:ea typeface="맑은 고딕"/>
                </a:rPr>
                <a:t>자바의 모든 클래스는 자바에서 제공하는 </a:t>
              </a:r>
              <a:r>
                <a:rPr lang="en-US" altLang="ko-KR" sz="2500">
                  <a:latin typeface="맑은 고딕"/>
                  <a:ea typeface="맑은 고딕"/>
                </a:rPr>
                <a:t>Object </a:t>
              </a:r>
              <a:r>
                <a:rPr lang="ko-KR" altLang="en-US" sz="2500">
                  <a:latin typeface="맑은 고딕"/>
                  <a:ea typeface="맑은 고딕"/>
                </a:rPr>
                <a:t>클래스</a:t>
              </a:r>
              <a:r>
                <a:rPr lang="en-US" altLang="ko-KR" sz="2500">
                  <a:latin typeface="맑은 고딕"/>
                  <a:ea typeface="맑은 고딕"/>
                </a:rPr>
                <a:t> </a:t>
              </a:r>
              <a:r>
                <a:rPr lang="ko-KR" altLang="en-US" sz="2500">
                  <a:latin typeface="맑은 고딕"/>
                  <a:ea typeface="맑은 고딕"/>
                </a:rPr>
                <a:t>자동으로 상속   받도록 컴파일된다</a:t>
              </a:r>
              <a:r>
                <a:rPr lang="en-US" altLang="ko-KR" sz="2500">
                  <a:latin typeface="맑은 고딕"/>
                  <a:ea typeface="맑은 고딕"/>
                </a:rPr>
                <a:t>.</a:t>
              </a:r>
              <a:endParaRPr lang="en-US" altLang="ko-KR" sz="2500">
                <a:latin typeface="맑은 고딕"/>
                <a:ea typeface="맑은 고딕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90537" y="1570037"/>
              <a:ext cx="11210925" cy="3714751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800"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Tm="44888" mc:Ignorable="p14" p14:dur="20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42900" y="600075"/>
            <a:ext cx="1151572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2900" y="95753"/>
            <a:ext cx="1958340" cy="4643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500"/>
              <a:t>1. </a:t>
            </a:r>
            <a:r>
              <a:rPr lang="ko-KR" altLang="en-US" sz="2500"/>
              <a:t>상속이란</a:t>
            </a:r>
            <a:r>
              <a:rPr lang="en-US" altLang="ko-KR" sz="2500"/>
              <a:t>?</a:t>
            </a:r>
            <a:endParaRPr lang="en-US" altLang="ko-KR" sz="2500"/>
          </a:p>
        </p:txBody>
      </p:sp>
      <p:sp>
        <p:nvSpPr>
          <p:cNvPr id="9" name="TextBox 8"/>
          <p:cNvSpPr txBox="1"/>
          <p:nvPr/>
        </p:nvSpPr>
        <p:spPr>
          <a:xfrm>
            <a:off x="342900" y="737559"/>
            <a:ext cx="3820886" cy="651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700">
                <a:latin typeface="+mn-ea"/>
              </a:rPr>
              <a:t>- </a:t>
            </a:r>
            <a:r>
              <a:rPr lang="ko-KR" altLang="en-US" sz="3700">
                <a:latin typeface="+mn-ea"/>
              </a:rPr>
              <a:t>접근제어자</a:t>
            </a:r>
            <a:endParaRPr lang="ko-KR" altLang="en-US" sz="370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34439" y="1541697"/>
            <a:ext cx="6523121" cy="4447134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 rot="0">
            <a:off x="1787291" y="6103114"/>
            <a:ext cx="7693593" cy="553998"/>
            <a:chOff x="1322070" y="6070908"/>
            <a:chExt cx="9359681" cy="553998"/>
          </a:xfrm>
        </p:grpSpPr>
        <p:sp>
          <p:nvSpPr>
            <p:cNvPr id="10" name="TextBox 9"/>
            <p:cNvSpPr txBox="1"/>
            <p:nvPr/>
          </p:nvSpPr>
          <p:spPr>
            <a:xfrm>
              <a:off x="2124148" y="6070908"/>
              <a:ext cx="8557603" cy="5434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000"/>
                <a:t>private &lt; default &lt; protected &lt; public</a:t>
              </a:r>
              <a:endParaRPr lang="ko-KR" altLang="en-US" sz="3000"/>
            </a:p>
          </p:txBody>
        </p:sp>
        <p:sp>
          <p:nvSpPr>
            <p:cNvPr id="4" name="화살표: 오른쪽 3"/>
            <p:cNvSpPr/>
            <p:nvPr/>
          </p:nvSpPr>
          <p:spPr>
            <a:xfrm>
              <a:off x="1322070" y="6172196"/>
              <a:ext cx="709475" cy="35142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Tm="44888" mc:Ignorable="p14" p14:dur="20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" y="95754"/>
            <a:ext cx="1958340" cy="4643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500"/>
              <a:t>1. </a:t>
            </a:r>
            <a:r>
              <a:rPr lang="ko-KR" altLang="en-US" sz="2500"/>
              <a:t>상속이란</a:t>
            </a:r>
            <a:r>
              <a:rPr lang="en-US" altLang="ko-KR" sz="2500"/>
              <a:t>?</a:t>
            </a:r>
            <a:endParaRPr lang="ko-KR" altLang="en-US" sz="2500"/>
          </a:p>
        </p:txBody>
      </p:sp>
      <p:cxnSp>
        <p:nvCxnSpPr>
          <p:cNvPr id="6" name="직선 연결선 5"/>
          <p:cNvCxnSpPr/>
          <p:nvPr/>
        </p:nvCxnSpPr>
        <p:spPr>
          <a:xfrm>
            <a:off x="342900" y="600075"/>
            <a:ext cx="1151572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 rot="0">
            <a:off x="735144" y="788227"/>
            <a:ext cx="10827172" cy="5834440"/>
            <a:chOff x="911606" y="643849"/>
            <a:chExt cx="10827172" cy="5834440"/>
          </a:xfrm>
        </p:grpSpPr>
        <p:grpSp>
          <p:nvGrpSpPr>
            <p:cNvPr id="2053" name="그룹 2052"/>
            <p:cNvGrpSpPr/>
            <p:nvPr/>
          </p:nvGrpSpPr>
          <p:grpSpPr>
            <a:xfrm rot="0">
              <a:off x="4632973" y="992857"/>
              <a:ext cx="2897188" cy="2403757"/>
              <a:chOff x="4324943" y="804663"/>
              <a:chExt cx="2897188" cy="3115469"/>
            </a:xfrm>
          </p:grpSpPr>
          <p:sp>
            <p:nvSpPr>
              <p:cNvPr id="2051" name="사각형: 둥근 모서리 2050"/>
              <p:cNvSpPr/>
              <p:nvPr/>
            </p:nvSpPr>
            <p:spPr>
              <a:xfrm>
                <a:off x="4324943" y="804663"/>
                <a:ext cx="2897188" cy="3115469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052" name="TextBox 7"/>
              <p:cNvSpPr txBox="1"/>
              <p:nvPr/>
            </p:nvSpPr>
            <p:spPr>
              <a:xfrm>
                <a:off x="4413990" y="924898"/>
                <a:ext cx="2728085" cy="2881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  <a:defRPr/>
                </a:pPr>
                <a:r>
                  <a:rPr lang="en-US" altLang="ko-KR" sz="2000" b="1">
                    <a:solidFill>
                      <a:srgbClr val="800080"/>
                    </a:solidFill>
                  </a:rPr>
                  <a:t>public class</a:t>
                </a:r>
                <a:r>
                  <a:rPr lang="en-US" altLang="ko-KR" sz="2000" b="1">
                    <a:solidFill>
                      <a:srgbClr val="783e94"/>
                    </a:solidFill>
                  </a:rPr>
                  <a:t> </a:t>
                </a:r>
                <a:r>
                  <a:rPr lang="en-US" altLang="ko-KR" sz="2000" b="1"/>
                  <a:t>Animal{</a:t>
                </a:r>
                <a:endParaRPr lang="en-US" altLang="ko-KR" sz="2000" b="1"/>
              </a:p>
              <a:p>
                <a:pPr marL="0" indent="0">
                  <a:buNone/>
                  <a:defRPr/>
                </a:pPr>
                <a:r>
                  <a:rPr lang="en-US" altLang="ko-KR" sz="2000" b="1"/>
                  <a:t>     String </a:t>
                </a:r>
                <a:r>
                  <a:rPr lang="en-US" altLang="ko-KR" sz="2000" b="1">
                    <a:solidFill>
                      <a:srgbClr val="0000ff"/>
                    </a:solidFill>
                  </a:rPr>
                  <a:t>eye</a:t>
                </a:r>
                <a:r>
                  <a:rPr lang="en-US" altLang="ko-KR" sz="2000" b="1"/>
                  <a:t>;</a:t>
                </a:r>
                <a:endParaRPr lang="en-US" altLang="ko-KR" sz="2000" b="1"/>
              </a:p>
              <a:p>
                <a:pPr marL="0" indent="0">
                  <a:buNone/>
                  <a:defRPr/>
                </a:pPr>
                <a:r>
                  <a:rPr lang="en-US" altLang="ko-KR" sz="2000" b="1"/>
                  <a:t>     String </a:t>
                </a:r>
                <a:r>
                  <a:rPr lang="en-US" altLang="ko-KR" sz="2000" b="1">
                    <a:solidFill>
                      <a:srgbClr val="0000ff"/>
                    </a:solidFill>
                  </a:rPr>
                  <a:t>mouth</a:t>
                </a:r>
                <a:r>
                  <a:rPr lang="en-US" altLang="ko-KR" sz="2000" b="1"/>
                  <a:t>;</a:t>
                </a:r>
                <a:endParaRPr lang="en-US" altLang="ko-KR" sz="2000" b="1"/>
              </a:p>
              <a:p>
                <a:pPr marL="0" indent="0">
                  <a:buNone/>
                  <a:defRPr/>
                </a:pPr>
                <a:r>
                  <a:rPr lang="en-US" altLang="ko-KR" sz="2000" b="1"/>
                  <a:t>	</a:t>
                </a:r>
                <a:endParaRPr lang="en-US" altLang="ko-KR" sz="2000" b="1"/>
              </a:p>
              <a:p>
                <a:pPr marL="0" indent="0">
                  <a:buNone/>
                  <a:defRPr/>
                </a:pPr>
                <a:r>
                  <a:rPr lang="en-US" altLang="ko-KR" sz="2000" b="1"/>
                  <a:t>     </a:t>
                </a:r>
                <a:r>
                  <a:rPr lang="en-US" altLang="ko-KR" sz="2000" b="1">
                    <a:solidFill>
                      <a:srgbClr val="800080"/>
                    </a:solidFill>
                  </a:rPr>
                  <a:t>void</a:t>
                </a:r>
                <a:r>
                  <a:rPr lang="en-US" altLang="ko-KR" sz="2000" b="1"/>
                  <a:t> eat(){  }</a:t>
                </a:r>
                <a:endParaRPr lang="en-US" altLang="ko-KR" sz="2000" b="1"/>
              </a:p>
              <a:p>
                <a:pPr marL="0" indent="0">
                  <a:buNone/>
                  <a:defRPr/>
                </a:pPr>
                <a:r>
                  <a:rPr lang="en-US" altLang="ko-KR" sz="2000" b="1"/>
                  <a:t>     </a:t>
                </a:r>
                <a:r>
                  <a:rPr lang="en-US" altLang="ko-KR" sz="2000" b="1">
                    <a:solidFill>
                      <a:srgbClr val="800080"/>
                    </a:solidFill>
                  </a:rPr>
                  <a:t>void</a:t>
                </a:r>
                <a:r>
                  <a:rPr lang="en-US" altLang="ko-KR" sz="2000" b="1"/>
                  <a:t> sleep(){  }</a:t>
                </a:r>
                <a:endParaRPr lang="en-US" altLang="ko-KR" sz="2000" b="1"/>
              </a:p>
              <a:p>
                <a:pPr marL="0" indent="0">
                  <a:buNone/>
                  <a:defRPr/>
                </a:pPr>
                <a:r>
                  <a:rPr lang="en-US" altLang="ko-KR" sz="2000" b="1"/>
                  <a:t>}</a:t>
                </a:r>
                <a:endParaRPr lang="en-US" altLang="ko-KR" sz="2000" b="1"/>
              </a:p>
            </p:txBody>
          </p:sp>
        </p:grpSp>
        <p:grpSp>
          <p:nvGrpSpPr>
            <p:cNvPr id="2054" name="그룹 2053"/>
            <p:cNvGrpSpPr/>
            <p:nvPr/>
          </p:nvGrpSpPr>
          <p:grpSpPr>
            <a:xfrm rot="0">
              <a:off x="911606" y="4563600"/>
              <a:ext cx="3497061" cy="1914689"/>
              <a:chOff x="4324943" y="804663"/>
              <a:chExt cx="3092822" cy="3115469"/>
            </a:xfrm>
          </p:grpSpPr>
          <p:sp>
            <p:nvSpPr>
              <p:cNvPr id="2055" name="사각형: 둥근 모서리 2054"/>
              <p:cNvSpPr/>
              <p:nvPr/>
            </p:nvSpPr>
            <p:spPr>
              <a:xfrm>
                <a:off x="4324943" y="804663"/>
                <a:ext cx="2897188" cy="3115469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056" name="TextBox 7"/>
              <p:cNvSpPr txBox="1"/>
              <p:nvPr/>
            </p:nvSpPr>
            <p:spPr>
              <a:xfrm>
                <a:off x="4331222" y="1175479"/>
                <a:ext cx="3086542" cy="2380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  <a:defRPr/>
                </a:pPr>
                <a:r>
                  <a:rPr lang="en-US" altLang="ko-KR" b="1">
                    <a:solidFill>
                      <a:srgbClr val="800080"/>
                    </a:solidFill>
                  </a:rPr>
                  <a:t>class</a:t>
                </a:r>
                <a:r>
                  <a:rPr lang="en-US" altLang="ko-KR" b="1">
                    <a:solidFill>
                      <a:schemeClr val="dk1"/>
                    </a:solidFill>
                  </a:rPr>
                  <a:t> Eagle</a:t>
                </a:r>
                <a:r>
                  <a:rPr lang="en-US" altLang="ko-KR" b="1">
                    <a:solidFill>
                      <a:srgbClr val="783e94"/>
                    </a:solidFill>
                  </a:rPr>
                  <a:t> extends </a:t>
                </a:r>
                <a:r>
                  <a:rPr lang="en-US" altLang="ko-KR" b="1"/>
                  <a:t>Animal{</a:t>
                </a:r>
                <a:endParaRPr lang="en-US" altLang="ko-KR" b="1"/>
              </a:p>
              <a:p>
                <a:pPr marL="0" indent="0">
                  <a:buNone/>
                  <a:defRPr/>
                </a:pPr>
                <a:r>
                  <a:rPr lang="en-US" altLang="ko-KR" b="1"/>
                  <a:t>          String </a:t>
                </a:r>
                <a:r>
                  <a:rPr lang="en-US" altLang="ko-KR" b="1">
                    <a:solidFill>
                      <a:srgbClr val="0000ff"/>
                    </a:solidFill>
                  </a:rPr>
                  <a:t>wing</a:t>
                </a:r>
                <a:r>
                  <a:rPr lang="en-US" altLang="ko-KR" b="1"/>
                  <a:t>;</a:t>
                </a:r>
                <a:endParaRPr lang="en-US" altLang="ko-KR" b="1"/>
              </a:p>
              <a:p>
                <a:pPr marL="0" indent="0">
                  <a:buNone/>
                  <a:defRPr/>
                </a:pPr>
                <a:r>
                  <a:rPr lang="en-US" altLang="ko-KR" b="1"/>
                  <a:t>	</a:t>
                </a:r>
                <a:endParaRPr lang="en-US" altLang="ko-KR" b="1"/>
              </a:p>
              <a:p>
                <a:pPr marL="0" indent="0">
                  <a:buNone/>
                  <a:defRPr/>
                </a:pPr>
                <a:r>
                  <a:rPr lang="en-US" altLang="ko-KR" b="1"/>
                  <a:t>         </a:t>
                </a:r>
                <a:r>
                  <a:rPr lang="en-US" altLang="ko-KR" b="1">
                    <a:solidFill>
                      <a:srgbClr val="800080"/>
                    </a:solidFill>
                  </a:rPr>
                  <a:t>void</a:t>
                </a:r>
                <a:r>
                  <a:rPr lang="en-US" altLang="ko-KR" b="1"/>
                  <a:t> fly(){  }</a:t>
                </a:r>
                <a:endParaRPr lang="en-US" altLang="ko-KR" b="1"/>
              </a:p>
              <a:p>
                <a:pPr marL="0" indent="0">
                  <a:buNone/>
                  <a:defRPr/>
                </a:pPr>
                <a:r>
                  <a:rPr lang="en-US" altLang="ko-KR" b="1"/>
                  <a:t>}</a:t>
                </a:r>
                <a:endParaRPr lang="en-US" altLang="ko-KR" b="1"/>
              </a:p>
            </p:txBody>
          </p:sp>
        </p:grpSp>
        <p:grpSp>
          <p:nvGrpSpPr>
            <p:cNvPr id="2057" name="그룹 2056"/>
            <p:cNvGrpSpPr/>
            <p:nvPr/>
          </p:nvGrpSpPr>
          <p:grpSpPr>
            <a:xfrm rot="0">
              <a:off x="4455256" y="4556582"/>
              <a:ext cx="3266466" cy="1914689"/>
              <a:chOff x="4400979" y="804663"/>
              <a:chExt cx="2897188" cy="3115469"/>
            </a:xfrm>
          </p:grpSpPr>
          <p:sp>
            <p:nvSpPr>
              <p:cNvPr id="2058" name="사각형: 둥근 모서리 2057"/>
              <p:cNvSpPr/>
              <p:nvPr/>
            </p:nvSpPr>
            <p:spPr>
              <a:xfrm>
                <a:off x="4400979" y="804663"/>
                <a:ext cx="2897188" cy="3115469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059" name="TextBox 7"/>
              <p:cNvSpPr txBox="1"/>
              <p:nvPr/>
            </p:nvSpPr>
            <p:spPr>
              <a:xfrm>
                <a:off x="4407257" y="1175484"/>
                <a:ext cx="2882007" cy="2376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  <a:defRPr/>
                </a:pPr>
                <a:r>
                  <a:rPr lang="en-US" altLang="ko-KR" b="1">
                    <a:solidFill>
                      <a:srgbClr val="800080"/>
                    </a:solidFill>
                  </a:rPr>
                  <a:t>class</a:t>
                </a:r>
                <a:r>
                  <a:rPr lang="en-US" altLang="ko-KR" b="1">
                    <a:solidFill>
                      <a:schemeClr val="dk1"/>
                    </a:solidFill>
                  </a:rPr>
                  <a:t> Tiger</a:t>
                </a:r>
                <a:r>
                  <a:rPr lang="en-US" altLang="ko-KR" b="1">
                    <a:solidFill>
                      <a:srgbClr val="783e94"/>
                    </a:solidFill>
                  </a:rPr>
                  <a:t> extends </a:t>
                </a:r>
                <a:r>
                  <a:rPr lang="en-US" altLang="ko-KR" b="1"/>
                  <a:t>Animal{</a:t>
                </a:r>
                <a:endParaRPr lang="en-US" altLang="ko-KR" b="1"/>
              </a:p>
              <a:p>
                <a:pPr marL="0" indent="0">
                  <a:buNone/>
                  <a:defRPr/>
                </a:pPr>
                <a:r>
                  <a:rPr lang="en-US" altLang="ko-KR" b="1"/>
                  <a:t>          String </a:t>
                </a:r>
                <a:r>
                  <a:rPr lang="en-US" altLang="ko-KR" b="1">
                    <a:solidFill>
                      <a:srgbClr val="0000ff"/>
                    </a:solidFill>
                  </a:rPr>
                  <a:t>leg</a:t>
                </a:r>
                <a:r>
                  <a:rPr lang="en-US" altLang="ko-KR" b="1"/>
                  <a:t>;</a:t>
                </a:r>
                <a:endParaRPr lang="en-US" altLang="ko-KR" b="1"/>
              </a:p>
              <a:p>
                <a:pPr marL="0" indent="0">
                  <a:buNone/>
                  <a:defRPr/>
                </a:pPr>
                <a:r>
                  <a:rPr lang="en-US" altLang="ko-KR" b="1"/>
                  <a:t>	</a:t>
                </a:r>
                <a:endParaRPr lang="en-US" altLang="ko-KR" b="1"/>
              </a:p>
              <a:p>
                <a:pPr marL="0" indent="0">
                  <a:buNone/>
                  <a:defRPr/>
                </a:pPr>
                <a:r>
                  <a:rPr lang="en-US" altLang="ko-KR" b="1"/>
                  <a:t>          </a:t>
                </a:r>
                <a:r>
                  <a:rPr lang="en-US" altLang="ko-KR" b="1">
                    <a:solidFill>
                      <a:srgbClr val="800080"/>
                    </a:solidFill>
                  </a:rPr>
                  <a:t>void</a:t>
                </a:r>
                <a:r>
                  <a:rPr lang="en-US" altLang="ko-KR" b="1"/>
                  <a:t> run(){  }</a:t>
                </a:r>
                <a:endParaRPr lang="en-US" altLang="ko-KR" b="1"/>
              </a:p>
              <a:p>
                <a:pPr marL="0" indent="0">
                  <a:buNone/>
                  <a:defRPr/>
                </a:pPr>
                <a:r>
                  <a:rPr lang="en-US" altLang="ko-KR" b="1"/>
                  <a:t>}</a:t>
                </a:r>
                <a:endParaRPr lang="en-US" altLang="ko-KR" b="1"/>
              </a:p>
            </p:txBody>
          </p:sp>
        </p:grpSp>
        <p:grpSp>
          <p:nvGrpSpPr>
            <p:cNvPr id="2060" name="그룹 2059"/>
            <p:cNvGrpSpPr/>
            <p:nvPr/>
          </p:nvGrpSpPr>
          <p:grpSpPr>
            <a:xfrm rot="0">
              <a:off x="7998668" y="4549755"/>
              <a:ext cx="3740110" cy="1914689"/>
              <a:chOff x="4323356" y="804663"/>
              <a:chExt cx="3086543" cy="3115469"/>
            </a:xfrm>
          </p:grpSpPr>
          <p:sp>
            <p:nvSpPr>
              <p:cNvPr id="2061" name="사각형: 둥근 모서리 2060"/>
              <p:cNvSpPr/>
              <p:nvPr/>
            </p:nvSpPr>
            <p:spPr>
              <a:xfrm>
                <a:off x="4324943" y="804663"/>
                <a:ext cx="2897188" cy="3115469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062" name="TextBox 7"/>
              <p:cNvSpPr txBox="1"/>
              <p:nvPr/>
            </p:nvSpPr>
            <p:spPr>
              <a:xfrm>
                <a:off x="4323355" y="1175478"/>
                <a:ext cx="3086543" cy="2377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  <a:defRPr/>
                </a:pPr>
                <a:r>
                  <a:rPr lang="en-US" altLang="ko-KR" b="1">
                    <a:solidFill>
                      <a:srgbClr val="800080"/>
                    </a:solidFill>
                  </a:rPr>
                  <a:t>class</a:t>
                </a:r>
                <a:r>
                  <a:rPr lang="en-US" altLang="ko-KR" b="1">
                    <a:solidFill>
                      <a:schemeClr val="dk1"/>
                    </a:solidFill>
                  </a:rPr>
                  <a:t> Goldfish</a:t>
                </a:r>
                <a:r>
                  <a:rPr lang="en-US" altLang="ko-KR" b="1">
                    <a:solidFill>
                      <a:srgbClr val="783e94"/>
                    </a:solidFill>
                  </a:rPr>
                  <a:t> extends </a:t>
                </a:r>
                <a:r>
                  <a:rPr lang="en-US" altLang="ko-KR" b="1"/>
                  <a:t>Animal{</a:t>
                </a:r>
                <a:endParaRPr lang="en-US" altLang="ko-KR" b="1"/>
              </a:p>
              <a:p>
                <a:pPr marL="0" indent="0">
                  <a:buNone/>
                  <a:defRPr/>
                </a:pPr>
                <a:r>
                  <a:rPr lang="en-US" altLang="ko-KR" b="1"/>
                  <a:t>          String </a:t>
                </a:r>
                <a:r>
                  <a:rPr lang="en-US" altLang="ko-KR" b="1">
                    <a:solidFill>
                      <a:srgbClr val="0000ff"/>
                    </a:solidFill>
                  </a:rPr>
                  <a:t>fin</a:t>
                </a:r>
                <a:r>
                  <a:rPr lang="en-US" altLang="ko-KR" b="1"/>
                  <a:t>;</a:t>
                </a:r>
                <a:endParaRPr lang="en-US" altLang="ko-KR" b="1"/>
              </a:p>
              <a:p>
                <a:pPr marL="0" indent="0">
                  <a:buNone/>
                  <a:defRPr/>
                </a:pPr>
                <a:r>
                  <a:rPr lang="en-US" altLang="ko-KR" b="1"/>
                  <a:t>	</a:t>
                </a:r>
                <a:endParaRPr lang="en-US" altLang="ko-KR" b="1"/>
              </a:p>
              <a:p>
                <a:pPr marL="0" indent="0">
                  <a:buNone/>
                  <a:defRPr/>
                </a:pPr>
                <a:r>
                  <a:rPr lang="en-US" altLang="ko-KR" b="1"/>
                  <a:t>          </a:t>
                </a:r>
                <a:r>
                  <a:rPr lang="en-US" altLang="ko-KR" b="1">
                    <a:solidFill>
                      <a:srgbClr val="800080"/>
                    </a:solidFill>
                  </a:rPr>
                  <a:t>void</a:t>
                </a:r>
                <a:r>
                  <a:rPr lang="en-US" altLang="ko-KR" b="1"/>
                  <a:t> swim(){  }</a:t>
                </a:r>
                <a:endParaRPr lang="en-US" altLang="ko-KR" b="1"/>
              </a:p>
              <a:p>
                <a:pPr marL="0" indent="0">
                  <a:buNone/>
                  <a:defRPr/>
                </a:pPr>
                <a:r>
                  <a:rPr lang="en-US" altLang="ko-KR" b="1"/>
                  <a:t>}</a:t>
                </a:r>
                <a:endParaRPr lang="en-US" altLang="ko-KR" b="1"/>
              </a:p>
            </p:txBody>
          </p:sp>
        </p:grpSp>
        <p:cxnSp>
          <p:nvCxnSpPr>
            <p:cNvPr id="2063" name="직선 화살표 연결선 2062"/>
            <p:cNvCxnSpPr/>
            <p:nvPr/>
          </p:nvCxnSpPr>
          <p:spPr>
            <a:xfrm flipV="1">
              <a:off x="2549535" y="3396614"/>
              <a:ext cx="3532032" cy="1166986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4" name="직선 화살표 연결선 2063"/>
            <p:cNvCxnSpPr/>
            <p:nvPr/>
          </p:nvCxnSpPr>
          <p:spPr>
            <a:xfrm flipH="1" flipV="1">
              <a:off x="6081567" y="3396614"/>
              <a:ext cx="6922" cy="1159968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5" name="직선 화살표 연결선 2064"/>
            <p:cNvCxnSpPr/>
            <p:nvPr/>
          </p:nvCxnSpPr>
          <p:spPr>
            <a:xfrm flipH="1" flipV="1">
              <a:off x="6081567" y="3396614"/>
              <a:ext cx="3674354" cy="1153141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48213" y="643849"/>
              <a:ext cx="183642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b="1">
                  <a:solidFill>
                    <a:srgbClr val="ff0000"/>
                  </a:solidFill>
                </a:rPr>
                <a:t>상위</a:t>
              </a:r>
              <a:r>
                <a:rPr lang="ko-KR" altLang="en-US" sz="1600" b="1"/>
                <a:t>클래스</a:t>
              </a:r>
              <a:endParaRPr lang="ko-KR" altLang="en-US" sz="1600" b="1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28040" y="4216954"/>
              <a:ext cx="12543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b="1">
                  <a:solidFill>
                    <a:srgbClr val="ff0000"/>
                  </a:solidFill>
                </a:rPr>
                <a:t>하위</a:t>
              </a:r>
              <a:r>
                <a:rPr lang="ko-KR" altLang="en-US" sz="1600" b="1"/>
                <a:t>클래스</a:t>
              </a:r>
              <a:endParaRPr lang="ko-KR" altLang="en-US" sz="1600" b="1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67224" y="4193308"/>
              <a:ext cx="12543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b="1">
                  <a:solidFill>
                    <a:srgbClr val="ff0000"/>
                  </a:solidFill>
                </a:rPr>
                <a:t>하위</a:t>
              </a:r>
              <a:r>
                <a:rPr lang="ko-KR" altLang="en-US" sz="1600" b="1"/>
                <a:t>클래스</a:t>
              </a:r>
              <a:endParaRPr lang="ko-KR" altLang="en-US" sz="1600" b="1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11123" y="4204464"/>
              <a:ext cx="12543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b="1">
                  <a:solidFill>
                    <a:srgbClr val="ff0000"/>
                  </a:solidFill>
                </a:rPr>
                <a:t>하위</a:t>
              </a:r>
              <a:r>
                <a:rPr lang="ko-KR" altLang="en-US" sz="1600" b="1"/>
                <a:t>클래스</a:t>
              </a:r>
              <a:endParaRPr lang="ko-KR" altLang="en-US" sz="1600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Tm="67023" mc:Ignorable="p14" p14:dur="20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" y="95753"/>
            <a:ext cx="2272665" cy="4643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500"/>
              <a:t>2. </a:t>
            </a:r>
            <a:r>
              <a:rPr lang="ko-KR" altLang="en-US" sz="2500"/>
              <a:t>다형성이란</a:t>
            </a:r>
            <a:r>
              <a:rPr lang="en-US" altLang="ko-KR" sz="2500"/>
              <a:t>?</a:t>
            </a:r>
            <a:endParaRPr lang="en-US" altLang="ko-KR" sz="2500"/>
          </a:p>
        </p:txBody>
      </p:sp>
      <p:cxnSp>
        <p:nvCxnSpPr>
          <p:cNvPr id="6" name="직선 연결선 5"/>
          <p:cNvCxnSpPr/>
          <p:nvPr/>
        </p:nvCxnSpPr>
        <p:spPr>
          <a:xfrm>
            <a:off x="342900" y="600075"/>
            <a:ext cx="1151572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2900" y="1387627"/>
            <a:ext cx="11515725" cy="1229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500">
                <a:latin typeface="맑은 고딕"/>
                <a:ea typeface="맑은 고딕"/>
              </a:rPr>
              <a:t>: </a:t>
            </a:r>
            <a:r>
              <a:rPr lang="ko-KR" altLang="en-US" sz="2500">
                <a:latin typeface="맑은 고딕"/>
                <a:ea typeface="맑은 고딕"/>
              </a:rPr>
              <a:t>객체들의 타입이 다르면 똑같은 메시지가 전달되더라도 서로 다른 동작을 하</a:t>
            </a:r>
            <a:endParaRPr lang="ko-KR" altLang="en-US" sz="2500"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2500">
                <a:latin typeface="맑은 고딕"/>
                <a:ea typeface="맑은 고딕"/>
              </a:rPr>
              <a:t> 는 것 </a:t>
            </a:r>
            <a:r>
              <a:rPr lang="en-US" altLang="ko-KR" sz="2500">
                <a:latin typeface="맑은 고딕"/>
                <a:ea typeface="맑은 고딕"/>
              </a:rPr>
              <a:t>(</a:t>
            </a:r>
            <a:r>
              <a:rPr lang="ko-KR" altLang="en-US" sz="2500">
                <a:latin typeface="맑은 고딕"/>
                <a:ea typeface="맑은 고딕"/>
              </a:rPr>
              <a:t>똑같은 명령을 내리지만 객체 타입이 다르면 서로 다른 결과를 얻는 것</a:t>
            </a:r>
            <a:endParaRPr lang="ko-KR" altLang="en-US" sz="2500"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2500">
                <a:latin typeface="맑은 고딕"/>
                <a:ea typeface="맑은 고딕"/>
              </a:rPr>
              <a:t> 이 다형성</a:t>
            </a:r>
            <a:r>
              <a:rPr lang="en-US" altLang="ko-KR" sz="2500">
                <a:latin typeface="맑은 고딕"/>
                <a:ea typeface="맑은 고딕"/>
              </a:rPr>
              <a:t>)</a:t>
            </a:r>
            <a:endParaRPr lang="en-US" altLang="ko-KR" sz="2500">
              <a:latin typeface="맑은 고딕"/>
              <a:ea typeface="맑은 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2900" y="737559"/>
            <a:ext cx="2432384" cy="651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700">
                <a:latin typeface="+mn-ea"/>
              </a:rPr>
              <a:t>- </a:t>
            </a:r>
            <a:r>
              <a:rPr lang="ko-KR" altLang="en-US" sz="3700">
                <a:latin typeface="+mn-ea"/>
              </a:rPr>
              <a:t>다형성</a:t>
            </a:r>
            <a:r>
              <a:rPr lang="en-US" altLang="ko-KR" sz="3700">
                <a:latin typeface="+mn-ea"/>
              </a:rPr>
              <a:t>?</a:t>
            </a:r>
            <a:endParaRPr lang="en-US" altLang="ko-KR" sz="370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00463" y="2615863"/>
            <a:ext cx="8983579" cy="41945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Tm="85152" mc:Ignorable="p14" p14:dur="20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42900" y="600075"/>
            <a:ext cx="1151572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2899" y="737559"/>
            <a:ext cx="4217368" cy="651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700">
                <a:latin typeface="+mn-ea"/>
              </a:rPr>
              <a:t>-</a:t>
            </a:r>
            <a:r>
              <a:rPr lang="ko-KR" altLang="en-US" sz="3700">
                <a:latin typeface="+mn-ea"/>
              </a:rPr>
              <a:t> 다형성의 장점</a:t>
            </a:r>
            <a:endParaRPr lang="ko-KR" altLang="en-US" sz="370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490537" y="2083384"/>
            <a:ext cx="11210925" cy="3714751"/>
            <a:chOff x="490536" y="1570037"/>
            <a:chExt cx="11210925" cy="3714751"/>
          </a:xfrm>
        </p:grpSpPr>
        <p:sp>
          <p:nvSpPr>
            <p:cNvPr id="8" name="TextBox 7"/>
            <p:cNvSpPr txBox="1"/>
            <p:nvPr/>
          </p:nvSpPr>
          <p:spPr>
            <a:xfrm>
              <a:off x="803358" y="2819269"/>
              <a:ext cx="10585283" cy="12280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14350" lvl="0" indent="-514350">
                <a:buAutoNum type="arabicPeriod"/>
                <a:defRPr/>
              </a:pPr>
              <a:r>
                <a:rPr lang="ko-KR" altLang="en-US" sz="2500">
                  <a:latin typeface="맑은 고딕"/>
                  <a:ea typeface="맑은 고딕"/>
                </a:rPr>
                <a:t>하나의 타입으로 다양한 실행결과를 얻을 수 있다</a:t>
              </a:r>
              <a:r>
                <a:rPr lang="en-US" altLang="ko-KR" sz="2500">
                  <a:latin typeface="맑은 고딕"/>
                  <a:ea typeface="맑은 고딕"/>
                </a:rPr>
                <a:t>.</a:t>
              </a:r>
              <a:endParaRPr lang="en-US" altLang="ko-KR" sz="2500">
                <a:latin typeface="맑은 고딕"/>
                <a:ea typeface="맑은 고딕"/>
              </a:endParaRPr>
            </a:p>
            <a:p>
              <a:pPr lvl="0">
                <a:defRPr/>
              </a:pPr>
              <a:endParaRPr lang="ko-KR" altLang="en-US" sz="2500">
                <a:latin typeface="맑은 고딕"/>
                <a:ea typeface="맑은 고딕"/>
              </a:endParaRPr>
            </a:p>
            <a:p>
              <a:pPr lvl="0">
                <a:defRPr/>
              </a:pPr>
              <a:r>
                <a:rPr lang="en-US" altLang="ko-KR" sz="2500">
                  <a:latin typeface="맑은 고딕"/>
                  <a:ea typeface="맑은 고딕"/>
                </a:rPr>
                <a:t>2. </a:t>
              </a:r>
              <a:r>
                <a:rPr lang="ko-KR" altLang="en-US" sz="2500">
                  <a:latin typeface="맑은 고딕"/>
                  <a:ea typeface="맑은 고딕"/>
                </a:rPr>
                <a:t>객체를 부품화하여 유지보수를 용이하게 함</a:t>
              </a:r>
              <a:endParaRPr lang="ko-KR" altLang="en-US" sz="2500">
                <a:latin typeface="맑은 고딕"/>
                <a:ea typeface="맑은 고딕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90536" y="1570037"/>
              <a:ext cx="11210925" cy="3714751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800">
                <a:latin typeface="맑은 고딕"/>
                <a:ea typeface="맑은 고딕"/>
              </a:endParaRPr>
            </a:p>
          </p:txBody>
        </p:sp>
      </p:grpSp>
      <p:sp>
        <p:nvSpPr>
          <p:cNvPr id="12" name="TextBox 1"/>
          <p:cNvSpPr txBox="1"/>
          <p:nvPr/>
        </p:nvSpPr>
        <p:spPr>
          <a:xfrm>
            <a:off x="342900" y="95753"/>
            <a:ext cx="2272665" cy="4643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500"/>
              <a:t>2. </a:t>
            </a:r>
            <a:r>
              <a:rPr lang="ko-KR" altLang="en-US" sz="2500"/>
              <a:t>다형성이란</a:t>
            </a:r>
            <a:r>
              <a:rPr lang="en-US" altLang="ko-KR" sz="2500"/>
              <a:t>?</a:t>
            </a:r>
            <a:endParaRPr lang="en-US" altLang="ko-KR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Tm="44888" mc:Ignorable="p14" p14:dur="20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2189</ep:Words>
  <ep:PresentationFormat>와이드스크린</ep:PresentationFormat>
  <ep:Paragraphs>342</ep:Paragraphs>
  <ep:Slides>17</ep:Slides>
  <ep:Notes>26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2020-08-03T06:12:19.000</dcterms:created>
  <dc:creator>power</dc:creator>
  <cp:lastModifiedBy>김지은</cp:lastModifiedBy>
  <dcterms:modified xsi:type="dcterms:W3CDTF">2022-11-13T13:05:34.785</dcterms:modified>
  <cp:revision>590</cp:revision>
  <dc:title>PowerPoint 프레젠테이션</dc:title>
  <cp:version>1000.0000.01</cp:version>
</cp:coreProperties>
</file>