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png&amp;ehk=3weqWkwsoIkENulL6sH1zA&amp;r=0&amp;pid=OfficeInsert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88" r:id="rId5"/>
    <p:sldId id="299" r:id="rId6"/>
    <p:sldId id="289" r:id="rId7"/>
    <p:sldId id="300" r:id="rId8"/>
    <p:sldId id="301" r:id="rId9"/>
    <p:sldId id="303" r:id="rId10"/>
    <p:sldId id="302" r:id="rId11"/>
    <p:sldId id="304" r:id="rId12"/>
    <p:sldId id="305" r:id="rId13"/>
    <p:sldId id="290" r:id="rId14"/>
    <p:sldId id="292" r:id="rId15"/>
    <p:sldId id="306" r:id="rId16"/>
    <p:sldId id="307" r:id="rId17"/>
    <p:sldId id="308" r:id="rId18"/>
    <p:sldId id="28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300D"/>
    <a:srgbClr val="C40000"/>
    <a:srgbClr val="D17611"/>
    <a:srgbClr val="507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03. </a:t>
            </a:r>
            <a:r>
              <a:rPr lang="ko-KR" altLang="en-US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상수와 형 변환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실수형 상수의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표기법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3109E53-03C9-4624-B0A0-9A3BB21056A2}"/>
              </a:ext>
            </a:extLst>
          </p:cNvPr>
          <p:cNvSpPr/>
          <p:nvPr/>
        </p:nvSpPr>
        <p:spPr>
          <a:xfrm>
            <a:off x="1249803" y="2466126"/>
            <a:ext cx="6614038" cy="1259836"/>
          </a:xfrm>
          <a:prstGeom prst="roundRect">
            <a:avLst>
              <a:gd name="adj" fmla="val 2475"/>
            </a:avLst>
          </a:prstGeom>
          <a:solidFill>
            <a:schemeClr val="tx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8165C34-4364-4D38-B7D7-B9E7886BB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014" y="2527344"/>
            <a:ext cx="6462419" cy="111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87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부울형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상수와 문자형 상수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1B6DC11-E04E-459B-A55A-2A2D8FD569A7}"/>
              </a:ext>
            </a:extLst>
          </p:cNvPr>
          <p:cNvSpPr/>
          <p:nvPr/>
        </p:nvSpPr>
        <p:spPr>
          <a:xfrm>
            <a:off x="1343244" y="2465914"/>
            <a:ext cx="2300288" cy="580426"/>
          </a:xfrm>
          <a:prstGeom prst="roundRect">
            <a:avLst>
              <a:gd name="adj" fmla="val 2475"/>
            </a:avLst>
          </a:prstGeom>
          <a:solidFill>
            <a:schemeClr val="tx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1101231-0E96-4641-80E6-3E15DB65F1EC}"/>
              </a:ext>
            </a:extLst>
          </p:cNvPr>
          <p:cNvSpPr/>
          <p:nvPr/>
        </p:nvSpPr>
        <p:spPr>
          <a:xfrm>
            <a:off x="1343244" y="4259614"/>
            <a:ext cx="3425704" cy="658665"/>
          </a:xfrm>
          <a:prstGeom prst="roundRect">
            <a:avLst>
              <a:gd name="adj" fmla="val 2475"/>
            </a:avLst>
          </a:prstGeom>
          <a:solidFill>
            <a:schemeClr val="tx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454489C-A457-4654-9393-73ABE3F77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584" y="2523343"/>
            <a:ext cx="2162175" cy="46672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109E4F7-AD90-4606-BDA6-732DC843D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516" y="4332859"/>
            <a:ext cx="3286125" cy="51435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64BE8B-EB6D-4451-AC99-F7AC54603793}"/>
              </a:ext>
            </a:extLst>
          </p:cNvPr>
          <p:cNvSpPr/>
          <p:nvPr/>
        </p:nvSpPr>
        <p:spPr>
          <a:xfrm>
            <a:off x="1343244" y="3063313"/>
            <a:ext cx="1245211" cy="607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부울형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상수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1695ED-FD3F-4AE0-810F-8F3356148F2E}"/>
              </a:ext>
            </a:extLst>
          </p:cNvPr>
          <p:cNvSpPr/>
          <p:nvPr/>
        </p:nvSpPr>
        <p:spPr>
          <a:xfrm>
            <a:off x="1343244" y="4991524"/>
            <a:ext cx="1245211" cy="607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문자형 상수</a:t>
            </a:r>
          </a:p>
        </p:txBody>
      </p:sp>
    </p:spTree>
    <p:extLst>
      <p:ext uri="{BB962C8B-B14F-4D97-AF65-F5344CB8AC3E}">
        <p14:creationId xmlns:p14="http://schemas.microsoft.com/office/powerpoint/2010/main" val="56874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이스케이프 시퀀스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(escape sequences)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534414A-10BE-4DB9-9CF2-CF2079DC7A49}"/>
              </a:ext>
            </a:extLst>
          </p:cNvPr>
          <p:cNvSpPr/>
          <p:nvPr/>
        </p:nvSpPr>
        <p:spPr>
          <a:xfrm>
            <a:off x="1244767" y="2166424"/>
            <a:ext cx="5141965" cy="3080993"/>
          </a:xfrm>
          <a:prstGeom prst="roundRect">
            <a:avLst>
              <a:gd name="adj" fmla="val 2475"/>
            </a:avLst>
          </a:prstGeom>
          <a:solidFill>
            <a:schemeClr val="tx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53EAF9-7287-4CA5-9604-2029D4891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52" y="2288095"/>
            <a:ext cx="4894240" cy="281811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C6CC8C5-2537-40FA-B0BE-93A3152C4AE8}"/>
              </a:ext>
            </a:extLst>
          </p:cNvPr>
          <p:cNvSpPr/>
          <p:nvPr/>
        </p:nvSpPr>
        <p:spPr>
          <a:xfrm>
            <a:off x="1244765" y="5318268"/>
            <a:ext cx="6450263" cy="607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화면상의 어떠한 상황 또는 상태를 표현하기 위해 약속된 문자 </a:t>
            </a:r>
          </a:p>
        </p:txBody>
      </p:sp>
    </p:spTree>
    <p:extLst>
      <p:ext uri="{BB962C8B-B14F-4D97-AF65-F5344CB8AC3E}">
        <p14:creationId xmlns:p14="http://schemas.microsoft.com/office/powerpoint/2010/main" val="4218550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이스케이프 시퀀스의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D0530C-DF9F-4F46-9955-F80B3D88C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6" y="752165"/>
            <a:ext cx="8943975" cy="3000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B2A73C-A902-4674-BA08-FF57D4765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173" y="3049742"/>
            <a:ext cx="6819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78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03-2. </a:t>
            </a:r>
            <a:r>
              <a:rPr lang="ko-KR" altLang="en-US" sz="4000">
                <a:solidFill>
                  <a:schemeClr val="tx2"/>
                </a:solidFill>
              </a:rPr>
              <a:t>형 변환</a:t>
            </a:r>
            <a:endParaRPr lang="ko-KR" alt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200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자료형 변환의 의미와 필요한 이유는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?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BEF47DD-DDA3-4AE7-9B4A-BA378F1C7A88}"/>
              </a:ext>
            </a:extLst>
          </p:cNvPr>
          <p:cNvSpPr/>
          <p:nvPr/>
        </p:nvSpPr>
        <p:spPr>
          <a:xfrm>
            <a:off x="1193531" y="2266122"/>
            <a:ext cx="4345877" cy="1893463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2CA43B-2099-4B67-BD44-B25B2CD7B1E3}"/>
              </a:ext>
            </a:extLst>
          </p:cNvPr>
          <p:cNvSpPr/>
          <p:nvPr/>
        </p:nvSpPr>
        <p:spPr>
          <a:xfrm>
            <a:off x="1259792" y="2338999"/>
            <a:ext cx="4213355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int num1 = 50;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long num2 = 3147483647L;</a:t>
            </a:r>
          </a:p>
          <a:p>
            <a:pPr>
              <a:lnSpc>
                <a:spcPct val="200000"/>
              </a:lnSpc>
            </a:pPr>
            <a:r>
              <a:rPr lang="pt-BR" altLang="ko-KR" dirty="0">
                <a:latin typeface="Consolas" panose="020B0609020204030204" pitchFamily="49" charset="0"/>
              </a:rPr>
              <a:t>System.out.println(num1 + num2);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FC7E61-8332-41EE-A10A-26DBD0C2B073}"/>
              </a:ext>
            </a:extLst>
          </p:cNvPr>
          <p:cNvSpPr/>
          <p:nvPr/>
        </p:nvSpPr>
        <p:spPr>
          <a:xfrm>
            <a:off x="1153775" y="4600064"/>
            <a:ext cx="91034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</a:rPr>
              <a:t>• </a:t>
            </a:r>
            <a:r>
              <a:rPr lang="ko-KR" altLang="en-US" dirty="0"/>
              <a:t>두 피연산자의 자료형이 일치해야 동일한 방법을 적용하여 연산을 진행할 수 있다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</a:rPr>
              <a:t>• </a:t>
            </a:r>
            <a:r>
              <a:rPr lang="ko-KR" altLang="en-US" dirty="0">
                <a:latin typeface="+mj-ea"/>
              </a:rPr>
              <a:t>피연산자의 자료형이 일치하지 않을 때 형</a:t>
            </a:r>
            <a:r>
              <a:rPr lang="en-US" altLang="ko-KR" dirty="0">
                <a:latin typeface="+mj-ea"/>
              </a:rPr>
              <a:t>(Type)</a:t>
            </a:r>
            <a:r>
              <a:rPr lang="ko-KR" altLang="en-US" dirty="0">
                <a:latin typeface="+mj-ea"/>
              </a:rPr>
              <a:t>의 변환을 통해 일치를 시키야 한다</a:t>
            </a:r>
            <a:r>
              <a:rPr lang="en-US" altLang="ko-KR" dirty="0">
                <a:latin typeface="+mj-ea"/>
              </a:rPr>
              <a:t>.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B21C55-BC3B-4877-9247-4A457FB4A5F1}"/>
              </a:ext>
            </a:extLst>
          </p:cNvPr>
          <p:cNvSpPr/>
          <p:nvPr/>
        </p:nvSpPr>
        <p:spPr>
          <a:xfrm>
            <a:off x="3560815" y="4040317"/>
            <a:ext cx="6450263" cy="607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num1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에 저장된 값이 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long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형으로 형 변환 된다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(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자동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형 변환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  <a:endParaRPr lang="ko-KR" altLang="en-US" dirty="0">
              <a:solidFill>
                <a:srgbClr val="E1300D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6335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자동 형 변환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(Implicit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Conversion)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A3660D9-6709-4B8E-91DE-60DBDA443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784" y="2214320"/>
            <a:ext cx="6360207" cy="139443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BF3AB26-A981-43FA-9995-3759E6781B78}"/>
              </a:ext>
            </a:extLst>
          </p:cNvPr>
          <p:cNvSpPr/>
          <p:nvPr/>
        </p:nvSpPr>
        <p:spPr>
          <a:xfrm>
            <a:off x="1193532" y="4122304"/>
            <a:ext cx="96237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• </a:t>
            </a:r>
            <a:r>
              <a:rPr lang="ko-KR" altLang="en-US" dirty="0">
                <a:latin typeface="+mn-ea"/>
              </a:rPr>
              <a:t>규칙 </a:t>
            </a:r>
            <a:r>
              <a:rPr lang="en-US" altLang="ko-KR" dirty="0">
                <a:latin typeface="+mn-ea"/>
              </a:rPr>
              <a:t>1. </a:t>
            </a:r>
            <a:r>
              <a:rPr lang="ko-KR" altLang="en-US" dirty="0">
                <a:latin typeface="+mn-ea"/>
              </a:rPr>
              <a:t>자료형의 크기가 큰 방향으로 형 변환이 일어난다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• </a:t>
            </a:r>
            <a:r>
              <a:rPr lang="ko-KR" altLang="en-US" dirty="0">
                <a:latin typeface="+mn-ea"/>
              </a:rPr>
              <a:t>규칙 </a:t>
            </a:r>
            <a:r>
              <a:rPr lang="en-US" altLang="ko-KR" dirty="0">
                <a:latin typeface="+mn-ea"/>
              </a:rPr>
              <a:t>2. </a:t>
            </a:r>
            <a:r>
              <a:rPr lang="ko-KR" altLang="en-US" dirty="0">
                <a:latin typeface="+mn-ea"/>
              </a:rPr>
              <a:t>자료형의 크기에 상관없이 정수 자료형보다 실수 자료형이 우선한다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   ex) </a:t>
            </a:r>
            <a:r>
              <a:rPr lang="en-US" altLang="ko-KR" dirty="0"/>
              <a:t>double num1 = 30;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   ex) </a:t>
            </a:r>
            <a:r>
              <a:rPr lang="en-US" altLang="ko-KR" dirty="0"/>
              <a:t>System.out.println(59L + 34.5);</a:t>
            </a:r>
            <a:r>
              <a:rPr lang="en-US" altLang="ko-KR" dirty="0">
                <a:latin typeface="+mn-ea"/>
              </a:rPr>
              <a:t>     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5902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명시적 형 변환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(Explicit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Conversion)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1CE22F-323F-45EA-A980-C6B3F4E72B78}"/>
              </a:ext>
            </a:extLst>
          </p:cNvPr>
          <p:cNvSpPr/>
          <p:nvPr/>
        </p:nvSpPr>
        <p:spPr>
          <a:xfrm>
            <a:off x="1193532" y="2875809"/>
            <a:ext cx="361700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ex1)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double pi = 3.1415;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int </a:t>
            </a:r>
            <a:r>
              <a:rPr lang="en-US" altLang="ko-KR" dirty="0" err="1">
                <a:latin typeface="Consolas" panose="020B0609020204030204" pitchFamily="49" charset="0"/>
              </a:rPr>
              <a:t>wholeNumber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(int)</a:t>
            </a:r>
            <a:r>
              <a:rPr lang="en-US" altLang="ko-KR" dirty="0">
                <a:latin typeface="Consolas" panose="020B0609020204030204" pitchFamily="49" charset="0"/>
              </a:rPr>
              <a:t>pi;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DEE988-E890-4EF1-ABFD-BFDE438D2440}"/>
              </a:ext>
            </a:extLst>
          </p:cNvPr>
          <p:cNvSpPr/>
          <p:nvPr/>
        </p:nvSpPr>
        <p:spPr>
          <a:xfrm>
            <a:off x="1193532" y="2140318"/>
            <a:ext cx="1052139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자동 형 변환 규칙에 부합하지는 않지만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형 변환이 필요한 상황이면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명시적 형 변환을 진행한다</a:t>
            </a:r>
            <a:r>
              <a:rPr lang="en-US" altLang="ko-KR" dirty="0">
                <a:latin typeface="+mn-ea"/>
              </a:rPr>
              <a:t>. </a:t>
            </a:r>
            <a:endParaRPr lang="ko-KR" altLang="en-US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D34664-88AF-45E8-B8F0-9EE66D70B724}"/>
              </a:ext>
            </a:extLst>
          </p:cNvPr>
          <p:cNvSpPr/>
          <p:nvPr/>
        </p:nvSpPr>
        <p:spPr>
          <a:xfrm>
            <a:off x="1193532" y="4452595"/>
            <a:ext cx="352507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ex2)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long num1 = 3000000007L;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int num2 = </a:t>
            </a: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(int)</a:t>
            </a:r>
            <a:r>
              <a:rPr lang="en-US" altLang="ko-KR" dirty="0">
                <a:latin typeface="Consolas" panose="020B0609020204030204" pitchFamily="49" charset="0"/>
              </a:rPr>
              <a:t>num1;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BBC500-4608-4C0D-A82E-06249479C441}"/>
              </a:ext>
            </a:extLst>
          </p:cNvPr>
          <p:cNvSpPr/>
          <p:nvPr/>
        </p:nvSpPr>
        <p:spPr>
          <a:xfrm>
            <a:off x="6355252" y="2875809"/>
            <a:ext cx="42994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ex3)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short num1 = 1;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short num2 = 2;</a:t>
            </a:r>
          </a:p>
          <a:p>
            <a:pPr>
              <a:lnSpc>
                <a:spcPct val="150000"/>
              </a:lnSpc>
            </a:pPr>
            <a:r>
              <a:rPr lang="pt-BR" altLang="ko-KR" dirty="0"/>
              <a:t>short num3 = </a:t>
            </a:r>
            <a:r>
              <a:rPr lang="pt-BR" altLang="ko-KR" dirty="0">
                <a:solidFill>
                  <a:srgbClr val="FF0000"/>
                </a:solidFill>
              </a:rPr>
              <a:t>(short)</a:t>
            </a:r>
            <a:r>
              <a:rPr lang="pt-BR" altLang="ko-KR" dirty="0"/>
              <a:t>(num1 + num2);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3673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/>
              <a:t>Chapter 03</a:t>
            </a:r>
            <a:r>
              <a:rPr lang="ko-KR" altLang="en-US" sz="3400"/>
              <a:t>의 </a:t>
            </a:r>
            <a:r>
              <a:rPr lang="ko-KR" altLang="en-US" sz="3400" dirty="0"/>
              <a:t>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03-1. </a:t>
            </a:r>
            <a:r>
              <a:rPr lang="ko-KR" altLang="en-US" sz="4000" dirty="0">
                <a:solidFill>
                  <a:schemeClr val="tx2"/>
                </a:solidFill>
              </a:rPr>
              <a:t>상수</a:t>
            </a:r>
            <a:r>
              <a:rPr lang="en-US" altLang="ko-KR" sz="4000" dirty="0">
                <a:solidFill>
                  <a:schemeClr val="tx2"/>
                </a:solidFill>
              </a:rPr>
              <a:t>(Constants)</a:t>
            </a:r>
            <a:endParaRPr lang="ko-KR" alt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D565705-3ABA-42E1-B7C5-D68DBA0DBF50}"/>
              </a:ext>
            </a:extLst>
          </p:cNvPr>
          <p:cNvSpPr/>
          <p:nvPr/>
        </p:nvSpPr>
        <p:spPr>
          <a:xfrm>
            <a:off x="7103165" y="4174436"/>
            <a:ext cx="3008244" cy="636104"/>
          </a:xfrm>
          <a:prstGeom prst="roundRect">
            <a:avLst>
              <a:gd name="adj" fmla="val 804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자바의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일반적인 상수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BB9994-02CF-4935-A79B-FB9EB08B2228}"/>
              </a:ext>
            </a:extLst>
          </p:cNvPr>
          <p:cNvSpPr txBox="1"/>
          <p:nvPr/>
        </p:nvSpPr>
        <p:spPr>
          <a:xfrm>
            <a:off x="1193533" y="1911994"/>
            <a:ext cx="9699754" cy="39646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자바에서 말하는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</a:p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변수에 값을 딱 한 번만 할당할 수 있으면 그것은 상수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한 번 할당된 값은 변경이 불가능하다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키워드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선언이 붙어있는 변수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 final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기반의 상수 선언의 예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                                        </a:t>
            </a:r>
            <a:r>
              <a:rPr lang="en-US" altLang="ko-KR" sz="2000" dirty="0">
                <a:solidFill>
                  <a:srgbClr val="E1300D"/>
                </a:solidFill>
              </a:rPr>
              <a:t>final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 MAX_SIZE = 100; </a:t>
            </a:r>
          </a:p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상수의 이름은 모두 대문자로 짓는 것이 관례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이름이 둘 이상의 단어로 이뤄질 경우 단어를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언더바로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연결하는 것이 관례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DE9274-71CB-4044-96D8-46D0FB3D7A57}"/>
              </a:ext>
            </a:extLst>
          </p:cNvPr>
          <p:cNvSpPr/>
          <p:nvPr/>
        </p:nvSpPr>
        <p:spPr>
          <a:xfrm>
            <a:off x="7103165" y="3209580"/>
            <a:ext cx="4483538" cy="877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상수 선언의 예 초기화 하지 않으면 딱 한번 초기화 가능하다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  <a:endParaRPr lang="ko-KR" altLang="en-US" dirty="0">
              <a:solidFill>
                <a:srgbClr val="E1300D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517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9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final</a:t>
            </a:r>
            <a:r>
              <a:rPr lang="ko-KR" altLang="en-US" sz="29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상수 선언의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CC0E8C-36B1-4D72-921E-23C04395D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507275"/>
            <a:ext cx="7439025" cy="3429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164AEBC-1EED-4025-B00C-4C8A6A58F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493" y="3458800"/>
            <a:ext cx="56959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8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리터럴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(Literals)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에 대한 이해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BB9994-02CF-4935-A79B-FB9EB08B2228}"/>
              </a:ext>
            </a:extLst>
          </p:cNvPr>
          <p:cNvSpPr txBox="1"/>
          <p:nvPr/>
        </p:nvSpPr>
        <p:spPr>
          <a:xfrm>
            <a:off x="1193533" y="1911994"/>
            <a:ext cx="9699754" cy="39646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리터럴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자료형을 기반으로 표현이 되는 상수를 의미한다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ex)   int num1 = 5 + 7;</a:t>
            </a:r>
          </a:p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ex)   double num2 = 3.3 + 4.5; </a:t>
            </a:r>
          </a:p>
          <a:p>
            <a:pPr defTabSz="914400">
              <a:lnSpc>
                <a:spcPct val="20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정수는 무조건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형으로 인식하기로 약속되어 있음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따라서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정수형 리터럴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그리고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3.3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4.5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'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실수형 리터럴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5B3E6A-1BC6-41A9-8E93-016DEB2E1395}"/>
              </a:ext>
            </a:extLst>
          </p:cNvPr>
          <p:cNvSpPr/>
          <p:nvPr/>
        </p:nvSpPr>
        <p:spPr>
          <a:xfrm>
            <a:off x="1245706" y="5287616"/>
            <a:ext cx="5780518" cy="607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'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리터럴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'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이라는 표현은 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'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상수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'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라는 표현으로 대신하는 경우가 많다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endParaRPr lang="ko-KR" altLang="en-US" dirty="0">
              <a:solidFill>
                <a:srgbClr val="E1300D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744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정수형 상수</a:t>
            </a: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리터럴</a:t>
            </a: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의 표현 방법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DD9F2E-5E95-41F2-83CA-00A8E610B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6" y="430828"/>
            <a:ext cx="7496175" cy="4105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1002680-A0F0-4400-A3C1-A37058691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282" y="928590"/>
            <a:ext cx="56769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02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long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형 상수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리터럴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의 표현 방법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49375D0-9ACE-432E-9C45-A0D950915074}"/>
              </a:ext>
            </a:extLst>
          </p:cNvPr>
          <p:cNvSpPr/>
          <p:nvPr/>
        </p:nvSpPr>
        <p:spPr>
          <a:xfrm>
            <a:off x="1193530" y="2409854"/>
            <a:ext cx="7247085" cy="636104"/>
          </a:xfrm>
          <a:prstGeom prst="roundRect">
            <a:avLst>
              <a:gd name="adj" fmla="val 8046"/>
            </a:avLst>
          </a:prstGeom>
          <a:solidFill>
            <a:schemeClr val="tx2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6813D91-5F79-453A-AD17-488BF6BD7927}"/>
              </a:ext>
            </a:extLst>
          </p:cNvPr>
          <p:cNvSpPr/>
          <p:nvPr/>
        </p:nvSpPr>
        <p:spPr>
          <a:xfrm>
            <a:off x="1193530" y="4198282"/>
            <a:ext cx="7247085" cy="636104"/>
          </a:xfrm>
          <a:prstGeom prst="roundRect">
            <a:avLst>
              <a:gd name="adj" fmla="val 8046"/>
            </a:avLst>
          </a:prstGeom>
          <a:solidFill>
            <a:schemeClr val="tx2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962C5FD-0E35-4EBC-ADDA-0EE6BB3B9AA1}"/>
              </a:ext>
            </a:extLst>
          </p:cNvPr>
          <p:cNvSpPr/>
          <p:nvPr/>
        </p:nvSpPr>
        <p:spPr>
          <a:xfrm>
            <a:off x="1193532" y="2291475"/>
            <a:ext cx="80308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200" dirty="0">
                <a:latin typeface="Consolas" panose="020B0609020204030204" pitchFamily="49" charset="0"/>
              </a:rPr>
              <a:t>System.out.println(3147483647 + 3147483648);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YDVYMjOStd12"/>
              </a:rPr>
              <a:t>       컴파일시 </a:t>
            </a:r>
            <a:r>
              <a:rPr lang="en-US" altLang="ko-KR" dirty="0">
                <a:latin typeface="YDVYMjOStd12"/>
              </a:rPr>
              <a:t>Integer number too large </a:t>
            </a:r>
            <a:r>
              <a:rPr lang="ko-KR" altLang="en-US" dirty="0">
                <a:latin typeface="YDVYMjOStd12"/>
              </a:rPr>
              <a:t>라는</a:t>
            </a:r>
            <a:r>
              <a:rPr lang="en-US" altLang="ko-KR" dirty="0">
                <a:latin typeface="YDVYMjOStd12"/>
              </a:rPr>
              <a:t> </a:t>
            </a:r>
            <a:r>
              <a:rPr lang="ko-KR" altLang="en-US" dirty="0">
                <a:latin typeface="YDVYMjOStd12"/>
              </a:rPr>
              <a:t>오류 메시지를 전달한다</a:t>
            </a:r>
            <a:r>
              <a:rPr lang="en-US" altLang="ko-KR" dirty="0">
                <a:latin typeface="YDVYMjOStd12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dirty="0">
              <a:latin typeface="YDVYMjOStd12"/>
            </a:endParaRPr>
          </a:p>
          <a:p>
            <a:pPr>
              <a:lnSpc>
                <a:spcPct val="200000"/>
              </a:lnSpc>
            </a:pPr>
            <a:r>
              <a:rPr lang="en-US" altLang="ko-KR" sz="2200" dirty="0">
                <a:latin typeface="Consolas" panose="020B0609020204030204" pitchFamily="49" charset="0"/>
              </a:rPr>
              <a:t>System.out.println(3147483647</a:t>
            </a:r>
            <a:r>
              <a:rPr lang="en-US" altLang="ko-KR" sz="2200" dirty="0">
                <a:solidFill>
                  <a:srgbClr val="E1300D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2200" dirty="0">
                <a:latin typeface="Consolas" panose="020B0609020204030204" pitchFamily="49" charset="0"/>
              </a:rPr>
              <a:t> + 3147483648</a:t>
            </a:r>
            <a:r>
              <a:rPr lang="en-US" altLang="ko-KR" sz="2200" dirty="0">
                <a:solidFill>
                  <a:srgbClr val="E1300D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2200" dirty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YDVYMjOStd12"/>
            </a:endParaRPr>
          </a:p>
          <a:p>
            <a:pPr>
              <a:lnSpc>
                <a:spcPct val="200000"/>
              </a:lnSpc>
            </a:pPr>
            <a:r>
              <a:rPr lang="en-US" altLang="ko-KR" dirty="0"/>
              <a:t>       </a:t>
            </a:r>
            <a:r>
              <a:rPr lang="en-US" altLang="ko-KR" dirty="0">
                <a:solidFill>
                  <a:srgbClr val="E1300D"/>
                </a:solidFill>
              </a:rPr>
              <a:t>l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>
                <a:solidFill>
                  <a:srgbClr val="E1300D"/>
                </a:solidFill>
              </a:rPr>
              <a:t>L</a:t>
            </a:r>
            <a:r>
              <a:rPr lang="ko-KR" altLang="en-US" dirty="0"/>
              <a:t>을 붙여서 </a:t>
            </a:r>
            <a:r>
              <a:rPr lang="en-US" altLang="ko-KR" dirty="0"/>
              <a:t>long</a:t>
            </a:r>
            <a:r>
              <a:rPr lang="ko-KR" altLang="en-US" dirty="0"/>
              <a:t>형 상수로 표현해 달라는 요청을 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45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정수형 상수의 이진수 표현방법과 </a:t>
            </a:r>
            <a:r>
              <a:rPr lang="ko-KR" altLang="en-US" sz="33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언더바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삽입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49375D0-9ACE-432E-9C45-A0D950915074}"/>
              </a:ext>
            </a:extLst>
          </p:cNvPr>
          <p:cNvSpPr/>
          <p:nvPr/>
        </p:nvSpPr>
        <p:spPr>
          <a:xfrm>
            <a:off x="1193530" y="2409854"/>
            <a:ext cx="7247085" cy="952324"/>
          </a:xfrm>
          <a:prstGeom prst="roundRect">
            <a:avLst>
              <a:gd name="adj" fmla="val 8046"/>
            </a:avLst>
          </a:prstGeom>
          <a:solidFill>
            <a:schemeClr val="tx2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6813D91-5F79-453A-AD17-488BF6BD7927}"/>
              </a:ext>
            </a:extLst>
          </p:cNvPr>
          <p:cNvSpPr/>
          <p:nvPr/>
        </p:nvSpPr>
        <p:spPr>
          <a:xfrm>
            <a:off x="1193530" y="4198281"/>
            <a:ext cx="7247085" cy="1063035"/>
          </a:xfrm>
          <a:prstGeom prst="roundRect">
            <a:avLst>
              <a:gd name="adj" fmla="val 8046"/>
            </a:avLst>
          </a:prstGeom>
          <a:solidFill>
            <a:schemeClr val="tx2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962C5FD-0E35-4EBC-ADDA-0EE6BB3B9AA1}"/>
              </a:ext>
            </a:extLst>
          </p:cNvPr>
          <p:cNvSpPr/>
          <p:nvPr/>
        </p:nvSpPr>
        <p:spPr>
          <a:xfrm>
            <a:off x="1193532" y="2291475"/>
            <a:ext cx="803081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/>
              <a:t>byte seven = </a:t>
            </a:r>
            <a:r>
              <a:rPr lang="en-US" altLang="ko-KR" sz="2200" dirty="0">
                <a:solidFill>
                  <a:srgbClr val="E1300D"/>
                </a:solidFill>
              </a:rPr>
              <a:t>0B</a:t>
            </a:r>
            <a:r>
              <a:rPr lang="en-US" altLang="ko-KR" sz="2200" dirty="0"/>
              <a:t>111;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int num205 = </a:t>
            </a:r>
            <a:r>
              <a:rPr lang="en-US" altLang="ko-KR" sz="2200" dirty="0">
                <a:solidFill>
                  <a:srgbClr val="E1300D"/>
                </a:solidFill>
              </a:rPr>
              <a:t>0B</a:t>
            </a:r>
            <a:r>
              <a:rPr lang="en-US" altLang="ko-KR" sz="2200" dirty="0"/>
              <a:t>11001101;</a:t>
            </a:r>
          </a:p>
          <a:p>
            <a:pPr>
              <a:lnSpc>
                <a:spcPct val="150000"/>
              </a:lnSpc>
            </a:pPr>
            <a:endParaRPr lang="en-US" altLang="ko-KR" sz="500" dirty="0"/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YDVYMjOStd12"/>
              </a:rPr>
              <a:t>       </a:t>
            </a:r>
            <a:r>
              <a:rPr lang="en-US" altLang="ko-KR" dirty="0">
                <a:latin typeface="YDVYMjOStd12"/>
              </a:rPr>
              <a:t>0B </a:t>
            </a:r>
            <a:r>
              <a:rPr lang="ko-KR" altLang="en-US" dirty="0">
                <a:latin typeface="YDVYMjOStd12"/>
              </a:rPr>
              <a:t>또는 </a:t>
            </a:r>
            <a:r>
              <a:rPr lang="en-US" altLang="ko-KR" dirty="0">
                <a:latin typeface="YDVYMjOStd12"/>
              </a:rPr>
              <a:t>0b</a:t>
            </a:r>
            <a:r>
              <a:rPr lang="ko-KR" altLang="en-US" dirty="0">
                <a:latin typeface="YDVYMjOStd12"/>
              </a:rPr>
              <a:t>를 붙여서 이진수 표현</a:t>
            </a:r>
            <a:endParaRPr lang="en-US" altLang="ko-KR" dirty="0">
              <a:latin typeface="YDVYMjOStd12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/>
              <a:t>int num = 100</a:t>
            </a:r>
            <a:r>
              <a:rPr lang="en-US" altLang="ko-KR" sz="2200" dirty="0">
                <a:solidFill>
                  <a:srgbClr val="E1300D"/>
                </a:solidFill>
              </a:rPr>
              <a:t>_</a:t>
            </a:r>
            <a:r>
              <a:rPr lang="en-US" altLang="ko-KR" sz="2200" dirty="0"/>
              <a:t>000</a:t>
            </a:r>
            <a:r>
              <a:rPr lang="en-US" altLang="ko-KR" sz="2200" dirty="0">
                <a:solidFill>
                  <a:srgbClr val="E1300D"/>
                </a:solidFill>
              </a:rPr>
              <a:t>_</a:t>
            </a:r>
            <a:r>
              <a:rPr lang="en-US" altLang="ko-KR" sz="2200" dirty="0"/>
              <a:t>000;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int num = 12</a:t>
            </a:r>
            <a:r>
              <a:rPr lang="en-US" altLang="ko-KR" sz="2200" dirty="0">
                <a:solidFill>
                  <a:srgbClr val="E1300D"/>
                </a:solidFill>
              </a:rPr>
              <a:t>_</a:t>
            </a:r>
            <a:r>
              <a:rPr lang="en-US" altLang="ko-KR" sz="2200" dirty="0"/>
              <a:t>34</a:t>
            </a:r>
            <a:r>
              <a:rPr lang="en-US" altLang="ko-KR" sz="2200" dirty="0">
                <a:solidFill>
                  <a:srgbClr val="E1300D"/>
                </a:solidFill>
              </a:rPr>
              <a:t>_</a:t>
            </a:r>
            <a:r>
              <a:rPr lang="en-US" altLang="ko-KR" sz="2200" dirty="0"/>
              <a:t>56</a:t>
            </a:r>
            <a:r>
              <a:rPr lang="en-US" altLang="ko-KR" sz="2200" dirty="0">
                <a:solidFill>
                  <a:srgbClr val="E1300D"/>
                </a:solidFill>
              </a:rPr>
              <a:t>_</a:t>
            </a:r>
            <a:r>
              <a:rPr lang="en-US" altLang="ko-KR" sz="2200" dirty="0"/>
              <a:t>78</a:t>
            </a:r>
            <a:r>
              <a:rPr lang="en-US" altLang="ko-KR" sz="2200" dirty="0">
                <a:solidFill>
                  <a:srgbClr val="E1300D"/>
                </a:solidFill>
              </a:rPr>
              <a:t>_</a:t>
            </a:r>
            <a:r>
              <a:rPr lang="en-US" altLang="ko-KR" sz="2200" dirty="0"/>
              <a:t>90;</a:t>
            </a:r>
          </a:p>
          <a:p>
            <a:pPr>
              <a:lnSpc>
                <a:spcPct val="150000"/>
              </a:lnSpc>
            </a:pPr>
            <a:endParaRPr lang="en-US" altLang="ko-KR" sz="500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 원하는 위치에 </a:t>
            </a:r>
            <a:r>
              <a:rPr lang="ko-KR" altLang="en-US" dirty="0" err="1"/>
              <a:t>언더바</a:t>
            </a:r>
            <a:r>
              <a:rPr lang="ko-KR" altLang="en-US" dirty="0"/>
              <a:t> 삽입 가능</a:t>
            </a:r>
          </a:p>
        </p:txBody>
      </p:sp>
    </p:spTree>
    <p:extLst>
      <p:ext uri="{BB962C8B-B14F-4D97-AF65-F5344CB8AC3E}">
        <p14:creationId xmlns:p14="http://schemas.microsoft.com/office/powerpoint/2010/main" val="56635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실수형 상수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리터럴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49375D0-9ACE-432E-9C45-A0D950915074}"/>
              </a:ext>
            </a:extLst>
          </p:cNvPr>
          <p:cNvSpPr/>
          <p:nvPr/>
        </p:nvSpPr>
        <p:spPr>
          <a:xfrm>
            <a:off x="1193530" y="2409854"/>
            <a:ext cx="7247085" cy="952324"/>
          </a:xfrm>
          <a:prstGeom prst="roundRect">
            <a:avLst>
              <a:gd name="adj" fmla="val 8046"/>
            </a:avLst>
          </a:prstGeom>
          <a:solidFill>
            <a:schemeClr val="tx2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6813D91-5F79-453A-AD17-488BF6BD7927}"/>
              </a:ext>
            </a:extLst>
          </p:cNvPr>
          <p:cNvSpPr/>
          <p:nvPr/>
        </p:nvSpPr>
        <p:spPr>
          <a:xfrm>
            <a:off x="1193530" y="4268621"/>
            <a:ext cx="7247085" cy="511217"/>
          </a:xfrm>
          <a:prstGeom prst="roundRect">
            <a:avLst>
              <a:gd name="adj" fmla="val 8046"/>
            </a:avLst>
          </a:prstGeom>
          <a:solidFill>
            <a:schemeClr val="tx2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962C5FD-0E35-4EBC-ADDA-0EE6BB3B9AA1}"/>
              </a:ext>
            </a:extLst>
          </p:cNvPr>
          <p:cNvSpPr/>
          <p:nvPr/>
        </p:nvSpPr>
        <p:spPr>
          <a:xfrm>
            <a:off x="1193533" y="2291475"/>
            <a:ext cx="757064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/>
              <a:t>System.out.println(3.0004999 + 2.0004999);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System.out.println(3.0004999</a:t>
            </a:r>
            <a:r>
              <a:rPr lang="en-US" altLang="ko-KR" sz="2200" dirty="0">
                <a:solidFill>
                  <a:srgbClr val="E1300D"/>
                </a:solidFill>
              </a:rPr>
              <a:t>D</a:t>
            </a:r>
            <a:r>
              <a:rPr lang="en-US" altLang="ko-KR" sz="2200" dirty="0"/>
              <a:t> + 2.0004999</a:t>
            </a:r>
            <a:r>
              <a:rPr lang="en-US" altLang="ko-KR" sz="2200" dirty="0">
                <a:solidFill>
                  <a:srgbClr val="E1300D"/>
                </a:solidFill>
              </a:rPr>
              <a:t>D</a:t>
            </a:r>
            <a:r>
              <a:rPr lang="en-US" altLang="ko-KR" sz="2200" dirty="0"/>
              <a:t>);</a:t>
            </a:r>
          </a:p>
          <a:p>
            <a:pPr>
              <a:lnSpc>
                <a:spcPct val="150000"/>
              </a:lnSpc>
            </a:pPr>
            <a:endParaRPr lang="en-US" altLang="ko-KR" sz="500" dirty="0"/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YDVYMjOStd12"/>
              </a:rPr>
              <a:t>       실수는 기본 </a:t>
            </a:r>
            <a:r>
              <a:rPr lang="en-US" altLang="ko-KR" dirty="0">
                <a:latin typeface="YDVYMjOStd12"/>
              </a:rPr>
              <a:t>double</a:t>
            </a:r>
            <a:r>
              <a:rPr lang="ko-KR" altLang="en-US" dirty="0">
                <a:latin typeface="YDVYMjOStd12"/>
              </a:rPr>
              <a:t>형 </a:t>
            </a:r>
            <a:r>
              <a:rPr lang="en-US" altLang="ko-KR" dirty="0">
                <a:latin typeface="YDVYMjOStd12"/>
              </a:rPr>
              <a:t>double</a:t>
            </a:r>
            <a:r>
              <a:rPr lang="ko-KR" altLang="en-US" dirty="0">
                <a:latin typeface="YDVYMjOStd12"/>
              </a:rPr>
              <a:t>형임을 명시하기 위해 </a:t>
            </a:r>
            <a:r>
              <a:rPr lang="en-US" altLang="ko-KR" dirty="0">
                <a:latin typeface="YDVYMjOStd12"/>
              </a:rPr>
              <a:t>d </a:t>
            </a:r>
            <a:r>
              <a:rPr lang="ko-KR" altLang="en-US" dirty="0">
                <a:latin typeface="YDVYMjOStd12"/>
              </a:rPr>
              <a:t>또는 </a:t>
            </a:r>
            <a:r>
              <a:rPr lang="en-US" altLang="ko-KR" dirty="0">
                <a:latin typeface="YDVYMjOStd12"/>
              </a:rPr>
              <a:t>D </a:t>
            </a:r>
            <a:r>
              <a:rPr lang="ko-KR" altLang="en-US" dirty="0">
                <a:latin typeface="YDVYMjOStd12"/>
              </a:rPr>
              <a:t>삽입 가능</a:t>
            </a:r>
            <a:endParaRPr lang="en-US" altLang="ko-KR" dirty="0">
              <a:latin typeface="YDVYMjOStd12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/>
              <a:t>System.out.println(3.0004999</a:t>
            </a:r>
            <a:r>
              <a:rPr lang="en-US" altLang="ko-KR" sz="2200" dirty="0">
                <a:solidFill>
                  <a:srgbClr val="E1300D"/>
                </a:solidFill>
              </a:rPr>
              <a:t>f</a:t>
            </a:r>
            <a:r>
              <a:rPr lang="en-US" altLang="ko-KR" sz="2200" dirty="0"/>
              <a:t> + 2.0004999</a:t>
            </a:r>
            <a:r>
              <a:rPr lang="en-US" altLang="ko-KR" sz="2200" dirty="0">
                <a:solidFill>
                  <a:srgbClr val="E1300D"/>
                </a:solidFill>
              </a:rPr>
              <a:t>f</a:t>
            </a:r>
            <a:r>
              <a:rPr lang="en-US" altLang="ko-KR" sz="2200" dirty="0"/>
              <a:t>);</a:t>
            </a:r>
          </a:p>
          <a:p>
            <a:pPr>
              <a:lnSpc>
                <a:spcPct val="150000"/>
              </a:lnSpc>
            </a:pPr>
            <a:endParaRPr lang="en-US" altLang="ko-KR" sz="500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</a:t>
            </a:r>
            <a:r>
              <a:rPr lang="ko-KR" altLang="en-US" dirty="0"/>
              <a:t>실수형 상수를 </a:t>
            </a:r>
            <a:r>
              <a:rPr lang="en-US" altLang="ko-KR" dirty="0"/>
              <a:t>float</a:t>
            </a:r>
            <a:r>
              <a:rPr lang="ko-KR" altLang="en-US" dirty="0"/>
              <a:t>형으로 표현하려면 </a:t>
            </a:r>
            <a:r>
              <a:rPr lang="en-US" altLang="ko-KR" dirty="0"/>
              <a:t>f </a:t>
            </a:r>
            <a:r>
              <a:rPr lang="ko-KR" altLang="en-US" dirty="0"/>
              <a:t>또는 </a:t>
            </a:r>
            <a:r>
              <a:rPr lang="en-US" altLang="ko-KR" dirty="0"/>
              <a:t>F </a:t>
            </a:r>
            <a:r>
              <a:rPr lang="ko-KR" altLang="en-US" dirty="0"/>
              <a:t>삽입</a:t>
            </a:r>
          </a:p>
        </p:txBody>
      </p:sp>
    </p:spTree>
    <p:extLst>
      <p:ext uri="{BB962C8B-B14F-4D97-AF65-F5344CB8AC3E}">
        <p14:creationId xmlns:p14="http://schemas.microsoft.com/office/powerpoint/2010/main" val="624491143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909</TotalTime>
  <Words>595</Words>
  <Application>Microsoft Office PowerPoint</Application>
  <PresentationFormat>와이드스크린</PresentationFormat>
  <Paragraphs>82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YDVYMjOStd12</vt:lpstr>
      <vt:lpstr>맑은 고딕</vt:lpstr>
      <vt:lpstr>휴먼편지체</vt:lpstr>
      <vt:lpstr>Calibri</vt:lpstr>
      <vt:lpstr>Calibri Light</vt:lpstr>
      <vt:lpstr>Consolas</vt:lpstr>
      <vt:lpstr>추억</vt:lpstr>
      <vt:lpstr> 열혈 Java 프로그래밍</vt:lpstr>
      <vt:lpstr>03-1. 상수(Constants)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03-2. 형 변환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222</cp:lastModifiedBy>
  <cp:revision>142</cp:revision>
  <dcterms:created xsi:type="dcterms:W3CDTF">2017-07-09T08:11:09Z</dcterms:created>
  <dcterms:modified xsi:type="dcterms:W3CDTF">2022-10-31T01:26:11Z</dcterms:modified>
</cp:coreProperties>
</file>