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430" r:id="rId3"/>
    <p:sldId id="403" r:id="rId4"/>
    <p:sldId id="432" r:id="rId5"/>
    <p:sldId id="324" r:id="rId6"/>
    <p:sldId id="404" r:id="rId7"/>
    <p:sldId id="424" r:id="rId8"/>
    <p:sldId id="433" r:id="rId9"/>
    <p:sldId id="429" r:id="rId10"/>
    <p:sldId id="425" r:id="rId11"/>
    <p:sldId id="405" r:id="rId12"/>
    <p:sldId id="406" r:id="rId13"/>
    <p:sldId id="423" r:id="rId14"/>
    <p:sldId id="407" r:id="rId15"/>
    <p:sldId id="408" r:id="rId16"/>
    <p:sldId id="434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430"/>
            <p14:sldId id="403"/>
            <p14:sldId id="432"/>
            <p14:sldId id="324"/>
            <p14:sldId id="404"/>
            <p14:sldId id="424"/>
            <p14:sldId id="433"/>
            <p14:sldId id="429"/>
            <p14:sldId id="425"/>
            <p14:sldId id="405"/>
            <p14:sldId id="406"/>
            <p14:sldId id="423"/>
            <p14:sldId id="407"/>
            <p14:sldId id="408"/>
            <p14:sldId id="43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0" autoAdjust="0"/>
    <p:restoredTop sz="90771" autoAdjust="0"/>
  </p:normalViewPr>
  <p:slideViewPr>
    <p:cSldViewPr snapToGrid="0">
      <p:cViewPr varScale="1">
        <p:scale>
          <a:sx n="114" d="100"/>
          <a:sy n="114" d="100"/>
        </p:scale>
        <p:origin x="12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2022/3/18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5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3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BC74-EA3C-B743-AEB1-3374838AD933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5371-DAAB-D342-B9DB-901EDFD7B065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F77E-8BC4-834C-A971-FD44D26F6A20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BEE-C285-5044-8099-B937EB79C4BA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FB2A-81EB-084A-A968-4A3947BA4445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B520-1700-7E4F-893A-31A4ED79CC5A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57E5-56F2-754E-99D7-B84B9842B2C1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5E64-C503-4045-BEC9-DFB229E987F7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04B9-A2EE-EB44-8819-4FBCB5832749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B8A2-E7C0-254B-A875-0D402175DFBC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2CB-DA71-B14B-A37F-D603311E7244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CB7C7B-144E-B442-984D-1E5B5CCCC9E9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693019"/>
            <a:ext cx="7886700" cy="735981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非集成环境编程</a:t>
            </a: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259" y="1494263"/>
            <a:ext cx="8229600" cy="4939991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常用的命令行编译命令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g++ (-E/S/c/)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source_file.c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-o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output_filename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-E</a:t>
            </a:r>
            <a:r>
              <a:rPr lang="zh-CN" altLang="en-US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，只执行到预编译。直接输出预编译结果。</a:t>
            </a:r>
            <a:endParaRPr lang="en-US" altLang="zh-CN" sz="17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-S</a:t>
            </a:r>
            <a:r>
              <a:rPr lang="zh-CN" altLang="en-US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，只执行到源代码到汇编代码的转换，输出汇编代码。</a:t>
            </a:r>
            <a:endParaRPr lang="en-US" altLang="zh-CN" sz="17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-c</a:t>
            </a:r>
            <a:r>
              <a:rPr lang="zh-CN" altLang="en-US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，只执行到编译，输出目标文件。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-o</a:t>
            </a:r>
            <a:r>
              <a:rPr lang="zh-CN" altLang="en-US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，指定输出文件名</a:t>
            </a:r>
            <a:endParaRPr lang="en-US" altLang="zh-CN" sz="17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7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无参数时输出可执行文件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output_filename</a:t>
            </a:r>
            <a:endParaRPr lang="en-US" altLang="zh-CN" sz="17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自己动手将刚才写的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Helloworld.cpp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编译，使用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./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output_filename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执行可执行文件。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B2EED-9945-4A47-99EF-A04DE62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B2C-4082-E041-9C97-E6D56E83FB45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AE1C-E07B-A74B-8507-854A2674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CE3BF-9B30-594A-93C6-3D665EE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make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259" y="1494263"/>
            <a:ext cx="7980093" cy="4939991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自动化编译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Makefile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文件一旦写好，只需要一个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命令，整个工程完全自动编译，极大的提高了软件开发的效率。</a:t>
            </a: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Makefile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规则</a:t>
            </a:r>
          </a:p>
          <a:p>
            <a:pPr defTabSz="914400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target ... : prerequisites ...</a:t>
            </a:r>
            <a:br>
              <a:rPr lang="en-US" altLang="zh-CN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           	 	command</a:t>
            </a:r>
            <a:b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    	target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是目标文件，可以是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object file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，也可以是可执行文件</a:t>
            </a:r>
          </a:p>
          <a:p>
            <a:pPr defTabSz="914400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prerequisites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是生成对应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所需要的文件</a:t>
            </a:r>
          </a:p>
          <a:p>
            <a:pPr defTabSz="914400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   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command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是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需要执行的命令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149D4-9BF9-EF4C-AB1E-990A14DC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6D75-27C2-E241-87BE-E6C9ABD25348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AD052-9F76-7D4C-8544-E8E2224A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47192-DA24-D04E-96EC-5C87A764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2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4A367A-86FE-B94B-A0F8-586D40DA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02" y="2667595"/>
            <a:ext cx="5028098" cy="1860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Makefile  Demo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259" y="1494263"/>
            <a:ext cx="7980093" cy="4939991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单个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cpp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文件的</a:t>
            </a: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makefile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Hello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world!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为例，只有一个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hello.cpp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终端输入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即可完成编译，输入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  clean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即可清理。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37A57-A417-F44B-8B40-6229540F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4133-92B7-204C-A66D-149E0858CEBC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48C8B-C469-9548-8B95-806C6FB8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FC6D8-CE62-EB4C-AA7C-91FC2F7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AFB7C4-8A06-D34F-8517-FA329A83D47F}"/>
              </a:ext>
            </a:extLst>
          </p:cNvPr>
          <p:cNvSpPr/>
          <p:nvPr/>
        </p:nvSpPr>
        <p:spPr>
          <a:xfrm>
            <a:off x="2032000" y="3060701"/>
            <a:ext cx="8763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2CEDEC-FD75-4B4E-A9DB-E7D48719F9DD}"/>
              </a:ext>
            </a:extLst>
          </p:cNvPr>
          <p:cNvSpPr txBox="1"/>
          <p:nvPr/>
        </p:nvSpPr>
        <p:spPr>
          <a:xfrm>
            <a:off x="202067" y="3384550"/>
            <a:ext cx="165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这是一个制表符，不能用空格代替，下同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B20070E-D0C7-C74E-938B-231A7B9690D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676400" y="3222626"/>
            <a:ext cx="355600" cy="6235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Makefile  Demo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259" y="1494263"/>
            <a:ext cx="7980093" cy="4939991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多个文件的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Makefile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假设有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main.cpp 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command.h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Func1.cpp Func2.cpp Func3.cpp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E12A8D5-389E-7E47-853D-360259C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F865-0359-BA47-AF31-65C7AD72B2E4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44425B6-91DF-604A-B3B5-0ACD6B53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7558E41-1177-2249-9556-F771AB16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8B0222-8A64-2B4E-BD9D-5FD8077E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29" y="2687058"/>
            <a:ext cx="6168542" cy="32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代码调试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259" y="1494263"/>
            <a:ext cx="7980093" cy="4939991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是一个由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GNU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开源的、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操作系统下基于命令行的、功能强大的程序调试工具</a:t>
            </a: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能够设置断点，查看变量，动态改变执行环境</a:t>
            </a: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在编译程序时需要使用“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-g”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选项</a:t>
            </a:r>
          </a:p>
          <a:p>
            <a:pPr lvl="2" indent="0" defTabSz="914400">
              <a:lnSpc>
                <a:spcPct val="110000"/>
              </a:lnSpc>
              <a:buNone/>
            </a:pPr>
            <a:endParaRPr lang="zh-CN" altLang="en-US" sz="17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3E3F4-2ACE-FC4B-954A-F0E2BAD2B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39" y="3429000"/>
            <a:ext cx="5892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代码调试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628652" y="2113389"/>
          <a:ext cx="8202613" cy="4503740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缩写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run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执行被调用程序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break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行号；函数名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设置断点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continue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继续执行被调用程序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单步调试，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Step Info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单步调试，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Step over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变量名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打印变量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display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变量名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监控变量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quit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</a:tabLst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退出程序</a:t>
                      </a: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5259" y="1494264"/>
            <a:ext cx="7980093" cy="61912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72124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代码调试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5259" y="1494264"/>
            <a:ext cx="7980093" cy="61912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简单实践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6D4C27-42CD-8B47-A326-8F0C2AB1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47" y="2398786"/>
            <a:ext cx="3657600" cy="267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557276-8EAA-9546-92CB-89CE6EE8A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2113390"/>
            <a:ext cx="4457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5655A-8474-2F46-9FCB-22AE46F2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B38A-F3CC-C14A-BA79-67AD207FF78D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6239A5-55E5-4945-BC07-5102E9C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C4315-BEEA-A14E-981B-6196512B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系统介绍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194726"/>
            <a:ext cx="8515352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Times" pitchFamily="2" charset="0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2400" b="1" dirty="0">
                <a:solidFill>
                  <a:srgbClr val="202122"/>
                </a:solidFill>
                <a:latin typeface="Times" pitchFamily="2" charset="0"/>
              </a:rPr>
              <a:t>Linux</a:t>
            </a:r>
            <a:r>
              <a:rPr lang="zh-CN" altLang="en-US" sz="2400" dirty="0">
                <a:solidFill>
                  <a:srgbClr val="202122"/>
                </a:solidFill>
                <a:latin typeface="Times" pitchFamily="2" charset="0"/>
              </a:rPr>
              <a:t>是一种自由和开放源码的类</a:t>
            </a:r>
            <a:r>
              <a:rPr lang="en-US" altLang="zh-CN" sz="2400" dirty="0">
                <a:solidFill>
                  <a:srgbClr val="202122"/>
                </a:solidFill>
                <a:latin typeface="Times" pitchFamily="2" charset="0"/>
              </a:rPr>
              <a:t>UNIX</a:t>
            </a:r>
            <a:r>
              <a:rPr lang="zh-CN" altLang="en-US" sz="2400" dirty="0">
                <a:solidFill>
                  <a:srgbClr val="202122"/>
                </a:solidFill>
                <a:latin typeface="Times" pitchFamily="2" charset="0"/>
              </a:rPr>
              <a:t>操作系统。 </a:t>
            </a:r>
            <a:endParaRPr lang="en-US" altLang="zh-CN" sz="2400" dirty="0">
              <a:solidFill>
                <a:srgbClr val="202122"/>
              </a:solidFill>
              <a:latin typeface="Times" pitchFamily="2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特点</a:t>
            </a: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开源免费</a:t>
            </a:r>
            <a:endParaRPr lang="en-US" altLang="zh-CN" sz="2000" dirty="0">
              <a:solidFill>
                <a:schemeClr val="tx1"/>
              </a:solidFill>
              <a:latin typeface="Times" pitchFamily="2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内核高效稳定</a:t>
            </a:r>
            <a:endParaRPr lang="en-US" altLang="zh-CN" sz="2000" dirty="0">
              <a:solidFill>
                <a:schemeClr val="tx1"/>
              </a:solidFill>
              <a:latin typeface="Times" pitchFamily="2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支持多种硬件平台，能支持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x86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ARM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等各种体系架构的</a:t>
            </a:r>
            <a:r>
              <a:rPr lang="en-US" altLang="zh-CN" sz="2000" dirty="0" err="1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cpu</a:t>
            </a:r>
            <a:endParaRPr lang="en-US" altLang="zh-CN" sz="2000" dirty="0">
              <a:solidFill>
                <a:schemeClr val="tx1"/>
              </a:solidFill>
              <a:latin typeface="Times" pitchFamily="2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  <a:ea typeface="Microsoft YaHei" charset="0"/>
                <a:cs typeface="Microsoft YaHei" charset="0"/>
              </a:rPr>
              <a:t>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8CE29-2024-C64E-9A89-E9B767CF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FFA2-6787-8041-93EA-B79381C39B9F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C29DC-C477-0543-A4FE-6A4F4FF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2D97-3169-7546-A331-1DA9D2D6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命令行使用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1728"/>
            <a:ext cx="7553249" cy="3757962"/>
          </a:xfrm>
        </p:spPr>
        <p:txBody>
          <a:bodyPr>
            <a:noAutofit/>
          </a:bodyPr>
          <a:lstStyle/>
          <a:p>
            <a:pPr marL="457200" lvl="1" indent="0" defTabSz="91440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命令行界面（终端界面、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Terminal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通过命令实现人机交互</a:t>
            </a:r>
          </a:p>
          <a:p>
            <a:pPr marL="11430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简单快捷、功能强大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CDEC0-19D3-EA45-8612-3D6421A4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F0A2-51E2-7349-BE45-7ADBDC123291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25292-7211-734C-94B6-6889578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66DD1-7191-174F-BA20-8C36291F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B0029B-3825-B344-A556-D37F13FCE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69"/>
          <a:stretch/>
        </p:blipFill>
        <p:spPr>
          <a:xfrm>
            <a:off x="453326" y="3451302"/>
            <a:ext cx="4255448" cy="2406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B9FAC5-D555-4A4D-A8B0-3EF98898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0" r="10784"/>
          <a:stretch/>
        </p:blipFill>
        <p:spPr>
          <a:xfrm>
            <a:off x="4940300" y="3456845"/>
            <a:ext cx="3750374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命令行使用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469" y="1703430"/>
            <a:ext cx="7664762" cy="5018050"/>
          </a:xfrm>
        </p:spPr>
        <p:txBody>
          <a:bodyPr>
            <a:noAutofit/>
          </a:bodyPr>
          <a:lstStyle/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ls   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列出当前目录下的所有文件（不显示隐藏文件）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ls -a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列出当前目录下的所有文件（显示隐藏文件）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ls -l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列出当前目录下所有文件的详细信息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cd ~ 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进入用户主目录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cd ..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回到上一级目录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touch filename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 创建文件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Microsoft YaHei" charset="0"/>
                <a:ea typeface="Microsoft YaHei" charset="0"/>
              </a:rPr>
              <a:t>mkdir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Microsoft YaHei" charset="0"/>
                <a:ea typeface="Microsoft YaHei" charset="0"/>
              </a:rPr>
              <a:t>dirname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新建目录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rm filename  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删除文件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rm -rf </a:t>
            </a:r>
            <a:r>
              <a:rPr lang="en-US" altLang="zh-CN" sz="1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dirname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删除非空目录及其包含的所有文件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cp file1 file2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复制文件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为文件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mv file1 file2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将文件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重命名为文件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</a:p>
          <a:p>
            <a:pPr marL="457200" lvl="1" indent="0" defTabSz="91440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mv file1 dir1  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将文件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移动到目录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DC3D7-0769-564E-9A59-D6D957E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0606-EBED-3244-839D-59BA32F4C1BC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70DB7-4BF3-7C42-A6E9-109ABBD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29896-148A-D946-9973-9C96D11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34C065-C52B-1148-BCE4-A01BBA6038AB}"/>
              </a:ext>
            </a:extLst>
          </p:cNvPr>
          <p:cNvSpPr txBox="1"/>
          <p:nvPr/>
        </p:nvSpPr>
        <p:spPr>
          <a:xfrm>
            <a:off x="847493" y="2930166"/>
            <a:ext cx="512956" cy="170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53197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554952"/>
            <a:ext cx="7783829" cy="4491382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开发流程：编码 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编译 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链接 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执行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推荐使用工具：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编辑器：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vim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或 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vscode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编译器：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g++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或 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clang</a:t>
            </a: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E723D-585D-A642-94AE-F90D7B3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B2E8-979D-624D-B2E0-0A765347EEDC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A84A3-24FE-8E45-8F50-15EFAD28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CFC6-7F71-EF4F-8850-FC09D98F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vim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09" y="1487648"/>
            <a:ext cx="7783829" cy="5330283"/>
          </a:xfrm>
        </p:spPr>
        <p:txBody>
          <a:bodyPr>
            <a:normAutofit fontScale="92500" lnSpcReduction="20000"/>
          </a:bodyPr>
          <a:lstStyle/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在终端输入命令 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vim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filename.c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342900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常用模式有命令模式和插入模式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命令模式（默认）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查找   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删除命令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dd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删除整行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回退操作 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复制命令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复制整行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粘贴命令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退出命令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q 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wq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保存退出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q! 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强制退出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编辑模式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按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进入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1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输入内容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54F30-4FE3-174D-B1D7-FACA3CA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E208-46C7-3443-80CC-AD23AB7BB318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8D212-A3C2-C949-8277-FD67D950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859C8-0DF5-474D-860A-709F51D0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F58DAE-9E7D-AD44-8AF7-C9F25DF0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8118"/>
            <a:ext cx="3708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vim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527717"/>
            <a:ext cx="7783829" cy="5330283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现场写一个程序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touch 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helloworld.cpp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创建文件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vim </a:t>
            </a:r>
            <a:r>
              <a:rPr lang="en-US" altLang="zh-CN" sz="18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helloworld.cpp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vim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打开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、按 </a:t>
            </a:r>
            <a:r>
              <a:rPr lang="en-US" altLang="zh-CN" sz="1850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85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进入编辑模式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、完成代码编辑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、按 </a:t>
            </a:r>
            <a:r>
              <a:rPr lang="en-US" altLang="zh-CN" sz="185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Esc</a:t>
            </a:r>
            <a:r>
              <a:rPr lang="zh-CN" altLang="en-US" sz="185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退出编辑模式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、先输入 </a:t>
            </a:r>
            <a:r>
              <a:rPr lang="en-US" altLang="zh-CN" sz="185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，再输入 </a:t>
            </a:r>
            <a:r>
              <a:rPr lang="en-US" altLang="zh-CN" sz="1850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wq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保存并退出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E02A7-8425-DA4B-B7BA-CA2BE864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3C77-90BC-D94C-97B6-94B728F5DFEA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1256E-E260-2842-9231-072555A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21613-891B-A44C-B73F-B4455DF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275F53CC-4EF2-D142-82F9-3AEBDF6C93AA}"/>
              </a:ext>
            </a:extLst>
          </p:cNvPr>
          <p:cNvSpPr/>
          <p:nvPr/>
        </p:nvSpPr>
        <p:spPr>
          <a:xfrm>
            <a:off x="693628" y="1691337"/>
            <a:ext cx="2018520" cy="68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baseline="12000">
                <a:solidFill>
                  <a:srgbClr val="000000"/>
                </a:solidFill>
                <a:latin typeface="Arial"/>
                <a:ea typeface="DejaVu Sans"/>
              </a:rPr>
              <a:t>编辑代码</a:t>
            </a:r>
            <a:endParaRPr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94DE0B3-DDA2-FD47-A290-3D9FE88897F4}"/>
              </a:ext>
            </a:extLst>
          </p:cNvPr>
          <p:cNvSpPr/>
          <p:nvPr/>
        </p:nvSpPr>
        <p:spPr>
          <a:xfrm>
            <a:off x="693628" y="4248700"/>
            <a:ext cx="2018520" cy="68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baseline="12000" dirty="0" err="1">
                <a:solidFill>
                  <a:srgbClr val="000000"/>
                </a:solidFill>
                <a:latin typeface="Arial"/>
              </a:rPr>
              <a:t>链接</a:t>
            </a:r>
            <a:endParaRPr dirty="0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49880554-AF3C-7A4D-9F26-77E8FCE82259}"/>
              </a:ext>
            </a:extLst>
          </p:cNvPr>
          <p:cNvSpPr/>
          <p:nvPr/>
        </p:nvSpPr>
        <p:spPr>
          <a:xfrm>
            <a:off x="693628" y="5527251"/>
            <a:ext cx="2018520" cy="68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baseline="12000" dirty="0" err="1">
                <a:solidFill>
                  <a:srgbClr val="000000"/>
                </a:solidFill>
                <a:latin typeface="Arial"/>
                <a:ea typeface="DejaVu Sans"/>
              </a:rPr>
              <a:t>执</a:t>
            </a:r>
            <a:r>
              <a:rPr lang="en-US" sz="4400" b="1" strike="noStrike" baseline="12000" dirty="0" err="1">
                <a:solidFill>
                  <a:srgbClr val="000000"/>
                </a:solidFill>
                <a:latin typeface="Arial"/>
                <a:ea typeface="DejaVu Sans"/>
              </a:rPr>
              <a:t>行</a:t>
            </a:r>
            <a:endParaRPr dirty="0"/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BB76E3-75FA-DB49-A17A-6E480D31E501}"/>
              </a:ext>
            </a:extLst>
          </p:cNvPr>
          <p:cNvSpPr/>
          <p:nvPr/>
        </p:nvSpPr>
        <p:spPr>
          <a:xfrm>
            <a:off x="1435226" y="2376417"/>
            <a:ext cx="535324" cy="5849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4DF84BCD-8C47-5742-B1A9-93127A825081}"/>
              </a:ext>
            </a:extLst>
          </p:cNvPr>
          <p:cNvSpPr/>
          <p:nvPr/>
        </p:nvSpPr>
        <p:spPr>
          <a:xfrm>
            <a:off x="1435226" y="4928429"/>
            <a:ext cx="535324" cy="596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E9D78CE-2EC3-4A4D-BBE7-539D5EDB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E7463C-D2B4-4F44-9300-4B259827C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74" y="2131618"/>
            <a:ext cx="3708400" cy="14859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2CD09F8-7FCA-3B41-969C-D1E162D40A4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712148" y="4591240"/>
            <a:ext cx="711360" cy="395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F4A7826-FE9E-1E49-9A06-EE88E2AE3AD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12148" y="5417595"/>
            <a:ext cx="711360" cy="452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stomShape 3">
            <a:extLst>
              <a:ext uri="{FF2B5EF4-FFF2-40B4-BE49-F238E27FC236}">
                <a16:creationId xmlns:a16="http://schemas.microsoft.com/office/drawing/2014/main" id="{6CB07E93-B341-374E-984C-FBCC0C71E8E9}"/>
              </a:ext>
            </a:extLst>
          </p:cNvPr>
          <p:cNvSpPr/>
          <p:nvPr/>
        </p:nvSpPr>
        <p:spPr>
          <a:xfrm>
            <a:off x="693628" y="2969888"/>
            <a:ext cx="2018520" cy="68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baseline="12000">
                <a:solidFill>
                  <a:srgbClr val="000000"/>
                </a:solidFill>
                <a:latin typeface="Arial"/>
                <a:ea typeface="DejaVu Sans"/>
              </a:rPr>
              <a:t>编译</a:t>
            </a:r>
            <a:endParaRPr/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4CA56740-36CC-0542-A7E6-13F00A4F31FF}"/>
              </a:ext>
            </a:extLst>
          </p:cNvPr>
          <p:cNvSpPr/>
          <p:nvPr/>
        </p:nvSpPr>
        <p:spPr>
          <a:xfrm>
            <a:off x="1435226" y="3654968"/>
            <a:ext cx="535324" cy="5934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F0C13-A0F5-5646-8F42-0F8FFFA0F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08" y="4028032"/>
            <a:ext cx="5130800" cy="1917700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AC2D14-CA88-9443-9688-48E10AAF9F5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12148" y="3312428"/>
            <a:ext cx="711360" cy="1169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期占位符 16">
            <a:extLst>
              <a:ext uri="{FF2B5EF4-FFF2-40B4-BE49-F238E27FC236}">
                <a16:creationId xmlns:a16="http://schemas.microsoft.com/office/drawing/2014/main" id="{218B730C-9CE5-8A40-ABFE-20C7683D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E3F-3BC8-A347-9D65-A7B953722F03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8B4617FC-BA29-5741-817E-9AE72873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65D4B2CC-438F-C34D-B99F-2A58C296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8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下的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C++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编程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BF1CC9D-DB38-444F-92BF-74E6F13BCE1B}"/>
              </a:ext>
            </a:extLst>
          </p:cNvPr>
          <p:cNvSpPr/>
          <p:nvPr/>
        </p:nvSpPr>
        <p:spPr>
          <a:xfrm>
            <a:off x="1019424" y="1645323"/>
            <a:ext cx="7814880" cy="44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微软雅黑"/>
                <a:ea typeface="微软雅黑"/>
              </a:rPr>
              <a:t>参数</a:t>
            </a:r>
            <a:r>
              <a:rPr lang="en-US" sz="2400" strike="noStrike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微软雅黑"/>
                <a:ea typeface="微软雅黑"/>
              </a:rPr>
              <a:t>-c  </a:t>
            </a:r>
            <a:r>
              <a:rPr lang="en-US" sz="2400" strike="noStrike" dirty="0" err="1">
                <a:solidFill>
                  <a:srgbClr val="000000"/>
                </a:solidFill>
                <a:latin typeface="微软雅黑"/>
                <a:ea typeface="微软雅黑"/>
              </a:rPr>
              <a:t>编译，生成后缀为.o的同名二进制文件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lang="en-US" sz="2400" strike="noStrike" dirty="0" err="1">
                <a:solidFill>
                  <a:srgbClr val="000000"/>
                </a:solidFill>
                <a:latin typeface="微软雅黑"/>
                <a:ea typeface="微软雅黑"/>
              </a:rPr>
              <a:t>helloWorld.cpp</a:t>
            </a:r>
            <a:r>
              <a:rPr lang="en-US" sz="2400" strike="noStrike" dirty="0">
                <a:solidFill>
                  <a:srgbClr val="000000"/>
                </a:solidFill>
                <a:latin typeface="微软雅黑"/>
                <a:ea typeface="微软雅黑"/>
              </a:rPr>
              <a:t>        </a:t>
            </a:r>
            <a:r>
              <a:rPr lang="en-US" sz="2400" strike="noStrike" dirty="0" err="1">
                <a:solidFill>
                  <a:srgbClr val="000000"/>
                </a:solidFill>
                <a:latin typeface="微软雅黑"/>
                <a:ea typeface="微软雅黑"/>
              </a:rPr>
              <a:t>helloWorld.o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微软雅黑"/>
                <a:ea typeface="微软雅黑"/>
              </a:rPr>
              <a:t>-o </a:t>
            </a:r>
            <a:r>
              <a:rPr lang="en-US" sz="2400" strike="noStrike" dirty="0" err="1">
                <a:solidFill>
                  <a:srgbClr val="000000"/>
                </a:solidFill>
                <a:latin typeface="微软雅黑"/>
                <a:ea typeface="微软雅黑"/>
              </a:rPr>
              <a:t>链接、生成可执行文件，不指定时默认为a.out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6B424-3A40-E340-B029-4D32C2274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35" y="4206451"/>
            <a:ext cx="6177692" cy="230898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C24BD-E5FC-264D-94CB-D82C016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D25-9CB9-434D-A98C-38991BF977DB}" type="datetime1">
              <a:rPr lang="zh-CN" altLang="en-US" smtClean="0"/>
              <a:t>2022/3/18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D38F6-37AF-B042-A58E-6ED89787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26A63D2-804D-7141-AA62-3AEB859E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297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Macintosh PowerPoint</Application>
  <PresentationFormat>全屏显示(4:3)</PresentationFormat>
  <Paragraphs>159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微软雅黑</vt:lpstr>
      <vt:lpstr>微软雅黑</vt:lpstr>
      <vt:lpstr>Microsoft YaHei UI</vt:lpstr>
      <vt:lpstr>Arial</vt:lpstr>
      <vt:lpstr>Calibri</vt:lpstr>
      <vt:lpstr>Segoe UI</vt:lpstr>
      <vt:lpstr>Segoe UI Light</vt:lpstr>
      <vt:lpstr>Times</vt:lpstr>
      <vt:lpstr>Times New Roman</vt:lpstr>
      <vt:lpstr>Wingdings</vt:lpstr>
      <vt:lpstr>WelcomeDoc</vt:lpstr>
      <vt:lpstr>非集成环境编程</vt:lpstr>
      <vt:lpstr>Linux系统介绍</vt:lpstr>
      <vt:lpstr>命令行使用</vt:lpstr>
      <vt:lpstr>命令行使用</vt:lpstr>
      <vt:lpstr>Linux下的C++编程</vt:lpstr>
      <vt:lpstr>Linux下的C++编程 - vim编辑器</vt:lpstr>
      <vt:lpstr>Linux下的C++编程 - vim编辑器</vt:lpstr>
      <vt:lpstr>Linux下的C++编程</vt:lpstr>
      <vt:lpstr>Linux下的C++编程</vt:lpstr>
      <vt:lpstr>Linux下的C++编程</vt:lpstr>
      <vt:lpstr>Linux编程 - make</vt:lpstr>
      <vt:lpstr>Linux编程 - Makefile  Demo</vt:lpstr>
      <vt:lpstr>Linux编程 - Makefile  Demo</vt:lpstr>
      <vt:lpstr>Linux编程 - gdb代码调试</vt:lpstr>
      <vt:lpstr>Linux编程 - gdb代码调试</vt:lpstr>
      <vt:lpstr>Linux编程 - gdb代码调试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2022-03-18T06:47:27Z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