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73" r:id="rId4"/>
    <p:sldId id="261" r:id="rId5"/>
    <p:sldId id="262" r:id="rId6"/>
    <p:sldId id="263" r:id="rId7"/>
    <p:sldId id="264" r:id="rId8"/>
    <p:sldId id="270" r:id="rId9"/>
    <p:sldId id="269" r:id="rId10"/>
    <p:sldId id="266" r:id="rId11"/>
    <p:sldId id="268" r:id="rId12"/>
    <p:sldId id="271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61F01-EAAA-41D2-93F8-8409582D22D7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0DE32-2CDF-4603-9358-D87629C2D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ABB793-4904-4221-BBC4-561F6C14CD23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5B24E-E718-4BB2-9D75-4352A6494A8C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21D9B-2F13-4B59-8FCF-AA5EA423B6B9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1FCB2-0F6A-4656-B565-BB93DF3AA098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D7F41-9683-4756-B9C3-8ED33EC0B996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C2F73-57D5-4F65-AFEA-25D4B8D0181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4D5B-9939-49C6-9819-F22C3CA1600D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CA05-24BF-47C8-980D-4C2ABEFB05A6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8F5CF-FCD7-4337-B269-473629FF90A0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0626B3-3192-4691-88D8-CC4881EFE600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772A93-1386-414D-B149-7B0387DC6F69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E4969-A7EA-40E2-BF76-AC6DC0DA89CE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E867-695A-4BAB-8DC6-C458F78E39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5D80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8" name="Picture 13" descr="background_72dpi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2900" y="0"/>
            <a:ext cx="88011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HDC  PRESENTATION ON THE SDM (CYCLE BEADS)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 </a:t>
            </a:r>
          </a:p>
          <a:p>
            <a:r>
              <a:rPr lang="en-US" dirty="0" smtClean="0"/>
              <a:t>ABDIAZIZ </a:t>
            </a:r>
            <a:endParaRPr lang="en-US" dirty="0"/>
          </a:p>
        </p:txBody>
      </p:sp>
      <p:pic>
        <p:nvPicPr>
          <p:cNvPr id="5" name="Picture 6" descr="kk-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28600"/>
            <a:ext cx="23622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Lesson learned </a:t>
            </a:r>
            <a:r>
              <a:rPr lang="en-US" dirty="0" smtClean="0"/>
              <a:t>short period time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85000" lnSpcReduction="20000"/>
          </a:bodyPr>
          <a:lstStyle/>
          <a:p>
            <a:pPr indent="3175">
              <a:lnSpc>
                <a:spcPct val="90000"/>
              </a:lnSpc>
              <a:defRPr/>
            </a:pPr>
            <a:r>
              <a:rPr lang="en-US" kern="0" dirty="0" smtClean="0"/>
              <a:t>Health provider improved  and understood knowledge's of SDM with </a:t>
            </a:r>
            <a:r>
              <a:rPr lang="en-US" kern="0" dirty="0" smtClean="0"/>
              <a:t>5 </a:t>
            </a:r>
            <a:r>
              <a:rPr lang="en-US" kern="0" dirty="0" smtClean="0"/>
              <a:t>days.</a:t>
            </a:r>
          </a:p>
          <a:p>
            <a:pPr indent="3175">
              <a:lnSpc>
                <a:spcPct val="90000"/>
              </a:lnSpc>
              <a:defRPr/>
            </a:pPr>
            <a:r>
              <a:rPr lang="en-US" kern="0" dirty="0" smtClean="0"/>
              <a:t>Cycle beads can even perform by the different provider.</a:t>
            </a:r>
          </a:p>
          <a:p>
            <a:pPr indent="3175">
              <a:lnSpc>
                <a:spcPct val="90000"/>
              </a:lnSpc>
              <a:defRPr/>
            </a:pPr>
            <a:r>
              <a:rPr lang="en-US" kern="0" dirty="0" smtClean="0"/>
              <a:t>Cycle beads even can be taught in clinic and community setting.</a:t>
            </a:r>
          </a:p>
          <a:p>
            <a:pPr indent="3175">
              <a:lnSpc>
                <a:spcPct val="90000"/>
              </a:lnSpc>
              <a:defRPr/>
            </a:pPr>
            <a:r>
              <a:rPr lang="en-US" kern="0" dirty="0" smtClean="0"/>
              <a:t>Women </a:t>
            </a:r>
            <a:r>
              <a:rPr lang="en-US" kern="0" dirty="0" smtClean="0"/>
              <a:t>learn </a:t>
            </a:r>
            <a:r>
              <a:rPr lang="en-US" kern="0" dirty="0" smtClean="0"/>
              <a:t>to use the SDM a 20 minutes session</a:t>
            </a:r>
          </a:p>
          <a:p>
            <a:pPr indent="3175">
              <a:lnSpc>
                <a:spcPct val="90000"/>
              </a:lnSpc>
              <a:defRPr/>
            </a:pPr>
            <a:r>
              <a:rPr lang="en-US" kern="0" dirty="0" smtClean="0"/>
              <a:t>Women received SDM  highly accepted including services provider. </a:t>
            </a:r>
          </a:p>
          <a:p>
            <a:pPr indent="3175">
              <a:lnSpc>
                <a:spcPct val="90000"/>
              </a:lnSpc>
              <a:defRPr/>
            </a:pPr>
            <a:r>
              <a:rPr lang="en-US" kern="0" dirty="0" smtClean="0"/>
              <a:t>SDM is method accepted religious leaders and entire community.</a:t>
            </a:r>
          </a:p>
          <a:p>
            <a:pPr indent="3175">
              <a:lnSpc>
                <a:spcPct val="90000"/>
              </a:lnSpc>
              <a:defRPr/>
            </a:pPr>
            <a:r>
              <a:rPr lang="en-US" kern="0" dirty="0" smtClean="0"/>
              <a:t>High demands of Clients introduced before in </a:t>
            </a:r>
            <a:r>
              <a:rPr lang="en-US" kern="0" dirty="0" err="1" smtClean="0"/>
              <a:t>Bulahwa</a:t>
            </a:r>
            <a:r>
              <a:rPr lang="en-US" kern="0" dirty="0" smtClean="0"/>
              <a:t> MCH.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Recommendation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990601"/>
            <a:ext cx="6705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1" charset="-128"/>
              </a:rPr>
              <a:t>To allocate more resource to  </a:t>
            </a:r>
            <a:r>
              <a:rPr lang="en-US" sz="2400" kern="0" dirty="0">
                <a:ea typeface="ＭＳ Ｐゴシック" pitchFamily="1" charset="-128"/>
              </a:rPr>
              <a:t>Expands </a:t>
            </a:r>
            <a:r>
              <a:rPr lang="en-US" sz="2400" kern="0" dirty="0" smtClean="0">
                <a:ea typeface="ＭＳ Ｐゴシック" pitchFamily="1" charset="-128"/>
              </a:rPr>
              <a:t>coverage area </a:t>
            </a:r>
          </a:p>
          <a:p>
            <a:pPr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1" charset="-128"/>
              </a:rPr>
              <a:t> Empowers more  women</a:t>
            </a:r>
          </a:p>
          <a:p>
            <a:pPr algn="just" eaLnBrk="0" hangingPunct="0">
              <a:lnSpc>
                <a:spcPct val="150000"/>
              </a:lnSpc>
              <a:defRPr/>
            </a:pPr>
            <a:r>
              <a:rPr lang="en-US" sz="2400" kern="0" dirty="0" smtClean="0">
                <a:ea typeface="ＭＳ Ｐゴシック" pitchFamily="1" charset="-128"/>
              </a:rPr>
              <a:t>Empower men to involves effectiveness of SDM </a:t>
            </a:r>
            <a:r>
              <a:rPr lang="en-US" sz="2400" kern="0" dirty="0" err="1" smtClean="0">
                <a:ea typeface="ＭＳ Ｐゴシック" pitchFamily="1" charset="-128"/>
              </a:rPr>
              <a:t>programme</a:t>
            </a:r>
            <a:endParaRPr lang="en-US" sz="2400" kern="0" dirty="0" smtClean="0">
              <a:ea typeface="ＭＳ Ｐゴシック" pitchFamily="1" charset="-128"/>
            </a:endParaRPr>
          </a:p>
          <a:p>
            <a:pPr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1" charset="-128"/>
              </a:rPr>
              <a:t>To train more staff and more women to effectively </a:t>
            </a:r>
            <a:r>
              <a:rPr lang="en-US" sz="2800" kern="0" dirty="0" smtClean="0">
                <a:ea typeface="ＭＳ Ｐゴシック" pitchFamily="1" charset="-128"/>
              </a:rPr>
              <a:t>increase coverage of </a:t>
            </a:r>
            <a:r>
              <a:rPr lang="en-US" sz="2800" kern="0" dirty="0" smtClean="0">
                <a:ea typeface="ＭＳ Ｐゴシック" pitchFamily="1" charset="-128"/>
              </a:rPr>
              <a:t>birth </a:t>
            </a:r>
            <a:r>
              <a:rPr lang="en-US" sz="2800" kern="0" dirty="0" smtClean="0">
                <a:ea typeface="ＭＳ Ｐゴシック" pitchFamily="1" charset="-128"/>
              </a:rPr>
              <a:t> </a:t>
            </a:r>
            <a:r>
              <a:rPr lang="en-US" sz="2800" kern="0" dirty="0" smtClean="0">
                <a:ea typeface="ＭＳ Ｐゴシック" pitchFamily="1" charset="-128"/>
              </a:rPr>
              <a:t>spacing</a:t>
            </a:r>
          </a:p>
          <a:p>
            <a:pPr algn="just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kern="0" dirty="0" smtClean="0">
                <a:ea typeface="ＭＳ Ｐゴシック" pitchFamily="1" charset="-128"/>
              </a:rPr>
              <a:t>To supply Cycle beads</a:t>
            </a:r>
          </a:p>
          <a:p>
            <a:pPr algn="just" eaLnBrk="0" hangingPunct="0">
              <a:lnSpc>
                <a:spcPct val="150000"/>
              </a:lnSpc>
              <a:defRPr/>
            </a:pPr>
            <a:endParaRPr lang="en-US" sz="2800" kern="0" dirty="0">
              <a:solidFill>
                <a:srgbClr val="5D80A8"/>
              </a:solidFill>
              <a:ea typeface="ＭＳ Ｐゴシック" pitchFamily="1" charset="-128"/>
            </a:endParaRPr>
          </a:p>
          <a:p>
            <a:pPr algn="just" eaLnBrk="0" hangingPunct="0">
              <a:lnSpc>
                <a:spcPct val="150000"/>
              </a:lnSpc>
              <a:defRPr/>
            </a:pPr>
            <a:r>
              <a:rPr lang="en-US" sz="2000" kern="0" dirty="0" smtClean="0">
                <a:solidFill>
                  <a:schemeClr val="bg2"/>
                </a:solidFill>
                <a:ea typeface="ＭＳ Ｐゴシック" pitchFamily="1" charset="-128"/>
              </a:rPr>
              <a:t>»</a:t>
            </a:r>
            <a:endParaRPr lang="en-US" sz="2000" dirty="0">
              <a:ea typeface="ＭＳ Ｐゴシック" pitchFamily="1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Challenge</a:t>
            </a:r>
            <a:r>
              <a:rPr lang="en-US" dirty="0" smtClean="0"/>
              <a:t>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fund </a:t>
            </a:r>
          </a:p>
          <a:p>
            <a:r>
              <a:rPr lang="en-US" dirty="0" smtClean="0"/>
              <a:t>Limited </a:t>
            </a:r>
            <a:r>
              <a:rPr lang="en-US" dirty="0" smtClean="0"/>
              <a:t>commodity</a:t>
            </a:r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286000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Standard Days Method does not protect against sexually transmitted infections (STIs) or HIV/AIDS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98755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WAAD MAHADSANTIHIIN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38200" y="990600"/>
            <a:ext cx="7315199" cy="5318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981200"/>
          </a:xfrm>
        </p:spPr>
        <p:txBody>
          <a:bodyPr>
            <a:normAutofit fontScale="90000"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 smtClean="0">
                <a:latin typeface="Garamond" pitchFamily="18" charset="0"/>
              </a:rPr>
              <a:t>The Standard Days Method</a:t>
            </a:r>
            <a:r>
              <a:rPr lang="en-US" sz="3200" baseline="30000" dirty="0" smtClean="0">
                <a:latin typeface="Garamond" pitchFamily="18" charset="0"/>
              </a:rPr>
              <a:t/>
            </a:r>
            <a:br>
              <a:rPr lang="en-US" sz="3200" baseline="30000" dirty="0" smtClean="0">
                <a:latin typeface="Garamond" pitchFamily="18" charset="0"/>
              </a:rPr>
            </a:br>
            <a:r>
              <a:rPr lang="en-US" sz="3200" dirty="0" smtClean="0">
                <a:latin typeface="Garamond" pitchFamily="18" charset="0"/>
              </a:rPr>
              <a:t>and Cycle Beads</a:t>
            </a:r>
            <a:r>
              <a:rPr lang="en-US" sz="3200" baseline="30000" dirty="0" smtClean="0">
                <a:latin typeface="Garamond" pitchFamily="18" charset="0"/>
              </a:rPr>
              <a:t/>
            </a:r>
            <a:br>
              <a:rPr lang="en-US" sz="3200" baseline="30000" dirty="0" smtClean="0">
                <a:latin typeface="Garamond" pitchFamily="18" charset="0"/>
              </a:rPr>
            </a:br>
            <a:r>
              <a:rPr lang="en-US" sz="3200" dirty="0" smtClean="0">
                <a:latin typeface="Garamond" pitchFamily="18" charset="0"/>
              </a:rPr>
              <a:t>A Simple Fertility Awareness-based Approach to </a:t>
            </a:r>
            <a:r>
              <a:rPr lang="en-US" sz="3200" dirty="0" smtClean="0">
                <a:latin typeface="Garamond" pitchFamily="18" charset="0"/>
              </a:rPr>
              <a:t>Birth spacing </a:t>
            </a:r>
            <a:r>
              <a:rPr lang="en-US" sz="3200" dirty="0" smtClean="0">
                <a:latin typeface="Garamond" pitchFamily="18" charset="0"/>
              </a:rPr>
              <a:t>Program Piloted Gedo region supported UNFPA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010400" cy="29718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What is the SDM?</a:t>
            </a:r>
            <a:endParaRPr lang="en-US" sz="2800" dirty="0"/>
          </a:p>
          <a:p>
            <a:pPr lvl="0"/>
            <a:r>
              <a:rPr lang="en-US" sz="2800" b="1" dirty="0"/>
              <a:t>Reason for choosing Cycle beads (SDM)</a:t>
            </a:r>
            <a:endParaRPr lang="en-US" sz="2800" dirty="0"/>
          </a:p>
          <a:p>
            <a:pPr lvl="0"/>
            <a:r>
              <a:rPr lang="en-US" sz="2800" b="1" dirty="0" smtClean="0"/>
              <a:t>?</a:t>
            </a:r>
            <a:r>
              <a:rPr lang="en-US" sz="2800" dirty="0" smtClean="0"/>
              <a:t> </a:t>
            </a:r>
            <a:r>
              <a:rPr lang="en-US" sz="2800" b="1" dirty="0" smtClean="0"/>
              <a:t>achievements  </a:t>
            </a:r>
            <a:r>
              <a:rPr lang="en-US" sz="2800" b="1" dirty="0"/>
              <a:t>short Program of Cycle beads in Gedo region </a:t>
            </a:r>
            <a:endParaRPr lang="en-US" sz="2800" dirty="0"/>
          </a:p>
          <a:p>
            <a:pPr lvl="0"/>
            <a:r>
              <a:rPr lang="en-US" sz="2800" b="1" dirty="0"/>
              <a:t> Lessons Learned</a:t>
            </a:r>
            <a:endParaRPr lang="en-US" sz="2800" dirty="0"/>
          </a:p>
          <a:p>
            <a:pPr lvl="0"/>
            <a:r>
              <a:rPr lang="en-US" sz="2800" b="1" dirty="0"/>
              <a:t>Recommendation</a:t>
            </a:r>
            <a:endParaRPr lang="en-US" sz="2800" dirty="0"/>
          </a:p>
          <a:p>
            <a:r>
              <a:rPr lang="en-US" sz="2800" b="1" dirty="0"/>
              <a:t>Challenges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Standard Days Method?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3175">
              <a:lnSpc>
                <a:spcPct val="85000"/>
              </a:lnSpc>
              <a:spcBef>
                <a:spcPct val="50000"/>
              </a:spcBef>
              <a:tabLst>
                <a:tab pos="287338" algn="l"/>
              </a:tabLst>
              <a:defRPr/>
            </a:pPr>
            <a:r>
              <a:rPr lang="en-US" dirty="0"/>
              <a:t>Is a method that:</a:t>
            </a:r>
          </a:p>
          <a:p>
            <a:pPr marL="457200" indent="119063">
              <a:lnSpc>
                <a:spcPct val="85000"/>
              </a:lnSpc>
              <a:spcBef>
                <a:spcPct val="50000"/>
              </a:spcBef>
              <a:tabLst>
                <a:tab pos="287338" algn="l"/>
                <a:tab pos="576263" algn="l"/>
              </a:tabLst>
              <a:defRPr/>
            </a:pPr>
            <a:r>
              <a:rPr lang="en-US" dirty="0"/>
              <a:t> involves both partners</a:t>
            </a:r>
          </a:p>
          <a:p>
            <a:pPr marL="457200" indent="119063">
              <a:lnSpc>
                <a:spcPct val="85000"/>
              </a:lnSpc>
              <a:spcBef>
                <a:spcPct val="50000"/>
              </a:spcBef>
              <a:tabLst>
                <a:tab pos="287338" algn="l"/>
                <a:tab pos="576263" algn="l"/>
              </a:tabLst>
              <a:defRPr/>
            </a:pPr>
            <a:r>
              <a:rPr lang="en-US" dirty="0"/>
              <a:t> doesn’t require costly imported commodities</a:t>
            </a:r>
          </a:p>
          <a:p>
            <a:pPr marL="457200" indent="119063">
              <a:lnSpc>
                <a:spcPct val="85000"/>
              </a:lnSpc>
              <a:spcBef>
                <a:spcPct val="50000"/>
              </a:spcBef>
              <a:tabLst>
                <a:tab pos="287338" algn="l"/>
                <a:tab pos="576263" algn="l"/>
              </a:tabLst>
              <a:defRPr/>
            </a:pPr>
            <a:r>
              <a:rPr lang="en-US" dirty="0"/>
              <a:t> offers opportunities 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49057"/>
          <a:stretch>
            <a:fillRect/>
          </a:stretch>
        </p:blipFill>
        <p:spPr bwMode="auto">
          <a:xfrm>
            <a:off x="5410200" y="1676400"/>
            <a:ext cx="3276600" cy="289332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14400" y="685800"/>
            <a:ext cx="7010400" cy="409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175">
              <a:lnSpc>
                <a:spcPct val="85000"/>
              </a:lnSpc>
              <a:spcBef>
                <a:spcPct val="50000"/>
              </a:spcBef>
              <a:tabLst>
                <a:tab pos="287338" algn="l"/>
              </a:tabLst>
              <a:defRPr/>
            </a:pPr>
            <a:r>
              <a:rPr lang="en-US" sz="2400" dirty="0"/>
              <a:t>	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5791200" cy="609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How does the SDM work?</a:t>
            </a:r>
            <a:endParaRPr lang="en-US" dirty="0"/>
          </a:p>
        </p:txBody>
      </p:sp>
      <p:pic>
        <p:nvPicPr>
          <p:cNvPr id="5" name="Picture 3" descr="CycleBeads and hand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715000" y="1066800"/>
            <a:ext cx="2123902" cy="289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676400"/>
            <a:ext cx="4876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31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2B9C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Helps a couple avoid unplanned pregnancy by knowing which days they should not have unprotected intercourse.</a:t>
            </a:r>
          </a:p>
          <a:p>
            <a:pPr marL="0" marR="0" lvl="0" indent="3175" algn="l" defTabSz="914400" rtl="0" eaLnBrk="1" fontAlgn="auto" latinLnBrk="0" hangingPunct="1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Identifies days 8-19 of the cycle as fertile</a:t>
            </a:r>
          </a:p>
          <a:p>
            <a:pPr marL="0" marR="0" lvl="0" indent="3175" algn="l" defTabSz="914400" rtl="0" eaLnBrk="1" fontAlgn="auto" latinLnBrk="0" hangingPunct="1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appropriate for women with menstrual cycles 26-32 days long.</a:t>
            </a:r>
          </a:p>
          <a:p>
            <a:pPr marL="0" marR="0" lvl="0" indent="3175" algn="l" defTabSz="914400" rtl="0" eaLnBrk="1" fontAlgn="auto" latinLnBrk="0" hangingPunct="1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Uses a color-coded string of beads– </a:t>
            </a:r>
          </a:p>
          <a:p>
            <a:pPr marL="0" marR="0" lvl="0" indent="3175" algn="l" defTabSz="914400" rtl="0" eaLnBrk="1" fontAlgn="auto" latinLnBrk="0" hangingPunct="1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Cycle Beads</a:t>
            </a:r>
            <a:r>
              <a:rPr kumimoji="0" lang="en-US" sz="2600" b="1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®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to help women keep </a:t>
            </a: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track of their cycle days and know when they are fertile.</a:t>
            </a:r>
            <a:endParaRPr kumimoji="0" lang="en-US" sz="2600" i="0" u="none" strike="noStrike" kern="1200" cap="none" spc="0" normalizeH="0" baseline="3000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Chart 2"/>
          <p:cNvGraphicFramePr>
            <a:graphicFrameLocks/>
          </p:cNvGraphicFramePr>
          <p:nvPr/>
        </p:nvGraphicFramePr>
        <p:xfrm>
          <a:off x="609600" y="228600"/>
          <a:ext cx="8305800" cy="6019800"/>
        </p:xfrm>
        <a:graphic>
          <a:graphicData uri="http://schemas.openxmlformats.org/presentationml/2006/ole">
            <p:oleObj spid="_x0000_s1026" r:id="rId3" imgW="7773074" imgH="6017273" progId="Excel.Sheet.8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use the SDM?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175"/>
            <a:r>
              <a:rPr lang="en-US" dirty="0" smtClean="0"/>
              <a:t>Women who usually have cycles between 26 and 32 days long.</a:t>
            </a:r>
          </a:p>
          <a:p>
            <a:pPr marL="0" indent="3175"/>
            <a:endParaRPr lang="en-US" dirty="0" smtClean="0"/>
          </a:p>
          <a:p>
            <a:pPr marL="0" indent="3175">
              <a:lnSpc>
                <a:spcPct val="85000"/>
              </a:lnSpc>
              <a:spcBef>
                <a:spcPct val="50000"/>
              </a:spcBef>
            </a:pPr>
            <a:r>
              <a:rPr lang="en-US" dirty="0" smtClean="0"/>
              <a:t> Couples who can avoid unprotected sex during the woman’s fertile day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choosing SDM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b="1" dirty="0"/>
              <a:t>Doesn’t affect health</a:t>
            </a:r>
          </a:p>
          <a:p>
            <a:pPr fontAlgn="t"/>
            <a:r>
              <a:rPr lang="en-US" dirty="0"/>
              <a:t>No side effects</a:t>
            </a:r>
          </a:p>
          <a:p>
            <a:pPr fontAlgn="t"/>
            <a:r>
              <a:rPr lang="en-US" dirty="0"/>
              <a:t>Economical</a:t>
            </a:r>
          </a:p>
          <a:p>
            <a:pPr fontAlgn="t"/>
            <a:r>
              <a:rPr lang="en-US" dirty="0"/>
              <a:t>Easy to </a:t>
            </a:r>
            <a:r>
              <a:rPr lang="en-US" dirty="0" smtClean="0"/>
              <a:t>learn/use</a:t>
            </a:r>
          </a:p>
          <a:p>
            <a:pPr fontAlgn="t"/>
            <a:r>
              <a:rPr lang="en-US" dirty="0" smtClean="0"/>
              <a:t>Acceptable Somalia community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Achievements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 health staff trained on  standard days methods scientifically and practical.</a:t>
            </a:r>
          </a:p>
          <a:p>
            <a:r>
              <a:rPr lang="en-US" dirty="0" smtClean="0"/>
              <a:t>10 trained staff representing 3 districts of Gedo (BULAHAW, BARDERA and </a:t>
            </a:r>
            <a:r>
              <a:rPr lang="en-US" dirty="0" err="1" smtClean="0"/>
              <a:t>Dollow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All women attended ANC at </a:t>
            </a:r>
            <a:r>
              <a:rPr lang="en-US" dirty="0" err="1" smtClean="0"/>
              <a:t>Bullahawa</a:t>
            </a:r>
            <a:r>
              <a:rPr lang="en-US" dirty="0" smtClean="0"/>
              <a:t> MCH introduced  uses of cycle beads and its’ advantages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Staff trained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2880360" cy="4038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376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Microsoft Office Excel 97-2003 Worksheet</vt:lpstr>
      <vt:lpstr>HDC  PRESENTATION ON THE SDM (CYCLE BEADS)</vt:lpstr>
      <vt:lpstr>The Standard Days Method and Cycle Beads A Simple Fertility Awareness-based Approach to Birth spacing Program Piloted Gedo region supported UNFPA</vt:lpstr>
      <vt:lpstr>Presentation Overview </vt:lpstr>
      <vt:lpstr>What is the Standard Days Method?</vt:lpstr>
      <vt:lpstr>How does the SDM work?</vt:lpstr>
      <vt:lpstr>Slide 6</vt:lpstr>
      <vt:lpstr>Who can use the SDM?</vt:lpstr>
      <vt:lpstr>Reason for choosing SDM</vt:lpstr>
      <vt:lpstr>Achievements </vt:lpstr>
      <vt:lpstr>Lesson learned short period time</vt:lpstr>
      <vt:lpstr>Recommendation </vt:lpstr>
      <vt:lpstr>Challenges </vt:lpstr>
      <vt:lpstr>Slide 13</vt:lpstr>
      <vt:lpstr>WAAD MAHADSANTIHIIN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HDC  PRESENTATION ON THE SDM (CYCLE BEADS)</dc:title>
  <dc:creator>HP</dc:creator>
  <cp:lastModifiedBy>HP</cp:lastModifiedBy>
  <cp:revision>24</cp:revision>
  <dcterms:created xsi:type="dcterms:W3CDTF">2013-01-15T04:09:33Z</dcterms:created>
  <dcterms:modified xsi:type="dcterms:W3CDTF">2013-01-15T08:01:20Z</dcterms:modified>
</cp:coreProperties>
</file>