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0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1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3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6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79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5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6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3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A1865-FAE9-4599-8088-79ED3D8DAAA2}" type="datetimeFigureOut">
              <a:rPr lang="en-GB" smtClean="0"/>
              <a:t>22/04/2017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8896E8-1ACC-4CA3-A820-4942D4055EC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6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ondon.gov.uk/" TargetMode="External"/><Relationship Id="rId2" Type="http://schemas.openxmlformats.org/officeDocument/2006/relationships/hyperlink" Target="https://data.gov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ndregistry.data.gov.uk/app/pp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London house price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sz="2400" dirty="0"/>
              <a:t>By Jaymin Mistry</a:t>
            </a:r>
          </a:p>
        </p:txBody>
      </p:sp>
    </p:spTree>
    <p:extLst>
      <p:ext uri="{BB962C8B-B14F-4D97-AF65-F5344CB8AC3E}">
        <p14:creationId xmlns:p14="http://schemas.microsoft.com/office/powerpoint/2010/main" val="42049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Limited property availability and high prices in the capital of the UK.</a:t>
            </a:r>
          </a:p>
          <a:p>
            <a:r>
              <a:rPr lang="en-GB" dirty="0"/>
              <a:t>Understanding of factors contributing to price will: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Enable buyers to identify best value property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Real estate websites to create recommender systems for users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Government to understand where resources can be best used to improve the availability of suitable housing.</a:t>
            </a:r>
          </a:p>
        </p:txBody>
      </p:sp>
    </p:spTree>
    <p:extLst>
      <p:ext uri="{BB962C8B-B14F-4D97-AF65-F5344CB8AC3E}">
        <p14:creationId xmlns:p14="http://schemas.microsoft.com/office/powerpoint/2010/main" val="407849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Majority of data accessed from </a:t>
            </a:r>
            <a:r>
              <a:rPr lang="en-GB" dirty="0">
                <a:hlinkClick r:id="rId2"/>
              </a:rPr>
              <a:t>https://data.gov.uk/</a:t>
            </a:r>
            <a:r>
              <a:rPr lang="en-GB" dirty="0"/>
              <a:t> and </a:t>
            </a:r>
            <a:r>
              <a:rPr lang="en-GB" dirty="0">
                <a:hlinkClick r:id="rId3"/>
              </a:rPr>
              <a:t>https://data.london.gov.uk/</a:t>
            </a:r>
            <a:endParaRPr lang="en-GB" dirty="0"/>
          </a:p>
          <a:p>
            <a:r>
              <a:rPr lang="en-GB" dirty="0"/>
              <a:t>Price paid data – Land Registry </a:t>
            </a:r>
            <a:r>
              <a:rPr lang="en-GB" dirty="0">
                <a:hlinkClick r:id="rId4"/>
              </a:rPr>
              <a:t>http://landregistry.data.gov.uk/app/ppd</a:t>
            </a:r>
            <a:endParaRPr lang="en-GB" dirty="0"/>
          </a:p>
          <a:p>
            <a:r>
              <a:rPr lang="en-GB" dirty="0" err="1"/>
              <a:t>Gmaps</a:t>
            </a:r>
            <a:r>
              <a:rPr lang="en-GB" dirty="0"/>
              <a:t> distance matrix API</a:t>
            </a:r>
          </a:p>
        </p:txBody>
      </p:sp>
    </p:spTree>
    <p:extLst>
      <p:ext uri="{BB962C8B-B14F-4D97-AF65-F5344CB8AC3E}">
        <p14:creationId xmlns:p14="http://schemas.microsoft.com/office/powerpoint/2010/main" val="391595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data</a:t>
            </a:r>
          </a:p>
          <a:p>
            <a:r>
              <a:rPr lang="en-GB" dirty="0"/>
              <a:t>Wrangle into a useable form</a:t>
            </a:r>
          </a:p>
          <a:p>
            <a:r>
              <a:rPr lang="en-GB" dirty="0"/>
              <a:t>Conduct exploratory data analysis</a:t>
            </a:r>
          </a:p>
          <a:p>
            <a:r>
              <a:rPr lang="en-GB" dirty="0"/>
              <a:t>Create linear Regression Model</a:t>
            </a:r>
          </a:p>
          <a:p>
            <a:r>
              <a:rPr lang="en-GB" dirty="0"/>
              <a:t>Determine key factors and their significance</a:t>
            </a:r>
          </a:p>
        </p:txBody>
      </p:sp>
    </p:spTree>
    <p:extLst>
      <p:ext uri="{BB962C8B-B14F-4D97-AF65-F5344CB8AC3E}">
        <p14:creationId xmlns:p14="http://schemas.microsoft.com/office/powerpoint/2010/main" val="278222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data exploration</a:t>
            </a:r>
          </a:p>
        </p:txBody>
      </p:sp>
      <p:sp>
        <p:nvSpPr>
          <p:cNvPr id="5" name="AutoShape 4" descr="data:image/png;base64,iVBORw0KGgoAAAANSUhEUgAABUAAAAPACAMAAADDuCPrAAAAt1BMVEUAAAAAADoAAGYAOjoAOpAAZrYAsPYAv30zMzM6AAA6Ojo6ZmY6kJA6kLY6kNtNTU1NTW5NTY5NbqtNjshmAABmZmZmtrZmtv9uTU1uq+SOTU2Oq6uOyP+QOgCQZpCQkDqQkLaQ29uQ2/+jpQCrbk2rjk2r5P+2ZgC2///Ijk3I///bkDrb/9vb///kq27k///na/Pr6+vy8vL4dm3/tmb/yI7/25D/5Kv//7b//8j//9v//+T////rtMf4AAAACXBIWXMAAB2HAAAdhwGP5fFlAAAgAElEQVR4nO3de2Nc55Wld7pjzpjTGdEX9UhWpMyMozRaRkQnHpK68ft/rtQNqNog3gLO2Vi1FvA+vz+6CRE42JtVeHzqilefAACrvHIPAADPFQEFgJUIKACsREABYCUCCgArEVAAWImAAsBKBBQAViKgALASAQWAlQgoAKxEQAFgJQIKACulBPT/UxIfvil6uujhsqeTX6kRgIDaRU8XPVz2dAR0BgTULnq66OGypyOgMyCgdtHTRQ+XPR0BnQEBtYueLnq47OkI6AwIqF30dNHDZU9HQGdAQO2ip4seLns6AjoDAmoXPV30cNnTEdAZEFC76Omih8uejoDOgIDaRU8XPVz2dAR0BgTULnq66OGypyOgMyCgdtHTRQ+XPR0BnQEBtYueLnq47OkI6AwIqF30dNHDZU9HQGdAQO2ip4seLns6AjoDAmoXPV30cNnTEdAZEFC76Omih8uejoDOgIDaRU8XPVz2dAR0BgTULnq66OGypyOgMyCgdtHTRQ+XPR0BnQEBtYueLnq47OkI6AwIqF30dNHDZU9HQGdAQO2ip4seLns6AjoDAmoXPV30cNnTEdAZEFC76Omih8uejoDOgIDaRU8XPVz2dAR0BgTULnq66OGypyOgMyCgdtHTRQ+XPR0BnQEBtYueLnq47OkI6AwIqF30dNHDZU9HQGdAQO2ip4seLns6AjoDAmoXPV30cNnTEdAZEFC76Omih8uejoDOgIDaRU8XPVz2dAR0BgTULnq66OGypyOgMyCgdtHTRQ+XPR0BnQEBtYueLnq47OkI6AwIqF30dNHDZU9HQGdAQO2ip4seLns6AjoDAtrwf0WR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0AvoD283vt3/+ZdvNn/+66dFHxyJr2ua47qTWUlWjE5U9nQEdAadgO5auPGX7Qc/fb3785//seCDE+Lrmua47mRWkhWjE5U9HQGdQSOgv32/O5N89/aP/76L6V92edz+p0d+cEp8XdMc153MSrJidKKypyOgM2gE9MPhPPLdtomHD376+k9/f/QHp8TXNc1x3cmsJCtGJyp7OgI6g/UB3ZyAfnv86If9OeX+Pz7yg1Pi65rmuO5kVpIVoxOVPR0BncH6gP7yzclZ5G/fb2/Hf9qejv71sR8U4uua5rjuZFaSFaMTlT0dAZ3B+oD+9PWf//Hh7dvdPaDHmm5vzz/yg70/7K0ew8mdzMr9rwHMpxXQ/3v/KPxfTwL64TST5z/YI6BPxf2vAcxnfUA/HJ7A9GF7Dro+oAfiWzua47qTWUlWjL6RnD0dN+Fn0Aro/n7Md49vJgEVkqwYnajs6QjoDDo34Q8PCG3vDF1/H+iB+LqmOa47mZVkxehEZU9HQGfQCeghhts/8Ci8n2TF6ERlT0dAZ9B5HujJGeinH/ZP7Lx5tuejPjglvq5pjutOZiVZMTpR2dMR0Bk0Xon0w+Fm+O5sklci2UlWjE5U9nQEdAaNgB5e0f6B18JnkKwYnajs6QjoDDrvxvRh/zTQ/a3xwwf7l8c/8oMT4uua5rjuZFaSFaMTlT0dAZ1B6/1Af/t+08KbG+O8H6iZZMXoRGVPR0BnwDvSN7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NICeiz5E5m5f7XAOaTElDx/1hrjutOZiVZMfocL3s6zk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QEAb3MmsJCtGJyp7OgI6AwLa4E5mJVkxOlHZ0xHQGRDQBncyK8mK0YnKno6AzoCANriTWUlWjE5U9nQEdAYEtMGdzEqyYnSisqcjoDMgoA3uZFaSFaMTlT0dAZ0BAW1wJ7OSrBidqOzpCOgMCGiDO5mVZMXoRGVPR0Bn8EBA37969eqrS8whvq5pjutOZiVZMTpR2dMR0BkMA/p+G85tP1+9+uICc4iva5rjupNZSVaMTlT2dAR0BqOAXm27+et3u4D+7m/6OcTXNc1x3cmsJCtGJyp7OgI6g0FAt6eerz99fPPq9z/+/OXmT3Li65rmuO5kVpIVoxOVPR0BncEgoFe7uz6vX+1vx//+R/kc4uua5rjuZFaSFaMTlT0dAb11dYGCmNwf0M1t9+1DR1ev/uU/Pm3OQ7f/V0x8XdMc153MSrJidKKypwsL6NXC86DrVwt+7D++eX36Qbnfb3MTduPmYFevbl3irsE73/LpH9O5P6A/f7ld7nDjnYCOuJNZSVaMTlT2dBMFdHPC9frkz3uvb75v6Vap2ROemL4fH8sW0Pf770VAR9zJrCQrRicqe7p5Arpt5uuTP5+G6nqbyavf/z/fHZ4PWWv2ZAU9t50hoPub8Nf7k+yl//KriK9rmuO6k1lJVoxOVPZ00wR0dxv9JqDXhype72+172/FXv3+x01Sdv/9ZIzrJ3yS+cPbnZ4lP6Hhg0i7h9+3Q11f5Img4uua5rjuZFaSFaMTlT3dLAG9Pr3BvsnU4cv2p1/vd43cPoj0/vPTsetXT9a0tIC+vznZ3f6vC88DHXAns5KsGJ2o7OnmCOj2Jvvv/udtnD6+qSeV+2yePAp/OsbuaZJLZhpLC+j+nozNv+Cv313mtZzi65rmuO5kVpIVoxOVPV1qQPc/24cPNidIX+zPIW9vZu4eRH99DOj5z9916Rinu9k9noHeHWN/sM0H2/sLd9/zq3u/2e4ezNsElb+//cr/cjjfe3/yYP/dWp4GtH7eQ9/mrOFLOa8OX391gUeQPhHQJyBZMTpR2dOFBvS6PJayicf//uX+4/0P+s2DQP/y3w//4aHP/z9/PI3T7rtc3f7t9vM3fxqfgb7effG/3Rzvs2/2X78rjzbd/v3rw6z/dph1/0WbL/jq5tvePe07DWj9vIe+zVm8G1ODO5mVZMXoRGVPlxnQ44M7u4bsHgD6at/NL/aftqvGbQMf+vyd2zht//C+PNi9bdEXg4DuH17Z3Qnwt0+//o/7v9nr41C3j1AdPj75yqubv9jP8f7z+x/KTfjyeQ99m7MIaIM7mZVkxehEZU8XGdDDI8O3j/bctOrT4VHyzUnhbfgOf3/28/dOA/q/valPF9o/iej2cZRjQA/5O7mX8L5v9vrwVdvP3J+x7qerX3lz2Jtwfn4Lvga0fN5D3+asMwG92u13dYn3YiKgT0CyYnSisqeLDOgxCftU3jbr8LLDq3rb+8HP3zsN6OHM9f3prfjPenp6E/nuA/flmx2P8fr0Dtb9Nzx+5U1AD7fN77kFXwNaPu+hb3PWMKDX+//dOJlRSnxd0xzXncxKsmJ0orKniwzoMXv7WBzfKuj68Jjx69vPL0G9//MPSkCP9yPeRuzqeIfi1d1+npzLjr/ZbvrTnF0dHn66OZ29ObHdn3recwv+TgxPP++hb3PWKKDXhxPv7f98XOKdAMTXNc1x3cmsJCtGJyp7usSAniRn/8fdI9A714e7A4/PiN8H9eznf7r9u2NAD9k8fRe3q9//ePPW7CcBPT6W/vrkO9z7zXZtvTmVvX0Mq+R+/6XvD9n//MSxBvT08x76NmcNAro5hd4eaXNGfXunh5b4uqY5rjuZlWTF6ERlTxca0Hp29XlAb1py94z03s8/OG3gfTd/tw8iHe5Z/PycrjwCdfeb3aTn+pEBvXlY/fNk1YCeft5D3+asM69EOrwiXvQE1DvE1zXNcd3JrCQrRicqe7rQgErPQA8Pw9T/tg/o4VDnA/rQGejr+7/y5LDbk8p734DzTsdOPu+hb3PWudfC7wN67x0KRz99/ed/7P7wyzdv37796+G/PvKDI/F1TXNcdzIryYrRicqeLjGg993NeBrEx9wHejag16c34b+4reYxnWcCeuab3dw5Wb/2voBua3V134vP7wT05PMe+jZnnX87u11Az74b02/fv90H9Kev324t+uCE+LqmOa47mZVkxehEZU8XGdBj4PbvtXY3iKevPzo8s/3s53+6+eTjSzlvH1LfvQbp9qWchxO7cwG955udviapnt7WOySuTj7zv31535OP7gT05PMe+jZndQP67hDDzYnlX3Z5/OvjPzglvq5pjutOZiVZMTpR2dNFBvSep1qWIN4+B3L8PNCzAd0+SHTzBPzD80r378Z0U8dzAR0+6fT4BM3b88zDs/k/C+jmT//65r7q3b0r8vh5D32bsx5xE/76TIW3J5S7gH7Y/7+fvv7T3x/9wSnxdU1zXHcyK8mK0YnKni4yoKcv9tmW8LMgHsJ3fc8rke79/Jte3MTp5CGYm/f/3L4f6I9Xt09jGgf0nm92+1qlmzcXPSRpd5TylTdnje9vn3Jankn1WUCPn/fQtzlr+CDS7h7l+rz8z21uwP8f+/tAf9ifU27+w7eP/uCU+LqmOa47mZVkxehEZU+XGdDPX25+J4iH5xmNXwt/PqDHgn5181flWUtnA/r5N/vXN6fPwj/+/e4gJ1/5/vZppZsvumnp2YAeP++hb3PW+GlM2+eAbr7D9bm3s/vh7V/2DyL99v0f/333X95tCvnIDwrxdU1zXHcyK8mK0YnKni40oIekHW813w3i4aXhd96Nafz5n+7G6bqmZ1/Um4icD+jn3+z42qaTvz8crL7B0ueJPhvQcrfp2W9z1vkn0pcsf257g3wf0F++Odwmf/f2L4/9YO8Pew9PGsidzMr9rwEMrPytnCcPjy9w/cgvuv28dd/m4PxLOc/385dvNueTdwL64TST5z/YI6BPxf2vAQxcMqC/fve4N4A/fp4moDd3hpxZfXeHZjegB+JbO5rjupNZSVaMvpGcPV3YTXinSwb0472PwZ/7PFVAH/Ju94g6AU0hWTE6UdnTEdCuNWXbP4Fo0eeZAvrT17sHhLr3gR6Ir2ua47qTWUlWjE5U9nQEtGt52a4f9cj5nc970oDu3xuvvp7+/pdyvnt7609/51F4P8mK0YnKno6Adq0K6KNuwF/feZqAPaCfftg/sfPm2Z6P+uCU+LqmOa47mZVkxehEZU9HQGewPqAHhzcT4ZVIdpIVoxOVPR0BnUH7dyIdAspr4e0kK0YnKns6AjqDpwro5tzy5G2WHvnBCfF1TXNcdzIryYrRicqejoDO4MkCyvuBuklWjE5U9nQEdAajt7M7udvz3LsxPRnxdU1zXHcyK8mK0YnKni4roP9cQPIT/kI9IqBXZx9EeiLi65rmuO5kVpIVoxOVPV1YQP/XoxHQBT4L6J0H4B98FP6JiK9rmuO6k1lJVoxOVPZ0BHQGn5+BXn8eUH6p3P3cyawkK0YnKns6AjqDzwP6+Skovxd+wJ3MSrJidKKypyOgM3jEfaAXIb6uaY7rTmYlWTE6UdnTEdAZENAGdzIryYrRicqejoDOYPQ7kQjoI7iTWUlWjE5U9nQEdAajM9DG+5OsIr6uaY7rTmYlWTE6UdnTEdAZENAGdzIryYrRicqejoDOYPhrjS/x0PsJ8XVNc1x3MivJitGJyp6OgM5g/Fs5L3svqPi6pjmuO5mVZMXoRGVPR0BnMLwJzyuRHuZOZiVZMTpR2dMR0BkQ0AZ3MivJitGJyp6OgM6AgDa4k1lJVoxOVPZ0BHQG7fcDfSLi65rmuO5kVpIVoxOVPd3zD+jxPOoC74bxTBHQBncyK8mK0YnKnu4lBfTV437Z+oQIaIM7mZVkxehEZU/3EgJ6uPPu1+8o6MCZgF69evW7v326uswz6sXXNc1x3cmsJCtGJyp7uhcU0Ms/rfHZGAZ097agv/vb5n97LvIvJ76uaY7rTmYlWTE6UdnTvaiAbjrAKeh9xk+k3wd0ezcI7wc64E5mJVkxOlHZ072ogG6CwANJ9xkE9OObzYnnz19ubsJvC3qB/+0RX9c0x3Uns5KsGJ2o7OleVkA/vrnwi7ufiXOvhd8FdHvyzq/0uJ87mZVkxehEZU/30gLKnaD3uT+g+3s89gH99J4n0g+4k1lJVoxOVPZ0BHQGo1cibdN5COhF/unE1zXNcd3JrCQrRicqezoCOgMC2uBOZiVZMTpR2dO9rIC+v/QbXD4Tj7gJf32JfzrxdU1zXHcyK8mK0YnKnu5lBZRH4e83fBBp80+3D+jHNzyINOBOZiVZMTpR2dO9qID+/CXPA73X+GlM2+eAbgJ6vXs9kpz4uqY5rjuZlWTF6ERlT/eiAnqRm6HP0fkn0u9d4sWc4uua5rjuZFaSFaMTlT3dCwro5vzzEmdRz9H5l3JerJ8EtE+yYnSisqd7CQHl3Zgecv7NRF5d5nWcnwjoE5CsGJ2o7OleUkAv/Dt6nxHezq7BncxKsmJ0orKne/4BxcMIaIM7mZVkxehEZU9HQGcwDuj2TVQv92b+4uua5rjuZFaSFaMTlT0dAZ3BKKCHfF4soeLrmua47mRWkhWjE5U9HQGdwedKHCAAACAASURBVCCgJ/28TEHF1zXNcd3JrCQrRicqezoCOoNBQK9vn7hwfZmnMIiva5rjupNZSVaMTlT2dAR0BsPXwt8+fennL3kp54A7mZVkxehEZU9HQGdw7t2YDng/0BF3MivJitGJyp6OgM5gFNCTZvJ2diPuZFaSFaMTlT0dAZ3B6CZ8OQPl7ezu505mJVkxOlHZ0xHQGQweRDq52X6ZX2gqvq5pjutOZiVZMTpR2dMR0BmMngf6/ub1r+95GtOQO5mVZMXoRGVPFxbQBSQ/4S/U6D7QV5+T3hMqvq5pjutOZiVZMTpR2dNlBRQaBLTBncxKsmJ0orKnI6AzIKAN7mRWkhWjE5U9XVZAuQmvwbsxNbiTWUlWjE5U9nRhAX38FYmALkBAG3QxXEOyYnSisqcjoDMgoA26GK4hWTE6UdnTEdAZPPh+oPxKjzFdDNeQrBidqOzpCOgMHvFL5Xg/0BFdDNeQrBidqOzpCOgM+LXGDboYriFZMTpR2dMR0BkMAvrxzU03NyW9xK+EFl/XNMfVxXANyYrRicqejoDOYBDQq2M1Ny3l/UDvp4vhGpIVoxOVPR0BncHwDZWPt9uveTemAV0M15CsGJ2o7OkI6Awe8YbKvB/oiC6Ga0hWjE5U9nQEdAYEtEEXwzUkK0YnKns6AjoDbsI36GK4hmTF6ERlT0dAZ8CDSA26GK4hWTE6UdnTEdAZ8DSmBl0M15CsGJ2o7OkI6Ax4In2DLoZrSFaMTlT2dM8/oNvTqEu8l+Vzxks5G3QxXEOyYnSisqcjoDPgzUQadDFcQ7JidKKyp3sJAaWbD+Ht7Bp0MVxDsmJ0orKnI6AzGD0Kf+l/OfF1TXNcXQzXkKwYnajs6QjoDIa/E+kSjxydEF/XNMfVxXANyYrRicqejoDOgIA26GK4hmTF6ERlT0dAZzB8Iv2FHjy6Ib6uaY6ri+EakhWjE5U93UsI6EWfifMsjZ8Hetn/8RFf1zTH1cVwDcmK0YnKno6AzuBRvxeeNxO5ny6Ga0hWjE5U9nQvIaDchH8IAW3QxXANyYrRicqejoDOgIA26GK4hmTF6ERlT0dAZ8AT6Rt0MVxDsmJ0orKnI6AzIKANuhiuIVkxOlHZ0xHQGRDQBl0M15CsGJ2o7OkI6AwefDORCz2BQXxd0xxXF8M1JCtGJyp7OgI6g1FAD/nk7ezO0cVwDcmK0YnKno6AzmAQ0JN+Xqag4uua5ri6GK4hWTE6UdnTPf+A4mGDgG7fTvmrO3+SEl/XNMfVxXANyYrRicqejoDOYPhbOW9fC//zl/xSuQFdDNeQrBidqOzpCOgMHvF74d/zRPoBXQzXkKwYnajs6QjoDEYBPWnmRe5KFl/XNMfVxXANyYrRicqejoDOYHQTvpyBXuCt7cTXNc1xdTFcQ7JidKKypyOgMxg8iHRys/3X73gQaUAXwzUkK0YnKns6AjqD0fNA39/8Ovj3PI1pSBfDNSQrRicqezoCOoNHvRvTBd6TSXxd0xxXF8M1JCtGJyp7OgI6AwLaoIvhGpIVoxOVPR0BnQEBbdDFcA3JitGJyp6OgM6Ad2Nq0MVwDcmK0YnKni4soAtIfsJfKALa4E5mJVkxOlHZ02UFFBoEtMGdzEqyYnSisqcjoDMgoA3uZFaSFaMTlT1dVkC5Ca9BQBvcyawkK0YnKnu6sID+50cjoAsQ0AZ3MivJitGJyp6OgM6AgDa4k1lJVoxOVPZ0BHQGBLTBncxKsmJ0orKnI6AzIKAN7mRWkhWjE5U9HQGdwd2A/vrd4U1ELkx8XdMc153MSrJidKKypyOgM7gb0J+/JKCP5k5mJVkxOlHZ0xHQGdwf0PKO9Bchvq5pjutOZiVZMTpR2dMR0BncE9Df/0hAH8edzEqyYnSisqcjoDP47EGkq0u/D9Oe+LqmOa47mZVkxehEZU9HQGfwWUA/viGgj+VOZiVZMTpR2dMR0Bl8/jSmewpKQO/nTmYlWTE6UdnTEdAZPOLXGl+E+LqmOa47mZVkxehEZU9HQGdAQBvcyawkK0YnKns6AjoDXonU4E5mJVkxOlHZ072MgO5/u8+lz6eej3FAf/1ud//n73+8yBzi65rmuO5kVpIVoxOVPd1LCOghApfrwLMzDOj17UNIl/i18AS0T7JidKKyp3sBAd2efu5emHhNQQdGAb0+eRD+Eq/tFF/XNMd1J7OSrBidqOzpXkBAr26zuUnpRU6knp1BQLfPZdp3c1PS3/1NP4f4uqY5rjuZlWTF6ERlT/f8A/rxzfG+z49vLpGB52cQ0KtjNTctvcD/9oiva5rjupNZSVaMTlT2dM8/oNenNz6vPO8ylO7+gJY3tbu+xN0f4uua5rjuZFaSFaMTlT3dsw/opgJfHQ/wnntB7zN6HujJ+frpiTxOuZNZuf81kGxFQEsFyMD9UgIq/h9rzXHdyawkK0af42VP9+zPQOvLaQjovbgJ3+BOZiVZMTpR2dO9gIByBvogHkRqcCezkqwYnajs6Z59QLkP9BF4GlODO5mVZMXoRGVP9+wDyqPwj8AT6RvcyawkK0YnKnu65x9Qngf6MF7K2eBOZiVZMTpR2dM9/4BuzjpvCsorkQZ4M5EGdzIryYrRicqe7gUEdNuAm9fC8xDSvXg7uwZ3MivJitGJyp7uBQSUd2N6EAFtcCezkqwYnajs6V5CQG/eD5R8jhDQBncyK8mK0YnKnu5lBBTnEdAGdzIryYrRicqejoDOgIA2uJNZSVaMTlT2dAR0BgS0wZ3MSrJidKKypyOgMyCgDe5kVpIVoxOlmu7/jTLcfRECqkFAG9zJrCQrElC74e6LEFANAtrgTmYlWZGA2g13X4SAaozejenSrzuQ/CAcr2ua47qTWUlWJKB2w90XIaAaozdUvvRbr0h+EI7XNc1x3cmsJCsSULvh7osQUA0C2uBOZiVZkYDaDXdfhIBqDN9Q+cIv3pL8IByva5rjupNZSVYkoHbD3RchoBrj9wO97L2gkh+E43VNc1x3MivJigTUbrj7IgRUY3gT/hS/VO5+7mRWkhUJqN1wdwQgoA3uZFaSFQmo3XB3BCCgDe5kVpIVCajdcPdF/rmA5Cf8heKJ9A3uZFaSFQmo3XD3Rf75nx6NgC5AQBvcyawkKxJQu+HuixBQDQLa4E5mJVmRgNoNd1+EgGqcCejV7jfCX13mGfWSH4TjdU1zXHcyK8mKBNRuuPsiBFTj/K81/t3ffv3uMk8IlfwgHK9rmuO6k1lJViSgdsPdFyGgGuMn0u8Dun08/hIvSpL8IByva5rjupNZSVYkoHbD3RchoBqDgH58sznx/PnLzU34bUG/0s8h+UE4Xtc0x3Uns5KsSEDthrsvQkA1zr0WfhfQ7a+Gfq2fQ/KDcLyuaY7rTmYlWZGA2g13X4SAatwf0E00v/p0COin9zyRfsCdzEqyIgG1G+6+CAHVGL0SaZvOQ0A/viGg93Mns5KsSEDthrsvQkA1CGiDO5mVZEUCajfcfRECqvGIm/DXl3gYXvKDcLyuaY7rTmYlWZGA2g13X4SAagwfRNqcde4D+vENDyINuJNZSVYkoHbD3RchoBrjpzFtnwO6Cej17vVIcpIfhON1TXNcdzIryYoE1G64+yIEVOP8E+n3LvFiTskPwvG6pjmuO5mVZEUCajfcfZGVAd134AJPBH+uzr+U82L9JKB9khUJqN1w90VWBfT2fYEv/VvOn4/zbyby6jKv4/xEQJ+AZEUCajfcfZE1Af31u/2P/2UeBnmeeDu7BncyK8mKBNRuuPsiawJ6+wTGj28u8TjIs0RAG9zJrCQrElC74e6LrAno+5sTz/3TGnGPcUA3/2hbFzp3l/wgHK9rmuO6k1lJViSgdsPdF2mdgWJoFNBDPi+WUMkPwvG6pjmuO5mVZEUCajfcfZGV94Fy5+cDBgE96edl/g0lPwjH65rmuO5kVpIVCajdcPdFOo/CX+aXUjxPg4Be3z756/gnKckPwvG6pjmuO5mVZEUCajfcfZGVzwP9+IanMZ01fC387dOXNv8rxGvh7+dOZiVZkYDaDXdfpPFKpCsKOjZ6N6aTs07eD3TEncxKsiIBtRvuvkjrpZybHnBf6P3OvZ3dAW9nN+JOZiVZkYDaDXdfZEVATyrw/lIvqHl2zr2d3cFF/vEkPwjH65rmuO5kVpIVCajdcPdFVgT0pAIf3xDQ+w0eRDq52X6ZJ9FKfhCO1zXNcd3JrCQrElC74e6LrLkJf31bgWtuwg+ceTem/ZMXPr7h3ZhG3MmsJCsSULvh7ousCejtb+S9ushbWj5LdwN6+/4rp7gP9H7uZFaSFQmo3XD3RVY9iHR4EhNvaDdGQBvcyawkKxJQu+Hui6x8FP79JV/P/RwR0AZ3MivJigTUbrj7IrwjvQbvxtTgTmYlWZGA2g13X4SAahDQBncyK8mKBNRuuPsiBFSDgDa4k1lJViSgdsPdFyGgGsOAXnEf6IPcyawkKxJQu+HuixBQjUFA62NJBPR+7mRWkhUJqN1w90UIqMYgoFc8Cv8I7mRWkhUJqN1w90UIqMbwtfAXfumB5AfheF3THNedzEqyIgG1G+6+CAHVeMTb2V2E5AfheF3THNedzEqyIgG1G+6+CAHVeMTb2V2E5AfheF3THNedzEqyIgG1G+6+CAHVGN4Hyhnow9zJrCQrElC74e6LEFCN4dvZXfj9/yQ/CMfrmua47mRWkhUJqN1w90UIqMb47ewu+1tQJD8Ix+ua5rjuZFaSFQmo3XB3BBg+kf6apzE9yJ3MSrIiAbUb7o4APJG+wZ3MSrIiAbUb7r7IPxeQ/IS/UDyRvsGdzEqyIgG1G+6+yD8f/w0J6AI8kb7BncxKsiIBtRvuvggB1eCJ9A3uZFaSFQmo3XD3RQioBk+kb3Ans5KsSEDthrsvQkA1eCJ9gzuZlWRFAmo33H0RAqoxCOjHNzyR/mHuZFaSFQmo3XD3RQioxuh5oB/fXPZGvOQH4Xhd0xzXncxKsiIBtRvuvggB1Rg+iMTTmB7mTmYlWZGA2g13X4SAahDQBncyK8mKBNRuuPsiBFSDgDa4k1lJViSgdsPdFyGgGvxWzgZ3MivJigTUbrj7IgRUg4A2uJNZSVYkoHbD3RchoBoEtMGdzEqyIgG1G+6+CAHVIKAN7mRWkhUJqN1w90UIqAYPIjW4k1lJViSgdsPdFyGgGgS0wZ3MSrIiAbUb7r7IioCevqf6qy+e+if+hSCgDe5kVpIVCajdcPdFCKjGg/eBXuiNmSQ/CMfrmua47mRWkhUJqN1w90XW3oT/+cvL/nK05+bhB5F+/e4SBZX8IByva5rjupNZSVYkoHbD3RchoBqPeBT+/avX+jkkPwjH65rmuO5kVpIVCajdcPdFCKjGIwL68Q33gd7PncxKsiIBtRvuvggB1XhEQC/yK+IlPwjH65rmuO5kVpIVCajdcPdFCKjGwwF9/+rVBd5cWfKDcLyuaY7rTmYlWZGA2g13X4SAajzqaUwXeAqD5AfheF3THNedzEqyIgG1G+6+CAHVeExAL/EvKPlBOF7XNMd1J7OSrEhA7Ya7L0JANR4R0As8Bk9An4BkRQJqN9x9EQKqwZuJNLiTWUlWJKB2w90XIaAaBLTBncxKsiIBtRvuvggB1SCgDe5kVpIVCajdcPdFCKgGAW1wJ7OSrEhA7Ya7L0JANe4G9M4TmHg3pnPcyawkKxJQu+HuixBQDQLa4E5mJVmRgNoNd1+EgGoQ0AZ3MivJigTUbrj7IrwjvcZD94G+55VIY+5kVpIVCajdcPdFCKjG+YD++t2FXohEQPskKxJQu+HuixBQjbMBvdTp5ycC+gQkKxJQu+HuixBQjTMBvdzp5ycC+gQkKxJQu+HuixBQjXFAL3j6+YmAPgHJigTUbrj7IgRUYxTQ3ennBd4H9IbkB+F4XdMc153MSrIiAbUb7r4IAdUYBHT3G02/uuAckh+E43VNc1x3MivJigTUbrj7IgRU496A7p4MesHTz08E9AlIViSgdsPdFyGgGvcF9OKnn58I6BOQrEhA7Ya7L0JANT4PqOH08xMBfQKSFQmo3XD3RQioxmcBdZx+fiKgT0CyIgG1G+6+yD8XkPyEv1C8Fr7BncxKsiIBtRvujgAEtMGdzEqyIgG1G+6OAK2A/vT127dv//T3/Qe/fLP54K+fFn1wJPlBOF7XNMd1J7OSrEhA7Ya7I0DnHel/eLu3y+Eupm/f/vkfCz44IflBOF7XNMd1J7OSrEhA7Ya7I0AjoB/26fzh7R//fXdi+ZddHrf/6ZEfnJL8IByva5rjupNZSVYkoHbD3RGgEdAfDhX8YdvED/uTyp++3t6if+QHpyQ/CMfrmua47mRWkhUJqN1wdwRYH9Dfvt+eeX7aRvEvtzX97fu33z76g1OSH4TjdU1zXHcyK8mKBNRuuDsCPMFv5dwG9Lam7zaFfOQHheQH4Xhd0xzXncxKsiIBtRvujgD9gO7OJn/55nCb/N2mpo/8YO8Pe+0xHNzJrNz/Gi+HO5mV+18D5/QD+m57t+ZtGT+cZvL8B3sE9Km4/zVeDncyK/e/Bs5pB/TD4UH4tQE9kNwUO97a0RzXncxKsiI34e2GuyNAN6D7fhLQAJIVCajdcHcEaAb03b6fjftADyQ/CMfrmua47mRWkhUJqN1wdwRoBfS3729eyMmj8H6SFQmo3XB3BOgEdNPP25dk/rB/YufNsz0f9cEpyQ/C8bqmOa47mZVkRQJqN9wdARoBPe0nr0Tyk6xIQO2GuyNAI6DvTt8ShNfC20lWJKB2w90RYH1Ad+9L9/b2vZU+vD15m6VHfnBC8oNwvK5pjutOZiVZkYDaDXdHgPUB/fC2BJT3A3WTrEhA7Ya7I8ATvBb+SUh+EI7XNc1x3c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ElC74e4IQEAb3MmsJCsSULvh7ghAQBvcyawkKxJQu+HuCEBAG9zJrCQrqv7p/lOSu8O5k1kNLxkEIKAN7mRWkhUJqN3wkkEAAtrgTmYlWZGA2g0vGQQgoA3uZFaSFQmo3fCSQQAC2uBOZiVZkYDaDS8ZBCCgDe5kVpIVCajd8JJBAALa4E5mJVmRgNoNLxkEIKAN7mRWkhUJqN3wkkEAAtrgTmYlWZGA2g0vGQQgoA3uZFaSFQmo3fCSQQAC2uBOZiVZkYDaDS8ZBCCgDe5kVpIVCajd8JJBAALa4E5mJVmRgNoNLxkEIKAN7mRWkhUJqN3wkkEAAtrgTmYlWZGA2g0vGQQgoA3uZFaSFQmo3fCSQQAC2uBOZiVZkYDaDS8ZBCCgDe5kVpIVCajd8JJBAALa4E5mJVmRgNoNLxkEIKAN7mRWkhUJqN3wkkEAAtrgTmYlWZGA2g0vGQQgoA3uZFaSFQmo3fCSQQAC2uBOZiVZkYDaDS8ZBCCgDe5kVpIVCajd8JJBAALa4E5mJVmRgNoNLxkEIKAN7mRWkhUJqN3wkkEAAtrgTmYlWZGA2g0vGQQgoA3uZFaSFQmo3fCSQQAC2uBOZiVZkYDaDS8ZBCCgDe5kVpIVCajd8JJBAALa4E5mJVmRgNoNLxkEIKAN7mRWkhUJqN3wkkEAAtrgTmYlWZGA2g0vGQQgoA3uZFaSFQmo3fCSQQAC2uBOZiVZkYDaDS8ZBCCgDe5kVpIVCajd8JJBAALa4E5mJVmRgNoNLxkEIKAN7mRWkhUJqN3wkkEAAtrgTmYlWZGA2g0vGQQgoA3uZFaSFQmo3fCSQQAC2uBOZiVZkYDaDS8ZBCCgDe5kVpIVCajd8JJBAALa4E5mJVmRgNoNLxkEIKAN7mRWkhUJqN3wkkEAAtrgTmYlWZGA2g0vGQQgoA3uZFaSFQmo3fCSQQAC2uBOZiVZkYDaDS8ZBCCgDe5kVpIVCajd8JJBAALa4E5mJVmRgNoNLxkEIKAN7mRWkhUJqN3wkkEAAtrgTmYlWZGA2g0vGQQgoA3uZFaSFQmo3fCSQQAC2uBOZiVZkYDaDS8ZBEgJ6LPkTmbl/tdYxN3M4u5w7mRWjosHj5USUM15zu3/WGuO605mJVmRM1C74SWDAAS0wZ3MSrIiAbUbXjIIQEAb3MmsJCsSULvhJYMABLTBncxKsiIBtRteMghAQBvcyawkKxJQu+ElgwAEtMGdzEqyIgG1G14yCEBAG9zJrCQrElC74SWDAAS0wZ3MSrIiAbUbXjIIQEAb3MmsJCsSULvhJYMABLTBncxKsiIBtRteMghAQBvcyawkKxJQu+ElgwAEtMGdzEqyIgG1G14yCEBAG9zJrCQrElC74SWDAAS0wZ3MSrIiAbUbXjIIQEAb3MmsJCsSULvhJYMABLTBncxKsiIBtRteMghAQBvcyawkKxJQu+ElgwAEtMGdzEqyIgG1G14yCEBAG9zJrCQrElC74SWDAAS0wZ3MSrIiAbUbXjIIQEAb3MmsJCsSULvhJYMABLTBncxKsiIBtRteMghAQBvcyawkKxJQu+ElgwAEtMGdzEqyIgG1G14yCEBAG9zJrCQrElC74SWDAAS0wZ3MSrIiAbUbXjIIQEAb3MmsJCsSULvhJYMABLTBncxKsiIBtRteMghAQBvcyawkKxJQu+ElgwAEtMGdzEqyIgG1G14yCEBAG9zJrCQrElC74SWDAAS0wZ3MSrIiAbUbXjIIQEAb3MmsJCsSULvhJYMABLTBncxKsiIBtRteMghAQBvcyawkKxJQu+ElgwAEtMGdzEqyIgG1G14yCEBAG9zJrCQrElC74SWDAAS0wZ3MSrIiAbUbXjIIQEAb3MmsJCsSULvhJYMABLTBncxKsiIBtRteMghAQBvcyawkKxJQu+ElgwAEtMGdzEqyIgG1G14yCEBAG9zJrCQrElC74SWDAAS0wZ3MSrIiAbUbXjIIQEAb3MmsJCsSULvhJYMABLTBncxKsiIBtRteMghAQBvcyawkKxJQu+ElgwAEtMGdzEqyIgG1G14yCEBAG9zJrCQrElC74SWDAAS0wZ3MSrIiAbUbXjIIQEAb3MmsJCsSULvhJYMABLTBncxKsiIBtRteMghAQBvcyawkKxJQu+ElgwAEtMGdzEqyIgG1G14yCEBAG9zJrCQrElC74SWDAAS0wZ3MSrIiAbUbXjIIQEAb3MmsJCsSULvhJYMABLTBncxKsiIBtRteMghAQBvcyawkKxJQu+ElgwAEtMGdzEqyIgG1G14yCEBAG9zJrCQrElC74SWDAAS0wZ3MSrIiAbUbXjIIEB7Q/xXl7nTuZFZ3hvvPUQjoagQ0GQFdgICuRkBXI6DJCOgCBHQ1AroaAU1GQBcgoKsR0NUIaDICugABXY2ArkZAkxHQBQjoagR0NQKajIAuQEBXI6CrEdBkBHQBAroaAV2NgCYjoAsQ0NUI6GoENBkBXYCArkZAVyOgyQjoAgR0NQK6GgFNRkAXIKCrEdDVCGgyAroAAV2NgK5GQJMR0AUI6GoEdDUCmoyALkBAVyOgqxHQZAR0AQK6GgFdjYAmI6ALENDVCOhqBDQZAV2AgK5GQFcjoMkI6AIEdDUCuhoBTUZAFyCgqxHQ1QhoMgK6AAFdjYCuRkCTEdAFCOhqBHQ1ApqMgC5AQFcjoKsR0GQEdAECuhoBXY2AJiOgCxDQ1QjoagQ0GQFdgICuRkBXI6DJCOgCBHQ1AroaAU1GQBcgoKsR0NUIaDICugABXY2ArkZAkxHQBQjoagR0NQKajIAuQEBXI6CrEdBkBHQBAroaAV2NgCYjoAsQ0NUI6GoENBkBXYCArkZAVyOgyQjoAgR0NQK6GgFNRkAXIKCrEdDVCGgyAroAAV2NgK5GQJMR0AUI6GoEdDUCmoyALkBAVyOgqxHQZAR0AQK6GgFdjYAmCLYcbwAACiVJREFUI6ALENDVCOhqBDQZAV2AgK5GQFcjoMkI6AIEdDUCuhoBTUZAFyCgqxHQ1QhoMgK6AAFdjYCuRkCTEdAFCOhqBHQ1ApqMgC5AQFcjoKsR0GQEdAECuhoBXY2AJiOgCxDQ1QjoagQ0GQFdgICuRkBXI6DJCOgCBHQ1AroaAU1GQBcgoKsR0NUIaDICugABXY2ArkZAkxHQBQjoagR0NQKa7OIB/eWbt2/f/vWz/0xA2wjoWgQUa106oD99/Xbrz/+4898JaBsBXYuAYq0LB3Rz/vmXXUXvnoMS0DYCuhYBxVoXDuiH/bnnT1//6e/1LwhoGwFdi4BirQsH9If9qedv37/9tv4FAW0joGsRUKx12YD+9v0f/333h3d3b8MT0DYCuhYBxVqXDegv3xxuur/b3hW684e9wRe4k1ndnc6dzOrOcO5kVnf/6dzNLO4O505mtexHDJdlCuiHRwYUAHLZA3owuJ3yNMSHb4qeLnq47OnkV2oEIKB20dNFD5c9HQGdgf0+0APxdU16+Kbo6aKHy56OgM4g/FH4p7quSQ/fFD1d9HDZ0xHQGVz8eaDfbv/fo58H+lTXNenhm6Knix4uezoCOoPwVyI91XVNevim6Omih8uejoDOIPy18E91XZMevil6uujhsqcjoDO49LsxfXi76N2Ynuq6Jj18U/R00cNlT0dAZxD+fqBPdV2THr4perro4bKnI6AzCH9H+qe6rkkP3xQ9XfRw2dMR0BkQULvo6aKHy56OgM6AgNpFTxc9XPZ0BHQGBNQuerro4bKnI6AzIKB20dNFD5c9HQGdAQG1i54uerjs6QjoDAioXfR00cNlT0dAZ0BA7aKnix4uezoCOgMCahc9XfRw2dMR0BkQULvo6aKHy56OgM6AgNpFTxc9XPZ0BHQGBNQuerro4bKnI6AzIKB20dNFD5c9HQGdAQG1i54uerjs6QjoDAioXfR00cNlT0dAZ0BA7aKnix4uezoCOgMCahc9XfRw2dMR0BkQULvo6aKHy56OgM6AgNpFTxc9XPZ0BHQGBNQuerro4bKnI6AzIKB20dNFD5c9HQGdAQG1i54uerjs6QjoDAioXfR00cNlT0dAZ0BA7aKnix4uezoCOgMCahc9XfRw2dMR0BkQULvo6aKHy56OgM6AgNpFTxc9XPZ0BHQGBNQuerro4bKnI6AzIKB20dNFD5c9HQGdQUpApf7wB/cE50RPFz1c9nTRw+GJEFC76Omih8ueLno4PBECahc9XfRw2dNFD4cnQkDtoqeLHi57uujh8EQIqF30dNHDZU8XPRyeCAG1i54uerjs6aKHwxMhoHbR00UPlz1d9HB4IlMEFAAUCCgArERAAWAlAgoAKxFQAFiJgALASgQUAFYioACw0ssO6C/fvD34i3uUe/309c18b//0d/cwn9v/8yVOtvVu9+/2rXuMe7x7e+Kv7mmgNEtAM3/SogP62/c3s/35H+5ZPnd70eb9wxHQibz0gB5+vLYx+NY7y31++jrwx/9gW6jdD/+7xIJuLtDdUJv/Ccq8cXG87uElmySg2wwEXp+TA/rDbTY3KY2L1O2/3E9f//HfzbPcj4BOYZqAbk5ZvnWOcq/ggJ6OFhipDzdNj7xctwjoFKYJ6OYUNO40Kjmg707vvPsh7p684H+5AwI6hXkC+tPXeffk5Wagnth9iLsXdHundt7/IJ4ioFOYKaB5V+jjo/BpMfjlm9Nb7YH/dodH4dPOjI8I6BQIqFNyQE//tRL/7W7+8QIn2yGgUyCgTokz7cWfge79kFtQAjqFeQKadz9ecJji7wO9lfgcqx0COoV5Asqj8ItkPwp/coKcGncCOoVpAro5U/nWOcq9ggOa/TzQkxPkxGdXbBHQKUwT0HeJJyrBAd2cdd7Mlngr+fjCssRbFlsEdAqTBHTTgLSTqK3kgG6faXnzWvi8KbfPYvp2+4cfIi/YTwR0Ei89oOnvxhT8Q5b9bkzHZ4B96x7lfgR0CrMENOxBkIPogN788yXmc+tD5BNobxHQKbzsgAKAEAEFgJUIKACsREABYCUCCgArEVAAWImAAsBKBBQAViKgALASAQWAlQgoAKxEQAFgJQIKACsRUABYiYACwEoEFABWIqAvxNWrW7/728W/5c4Xl/m2QA4C+kKUmv3+xyc77vvxsQgopkdAX4hasycr6NWZQxFQTI+AvhAnpbvexOyrpz/swK/fvXr9RN8MeG4I6AtxWrpNQZ+qaQQUOIOAvhCnpfv45sluwxNQ4AwC+kKclu7nL7cfbMr21Sal+5vzmw+Od41u/v6L/T2Yt7f0y9/ffuV/Ody5+f7Vv/zHzbe5W8vTgNbPe+jbAM8eAX0h7pyBvt7F6t+2udo27bo80LMp23/9rjzadPv3uxbefuV/P3zR5gv2Dbz9w9FpQOvnPfRtgGePgL4Qd+4D/WJ/tve7v3369X/s/sM2o5ui7QK3/f+7hl0dUnZ9SNzh45OvvLr5i33yjqeYt8pN+PJ5D30b4NkjoC/EMaCH/O3+/+354P4vN//pJqSvD1+1/cz9GevW9Z2vvDnsTTg/vwVfA1o+76FvAzx7BPSFqE/KPJxHHk4Xj73aNOyLXdkOf7P50+vt39+cV+5rePzKm4Aebpvfcwu+BrR83kPfBnj2COgLcXW3n9tKHU5Kr27LtS/Z/v8e/ur3P57m7Orw8NPN6ezNie3+1POeW/B3Ynj6eQ99G+DZI6AvxElAj4+lv775w8nN+80fdw+P33zZv/zH7r7KW5v0naTupnT7JN5zC/5OQE8/76FvAzx7BPSF+Pyc7jSg9dTv5Jb49SMDevOw+uevcKoBPf28h74N8OwR0BfifEAfOgN9ff9Xnhx2e1L5/r4b3nfuzzz5vIe+DfDsEdAX4kxA77sP9IuTLzsJ7N2vPB52e9v86r73C7kT0JPPe+jbAM8eAX0hzgX0+vZZSe9fHR6FP31N0uFZRoev2T+I9FlAN5/5376878lHdwJ68nkPfRvg2SOgL8S5gN73PNCvDl91eILm7Xnm9i/uC+jmT//65r7q3X1K0vHzHvo2wLNHQF+IcwE9fSXS9kb17uGcw2uVvjj8/e7k8PBSofKVN2eN7wfv+Hk3oMfPe+jbAM8eAX0hzgb089fC/+ubk49P/n53kJOvfH/7tNLNF9378qG7AT1+3kPfBnj2COgLcT6gh7dBOt6k/2L3H47PJdr//aF89Q2WbnI3ePL7Z68qOr3b9Oy3AZ49Ajqhk4fHF7h+5Bfdft66bwM8IwR0QqvK9ut3jztxPH4eAcWLR0AntKpsH+99DP7c5xFQvHgEdEJryrZ9l/qFn0dA8eIR0AktL9v1Ix85L59HQPHiEdAJrQroo27Al88joHjxCCgArERAAWAlAgoAKxFQAFiJgALASgQUAFYioACwEgEFgJUIKACsREABYCUCCgArEVAAWImAAsBKBBQAVvr/AUoASVtyO+NHAAAAAElFTkSuQmCC"/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6" y="2126343"/>
            <a:ext cx="5140958" cy="3672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27" y="2126342"/>
            <a:ext cx="5932714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9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err="1"/>
              <a:t>prop.model.best</a:t>
            </a:r>
            <a:r>
              <a:rPr lang="en-GB" sz="1600" dirty="0"/>
              <a:t> &lt;- </a:t>
            </a:r>
            <a:r>
              <a:rPr lang="en-GB" sz="1600" dirty="0" err="1"/>
              <a:t>lm</a:t>
            </a:r>
            <a:r>
              <a:rPr lang="en-GB" sz="1600" dirty="0"/>
              <a:t>(Price~ </a:t>
            </a:r>
            <a:r>
              <a:rPr lang="en-GB" sz="1600" dirty="0" err="1"/>
              <a:t>avegcse_ptscore</a:t>
            </a:r>
            <a:r>
              <a:rPr lang="en-GB" sz="1600" dirty="0"/>
              <a:t> + Time + </a:t>
            </a:r>
            <a:r>
              <a:rPr lang="en-GB" sz="1600" dirty="0" err="1"/>
              <a:t>Total.Crime</a:t>
            </a:r>
            <a:r>
              <a:rPr lang="en-GB" sz="1600" dirty="0"/>
              <a:t> + Population, </a:t>
            </a:r>
            <a:r>
              <a:rPr lang="en-GB" sz="1600" dirty="0" err="1"/>
              <a:t>london.complete</a:t>
            </a:r>
            <a:r>
              <a:rPr lang="en-GB" sz="1600" dirty="0"/>
              <a:t>)</a:t>
            </a:r>
          </a:p>
          <a:p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047" t="25397" r="38217" b="29312"/>
          <a:stretch/>
        </p:blipFill>
        <p:spPr>
          <a:xfrm>
            <a:off x="2823027" y="2522266"/>
            <a:ext cx="5116287" cy="31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9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Home buyers</a:t>
            </a:r>
            <a:r>
              <a:rPr lang="en-GB" dirty="0"/>
              <a:t>: Properties in areas with higher crime rates but on the edges of Districts and therefore access to better schools in adjacent Districts may provide the opportunity to acquire an </a:t>
            </a:r>
            <a:r>
              <a:rPr lang="en-GB" dirty="0" err="1"/>
              <a:t>underpriced</a:t>
            </a:r>
            <a:r>
              <a:rPr lang="en-GB" dirty="0"/>
              <a:t> property</a:t>
            </a:r>
          </a:p>
          <a:p>
            <a:endParaRPr lang="en-GB" dirty="0"/>
          </a:p>
          <a:p>
            <a:r>
              <a:rPr lang="en-GB" b="1" dirty="0"/>
              <a:t>Property Websites</a:t>
            </a:r>
            <a:r>
              <a:rPr lang="en-GB" dirty="0"/>
              <a:t>: Inclusion of a crime rating and a graphical representation of this are features that are likely to assist buyers with selecting a property.</a:t>
            </a:r>
          </a:p>
          <a:p>
            <a:endParaRPr lang="en-GB" dirty="0"/>
          </a:p>
          <a:p>
            <a:r>
              <a:rPr lang="en-GB" b="1" dirty="0"/>
              <a:t>Government</a:t>
            </a:r>
            <a:r>
              <a:rPr lang="en-GB" dirty="0"/>
              <a:t>: Reducing crime levels may be the best way of improving the desirability of an area, alongside the quality of the schooling.  Public transport is a significant factor but not as critical. </a:t>
            </a:r>
          </a:p>
        </p:txBody>
      </p:sp>
    </p:spTree>
    <p:extLst>
      <p:ext uri="{BB962C8B-B14F-4D97-AF65-F5344CB8AC3E}">
        <p14:creationId xmlns:p14="http://schemas.microsoft.com/office/powerpoint/2010/main" val="221801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investigation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Examine data with greater granularity (down to LSOA level)</a:t>
            </a:r>
          </a:p>
          <a:p>
            <a:r>
              <a:rPr lang="en-GB" dirty="0"/>
              <a:t>Further factors (green space, air pollution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r>
              <a:rPr lang="en-GB" dirty="0"/>
              <a:t>Examine historical trends</a:t>
            </a:r>
          </a:p>
          <a:p>
            <a:r>
              <a:rPr lang="en-GB" dirty="0"/>
              <a:t>Compare price growth relative to changes (macro – government policy, micro – changes in local policy)</a:t>
            </a:r>
          </a:p>
          <a:p>
            <a:r>
              <a:rPr lang="en-GB" dirty="0"/>
              <a:t>Plot results on an interactive R Shiny map.</a:t>
            </a:r>
          </a:p>
        </p:txBody>
      </p:sp>
    </p:spTree>
    <p:extLst>
      <p:ext uri="{BB962C8B-B14F-4D97-AF65-F5344CB8AC3E}">
        <p14:creationId xmlns:p14="http://schemas.microsoft.com/office/powerpoint/2010/main" val="14634062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300</TotalTime>
  <Words>315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London house price analysis</vt:lpstr>
      <vt:lpstr>Problem</vt:lpstr>
      <vt:lpstr>Data sources</vt:lpstr>
      <vt:lpstr>Approach</vt:lpstr>
      <vt:lpstr>Initial data exploration</vt:lpstr>
      <vt:lpstr>Model</vt:lpstr>
      <vt:lpstr>outcomes</vt:lpstr>
      <vt:lpstr>Further investigation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house price analysis</dc:title>
  <dc:creator>Jaymin Mistry</dc:creator>
  <cp:lastModifiedBy>Jaymin Mistry</cp:lastModifiedBy>
  <cp:revision>7</cp:revision>
  <dcterms:created xsi:type="dcterms:W3CDTF">2017-04-22T20:36:27Z</dcterms:created>
  <dcterms:modified xsi:type="dcterms:W3CDTF">2017-04-23T01:36:32Z</dcterms:modified>
</cp:coreProperties>
</file>