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67" r:id="rId3"/>
    <p:sldId id="568" r:id="rId4"/>
    <p:sldId id="569" r:id="rId5"/>
    <p:sldId id="570" r:id="rId6"/>
    <p:sldId id="571" r:id="rId7"/>
    <p:sldId id="573" r:id="rId8"/>
    <p:sldId id="572" r:id="rId9"/>
    <p:sldId id="57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>
        <p:scale>
          <a:sx n="174" d="100"/>
          <a:sy n="174" d="100"/>
        </p:scale>
        <p:origin x="660" y="10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2023-01-10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278202"/>
            <a:ext cx="2210164" cy="98990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3555782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60519"/>
            <a:ext cx="35557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75" dirty="0" smtClean="0">
                <a:latin typeface="+mn-ea"/>
              </a:rPr>
              <a:t>프로젝트 기술서</a:t>
            </a:r>
            <a:endParaRPr kumimoji="1" lang="ko-KR" altLang="en-US" sz="3575" dirty="0">
              <a:latin typeface="+mn-ea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=""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400123"/>
            <a:ext cx="208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 smtClean="0">
                <a:latin typeface="+mn-ea"/>
              </a:rPr>
              <a:t>프로젝트 목록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 smtClean="0">
                <a:latin typeface="+mn-ea"/>
              </a:rPr>
              <a:t>프로젝트 설명</a:t>
            </a:r>
            <a:r>
              <a:rPr kumimoji="1" lang="en-US" altLang="ko-KR" sz="1400" dirty="0" smtClean="0">
                <a:latin typeface="+mn-ea"/>
              </a:rPr>
              <a:t> 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1175881" y="4493280"/>
            <a:ext cx="8742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876883" y="4483279"/>
            <a:ext cx="19444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조 재연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010 – 9991 - </a:t>
            </a:r>
            <a:r>
              <a:rPr lang="en-US" altLang="ko-KR" sz="1000" dirty="0" smtClean="0">
                <a:latin typeface="+mn-ea"/>
              </a:rPr>
              <a:t>1028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jjy456456@gmail.com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1163714" y="4122681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+mn-ea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7126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891442" y="1348671"/>
            <a:ext cx="3483441" cy="461665"/>
            <a:chOff x="986742" y="1912828"/>
            <a:chExt cx="2875426" cy="461665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4" y="1912828"/>
              <a:ext cx="2731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키움증권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영웅문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S#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앱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개발 프로젝트 및 운영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2789161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475103" y="434060"/>
            <a:ext cx="3139374" cy="672676"/>
            <a:chOff x="463182" y="434060"/>
            <a:chExt cx="2836739" cy="672676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463182" y="434060"/>
              <a:ext cx="2836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+mn-ea"/>
                </a:rPr>
                <a:t>  </a:t>
              </a:r>
              <a:r>
                <a:rPr lang="en-US" altLang="ko-KR" b="1" dirty="0" smtClean="0">
                  <a:solidFill>
                    <a:srgbClr val="EC8A62"/>
                  </a:solidFill>
                  <a:latin typeface="+mn-ea"/>
                </a:rPr>
                <a:t>[</a:t>
              </a:r>
              <a:r>
                <a:rPr lang="ko-KR" altLang="en-US" b="1" dirty="0" smtClean="0">
                  <a:solidFill>
                    <a:srgbClr val="EC8A62"/>
                  </a:solidFill>
                  <a:latin typeface="+mn-ea"/>
                </a:rPr>
                <a:t>프로젝트 기술서</a:t>
              </a:r>
              <a:r>
                <a:rPr lang="en-US" altLang="ko-KR" b="1" dirty="0" smtClean="0">
                  <a:solidFill>
                    <a:srgbClr val="EC8A62"/>
                  </a:solidFill>
                  <a:latin typeface="+mn-ea"/>
                </a:rPr>
                <a:t>] </a:t>
              </a:r>
              <a:r>
                <a:rPr lang="ko-KR" altLang="en-US" b="1" dirty="0" smtClean="0">
                  <a:solidFill>
                    <a:srgbClr val="EC8A62"/>
                  </a:solidFill>
                  <a:latin typeface="+mn-ea"/>
                </a:rPr>
                <a:t>조재연</a:t>
              </a:r>
              <a:endParaRPr lang="ko-KR" altLang="en-US" sz="1000" b="1" dirty="0">
                <a:solidFill>
                  <a:srgbClr val="EC8A62"/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678491" y="852820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목록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625480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프로젝트 설명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3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891442" y="1724783"/>
            <a:ext cx="2789161" cy="113758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962749" y="1785743"/>
            <a:ext cx="2634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2021.02 ~ 2022.10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파트장</a:t>
            </a:r>
            <a:endParaRPr kumimoji="1"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err="1" smtClean="0">
                <a:latin typeface="+mn-ea"/>
              </a:rPr>
              <a:t>Kotlin</a:t>
            </a:r>
            <a:r>
              <a:rPr kumimoji="1" lang="en-US" altLang="ko-KR" sz="1000" dirty="0" smtClean="0">
                <a:latin typeface="+mn-ea"/>
              </a:rPr>
              <a:t>, JavaScript, </a:t>
            </a:r>
            <a:r>
              <a:rPr kumimoji="1" lang="en-US" altLang="ko-KR" sz="1000" dirty="0" err="1" smtClean="0">
                <a:latin typeface="+mn-ea"/>
              </a:rPr>
              <a:t>Git</a:t>
            </a:r>
            <a:endParaRPr kumimoji="1"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S#</a:t>
            </a:r>
            <a:endParaRPr kumimoji="1" lang="en-US" altLang="ko-KR" sz="1000" dirty="0">
              <a:latin typeface="+mn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5070785" y="1348671"/>
            <a:ext cx="2875426" cy="321028"/>
            <a:chOff x="986742" y="1912828"/>
            <a:chExt cx="2875426" cy="321028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4" y="1912828"/>
              <a:ext cx="2731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키움증권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오픈뱅킹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프로젝트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2789161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5070784" y="1724783"/>
            <a:ext cx="2789161" cy="113758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5132151" y="1785743"/>
            <a:ext cx="272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2020.10 ~ 2021.02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PL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Java, JavaScript, SVN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S, </a:t>
            </a:r>
            <a:r>
              <a:rPr kumimoji="1" lang="ko-KR" altLang="en-US" sz="1000" dirty="0" smtClean="0">
                <a:latin typeface="+mn-ea"/>
              </a:rPr>
              <a:t>자산관리</a:t>
            </a:r>
            <a:r>
              <a:rPr kumimoji="1" lang="en-US" altLang="ko-KR" sz="1000" dirty="0" smtClean="0">
                <a:latin typeface="+mn-ea"/>
              </a:rPr>
              <a:t>, </a:t>
            </a: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SF+, </a:t>
            </a: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SG</a:t>
            </a:r>
            <a:endParaRPr kumimoji="1" lang="en-US" altLang="ko-KR" sz="1000" dirty="0"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891444" y="3024276"/>
            <a:ext cx="3824330" cy="321028"/>
            <a:chOff x="986742" y="1912828"/>
            <a:chExt cx="3824330" cy="321028"/>
          </a:xfrm>
        </p:grpSpPr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4" y="1912828"/>
              <a:ext cx="3680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키움저축은행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앱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개발 프로젝트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2789161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891443" y="3400388"/>
            <a:ext cx="2789161" cy="113758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952810" y="3461348"/>
            <a:ext cx="272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2020.05 ~ 2021.02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PL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err="1" smtClean="0">
                <a:latin typeface="+mn-ea"/>
              </a:rPr>
              <a:t>Kotlin</a:t>
            </a:r>
            <a:r>
              <a:rPr kumimoji="1" lang="en-US" altLang="ko-KR" sz="1000" dirty="0" smtClean="0">
                <a:latin typeface="+mn-ea"/>
              </a:rPr>
              <a:t>, </a:t>
            </a:r>
            <a:r>
              <a:rPr kumimoji="1" lang="en-US" altLang="ko-KR" sz="1000" dirty="0" err="1">
                <a:latin typeface="+mn-ea"/>
              </a:rPr>
              <a:t>Git</a:t>
            </a:r>
            <a:endParaRPr kumimoji="1"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키움저축은행</a:t>
            </a:r>
            <a:r>
              <a:rPr kumimoji="1" lang="en-US" altLang="ko-KR" sz="1000" dirty="0" smtClean="0">
                <a:latin typeface="+mn-ea"/>
              </a:rPr>
              <a:t>, </a:t>
            </a:r>
            <a:r>
              <a:rPr kumimoji="1" lang="ko-KR" altLang="en-US" sz="1000" dirty="0" smtClean="0">
                <a:latin typeface="+mn-ea"/>
              </a:rPr>
              <a:t>키움</a:t>
            </a:r>
            <a:r>
              <a:rPr kumimoji="1" lang="en-US" altLang="ko-KR" sz="1000" dirty="0" smtClean="0">
                <a:latin typeface="+mn-ea"/>
              </a:rPr>
              <a:t>Yes</a:t>
            </a:r>
            <a:r>
              <a:rPr kumimoji="1" lang="ko-KR" altLang="en-US" sz="1000" dirty="0" smtClean="0">
                <a:latin typeface="+mn-ea"/>
              </a:rPr>
              <a:t>저축은행</a:t>
            </a:r>
            <a:endParaRPr kumimoji="1" lang="en-US" altLang="ko-KR" sz="1000" dirty="0"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5070786" y="3024276"/>
            <a:ext cx="3917939" cy="321028"/>
            <a:chOff x="986742" y="1912828"/>
            <a:chExt cx="3917939" cy="32102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3773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키움증권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K-OTC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코넥스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개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발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프로젝트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2789161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5070785" y="3400388"/>
            <a:ext cx="2789161" cy="113758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5132152" y="3461348"/>
            <a:ext cx="272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2020.01 </a:t>
            </a:r>
            <a:r>
              <a:rPr kumimoji="1" lang="en-US" altLang="ko-KR" sz="1000" smtClean="0">
                <a:latin typeface="+mn-ea"/>
              </a:rPr>
              <a:t>~ 2020.04</a:t>
            </a:r>
            <a:endParaRPr kumimoji="1"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PL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Java, JavaScript, SVN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</a:t>
            </a:r>
            <a:endParaRPr kumimoji="1" lang="en-US" altLang="ko-KR" sz="1000" dirty="0"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891445" y="4722909"/>
            <a:ext cx="3917939" cy="321028"/>
            <a:chOff x="986742" y="1912828"/>
            <a:chExt cx="3917939" cy="321028"/>
          </a:xfrm>
        </p:grpSpPr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3773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키움증권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영웅문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2789161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대각선 방향의 모서리가 둥근 사각형 14">
            <a:extLst>
              <a:ext uri="{FF2B5EF4-FFF2-40B4-BE49-F238E27FC236}">
                <a16:creationId xmlns=""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891444" y="5099021"/>
            <a:ext cx="2789161" cy="113758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952811" y="5159981"/>
            <a:ext cx="272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smtClean="0">
                <a:latin typeface="+mn-ea"/>
              </a:rPr>
              <a:t>2018.03 ~ 2019.12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파트원</a:t>
            </a:r>
            <a:endParaRPr kumimoji="1"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latin typeface="+mn-ea"/>
              </a:rPr>
              <a:t>Java, JavaScript, SVN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 err="1" smtClean="0">
                <a:latin typeface="+mn-ea"/>
              </a:rPr>
              <a:t>영웅문</a:t>
            </a:r>
            <a:r>
              <a:rPr kumimoji="1" lang="en-US" altLang="ko-KR" sz="1000" dirty="0" smtClean="0">
                <a:latin typeface="+mn-ea"/>
              </a:rPr>
              <a:t>S</a:t>
            </a:r>
            <a:endParaRPr kumimoji="1"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6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0" y="1409613"/>
            <a:ext cx="681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키움증권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영웅문</a:t>
            </a:r>
            <a:r>
              <a:rPr lang="en-US" altLang="ko-KR" sz="2400" b="1" dirty="0" smtClean="0">
                <a:solidFill>
                  <a:srgbClr val="EC8A62"/>
                </a:solidFill>
                <a:latin typeface="+mn-ea"/>
              </a:rPr>
              <a:t>S#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앱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개발 프로젝트 및 운영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94623" y="1871278"/>
            <a:ext cx="1508979" cy="531189"/>
            <a:chOff x="6657264" y="2669246"/>
            <a:chExt cx="1508979" cy="531189"/>
          </a:xfrm>
        </p:grpSpPr>
        <p:sp>
          <p:nvSpPr>
            <p:cNvPr id="66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2021.02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~ 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2022.10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2003602" y="1871278"/>
            <a:ext cx="1508979" cy="531189"/>
            <a:chOff x="6657264" y="2669246"/>
            <a:chExt cx="1508979" cy="531189"/>
          </a:xfrm>
        </p:grpSpPr>
        <p:sp>
          <p:nvSpPr>
            <p:cNvPr id="2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 smtClean="0">
                  <a:latin typeface="+mn-ea"/>
                </a:rPr>
                <a:t>직책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파트장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3173379" y="1871278"/>
            <a:ext cx="1508979" cy="531189"/>
            <a:chOff x="6657264" y="2669246"/>
            <a:chExt cx="1508979" cy="531189"/>
          </a:xfrm>
        </p:grpSpPr>
        <p:sp>
          <p:nvSpPr>
            <p:cNvPr id="31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SKILLS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500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Kotilin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JavaScript, </a:t>
              </a:r>
              <a:r>
                <a:rPr kumimoji="1"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Git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896693" y="1871278"/>
            <a:ext cx="1508979" cy="531189"/>
            <a:chOff x="6657264" y="2669246"/>
            <a:chExt cx="1508979" cy="531189"/>
          </a:xfrm>
        </p:grpSpPr>
        <p:sp>
          <p:nvSpPr>
            <p:cNvPr id="3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App </a:t>
              </a:r>
              <a:r>
                <a:rPr kumimoji="1" lang="ko-KR" altLang="en-US" sz="1200" b="1" dirty="0" smtClean="0">
                  <a:latin typeface="+mn-ea"/>
                </a:rPr>
                <a:t>이름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S#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461760" y="1871278"/>
            <a:ext cx="3565400" cy="4001369"/>
            <a:chOff x="6657264" y="2669246"/>
            <a:chExt cx="3565400" cy="4001369"/>
          </a:xfrm>
        </p:grpSpPr>
        <p:sp>
          <p:nvSpPr>
            <p:cNvPr id="49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Description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565400" cy="3724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 smtClean="0">
                  <a:latin typeface="+mn-ea"/>
                </a:rPr>
                <a:t>프로젝트 설명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HTML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형태를 기반으로 한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MXML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문법으로 화면을 개발하고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Android/iOS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에서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MXML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을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파싱하여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Native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로 동작하게 하는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모바일</a:t>
              </a:r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크로스 플랫폼을 이용하여 국내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해외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금융상품 등 통합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lang="en-US" altLang="ko-KR" sz="1000" dirty="0" smtClean="0">
                <a:latin typeface="+mn-ea"/>
                <a:cs typeface="UKIJ CJK"/>
              </a:endParaRPr>
            </a:p>
            <a:p>
              <a:r>
                <a:rPr lang="en-US" altLang="ko-KR" sz="1000" dirty="0" smtClean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 smtClean="0">
                  <a:latin typeface="+mn-ea"/>
                </a:rPr>
                <a:t>프로젝트 </a:t>
              </a:r>
              <a:r>
                <a:rPr kumimoji="1" lang="ko-KR" altLang="en-US" sz="1000" dirty="0" err="1" smtClean="0">
                  <a:latin typeface="+mn-ea"/>
                </a:rPr>
                <a:t>파트장</a:t>
              </a:r>
              <a:endParaRPr kumimoji="1" lang="en-US" altLang="ko-KR" sz="1000" dirty="0" smtClean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</a:t>
              </a:r>
              <a:r>
                <a:rPr kumimoji="1"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명의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파트원의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개발일정을 관리하고 있으며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주문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호가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계좌 관련된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서비스에 대하여 목표를 설정하여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파트원들이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기간 내 목표를 달성할 수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있도록 하였습니다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프로젝트 설계 참여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플랫폼 구성도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다음페이지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중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UI Component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의 속성과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메소드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정의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개발 내용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 및 해외주식 주문 화면 및 공통 프로세스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 및 해외주식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잔고 화면 및 공통 프로세스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</a:t>
              </a:r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 및 해외주식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미체결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화면 및 공통 프로세스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 및 해외주식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호가 화면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및 공통 프로세스 개발</a:t>
              </a:r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WEB &lt;-&gt; 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인터페이스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Android Native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호가 및 잔고 실시간 관련 속도개선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Android Native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화면 개발 시 필요한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Android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Native Component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의 속성과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메소드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정의 및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App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마켓 배포를 최소화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하기위해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기존 플랫폼에 사용했던 불필요한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비즈니스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로직을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최소화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배</a:t>
              </a:r>
              <a:r>
                <a:rPr lang="ko-KR" altLang="en-US" sz="1000" dirty="0">
                  <a:latin typeface="+mn-ea"/>
                  <a:cs typeface="UKIJ CJK"/>
                </a:rPr>
                <a:t>포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화면 배포 담당</a:t>
              </a:r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0513" y="2609606"/>
            <a:ext cx="4371975" cy="2711869"/>
            <a:chOff x="494623" y="2490439"/>
            <a:chExt cx="4371975" cy="2711869"/>
          </a:xfrm>
        </p:grpSpPr>
        <p:pic>
          <p:nvPicPr>
            <p:cNvPr id="1027" name="Picture 3" descr="C:\Users\jjy45\OneDrive\바탕 화면\회사\이력서\PR\영S#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23" y="2497208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jy45\OneDrive\바탕 화면\회사\이력서\PR\영S#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948" y="2497208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jjy45\OneDrive\바탕 화면\회사\이력서\PR\영S#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273" y="2490439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6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0" y="1409613"/>
            <a:ext cx="844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키움증권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영웅문</a:t>
            </a:r>
            <a:r>
              <a:rPr lang="en-US" altLang="ko-KR" sz="2400" b="1" dirty="0" smtClean="0">
                <a:solidFill>
                  <a:srgbClr val="EC8A62"/>
                </a:solidFill>
                <a:latin typeface="+mn-ea"/>
              </a:rPr>
              <a:t>S#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앱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개발 프로젝트 및 운영</a:t>
            </a:r>
            <a:r>
              <a:rPr lang="en-US" altLang="ko-KR" sz="2400" b="1" dirty="0" smtClean="0">
                <a:solidFill>
                  <a:srgbClr val="EC8A6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구성도</a:t>
            </a:r>
            <a:r>
              <a:rPr lang="en-US" altLang="ko-KR" sz="2400" b="1" dirty="0" smtClean="0">
                <a:solidFill>
                  <a:srgbClr val="EC8A62"/>
                </a:solidFill>
                <a:latin typeface="+mn-ea"/>
              </a:rPr>
              <a:t>)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A3B84B67-F220-D846-9D54-6E89DA0DFFD2}"/>
              </a:ext>
            </a:extLst>
          </p:cNvPr>
          <p:cNvGrpSpPr/>
          <p:nvPr/>
        </p:nvGrpSpPr>
        <p:grpSpPr>
          <a:xfrm>
            <a:off x="475103" y="2054837"/>
            <a:ext cx="7620000" cy="4060855"/>
            <a:chOff x="76200" y="1185333"/>
            <a:chExt cx="9754799" cy="5198534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="" xmlns:a16="http://schemas.microsoft.com/office/drawing/2014/main" id="{A1EDED49-9944-5848-83F4-25D9CEE10B4E}"/>
                </a:ext>
              </a:extLst>
            </p:cNvPr>
            <p:cNvSpPr/>
            <p:nvPr/>
          </p:nvSpPr>
          <p:spPr>
            <a:xfrm>
              <a:off x="76200" y="1185333"/>
              <a:ext cx="9754799" cy="5198534"/>
            </a:xfrm>
            <a:prstGeom prst="roundRect">
              <a:avLst>
                <a:gd name="adj" fmla="val 8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모서리가 둥근 직사각형 20">
              <a:extLst>
                <a:ext uri="{FF2B5EF4-FFF2-40B4-BE49-F238E27FC236}">
                  <a16:creationId xmlns="" xmlns:a16="http://schemas.microsoft.com/office/drawing/2014/main" id="{C77F278A-0E0D-6841-A4D0-9B7D980DCAA0}"/>
                </a:ext>
              </a:extLst>
            </p:cNvPr>
            <p:cNvSpPr/>
            <p:nvPr/>
          </p:nvSpPr>
          <p:spPr>
            <a:xfrm>
              <a:off x="204278" y="1344532"/>
              <a:ext cx="1397421" cy="4879412"/>
            </a:xfrm>
            <a:prstGeom prst="roundRect">
              <a:avLst>
                <a:gd name="adj" fmla="val 6260"/>
              </a:avLst>
            </a:prstGeom>
            <a:solidFill>
              <a:srgbClr val="00B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UI </a:t>
              </a:r>
              <a:r>
                <a:rPr kumimoji="1"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통합개발환경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71DF9C8D-E80B-5445-BA4C-F2CF28850E6B}"/>
                </a:ext>
              </a:extLst>
            </p:cNvPr>
            <p:cNvGrpSpPr/>
            <p:nvPr/>
          </p:nvGrpSpPr>
          <p:grpSpPr>
            <a:xfrm>
              <a:off x="1932029" y="3738281"/>
              <a:ext cx="292115" cy="393720"/>
              <a:chOff x="2223365" y="3949343"/>
              <a:chExt cx="292115" cy="393720"/>
            </a:xfrm>
          </p:grpSpPr>
          <p:pic>
            <p:nvPicPr>
              <p:cNvPr id="109" name="그림 108">
                <a:extLst>
                  <a:ext uri="{FF2B5EF4-FFF2-40B4-BE49-F238E27FC236}">
                    <a16:creationId xmlns="" xmlns:a16="http://schemas.microsoft.com/office/drawing/2014/main" id="{CCB69FB3-D1DA-D146-A487-73D0E3819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223365" y="3949343"/>
                <a:ext cx="292115" cy="393720"/>
              </a:xfrm>
              <a:prstGeom prst="rect">
                <a:avLst/>
              </a:prstGeom>
            </p:spPr>
          </p:pic>
          <p:pic>
            <p:nvPicPr>
              <p:cNvPr id="110" name="그림 109">
                <a:extLst>
                  <a:ext uri="{FF2B5EF4-FFF2-40B4-BE49-F238E27FC236}">
                    <a16:creationId xmlns="" xmlns:a16="http://schemas.microsoft.com/office/drawing/2014/main" id="{FA23C8C4-05EA-EA4D-9DE9-D3A819F42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286868" y="4071486"/>
                <a:ext cx="165108" cy="177809"/>
              </a:xfrm>
              <a:prstGeom prst="rect">
                <a:avLst/>
              </a:prstGeom>
            </p:spPr>
          </p:pic>
        </p:grpSp>
        <p:sp>
          <p:nvSpPr>
            <p:cNvPr id="46" name="화살표: 오른쪽 12">
              <a:extLst>
                <a:ext uri="{FF2B5EF4-FFF2-40B4-BE49-F238E27FC236}">
                  <a16:creationId xmlns="" xmlns:a16="http://schemas.microsoft.com/office/drawing/2014/main" id="{76372063-6A61-B747-AAE1-03A6DD1B211F}"/>
                </a:ext>
              </a:extLst>
            </p:cNvPr>
            <p:cNvSpPr/>
            <p:nvPr/>
          </p:nvSpPr>
          <p:spPr>
            <a:xfrm>
              <a:off x="1867650" y="3235236"/>
              <a:ext cx="483391" cy="38752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 descr="모니터, 스크린샷, 화면, 전자기기이(가) 표시된 사진&#10;&#10;&#10;&#10;자동 생성된 설명">
              <a:extLst>
                <a:ext uri="{FF2B5EF4-FFF2-40B4-BE49-F238E27FC236}">
                  <a16:creationId xmlns="" xmlns:a16="http://schemas.microsoft.com/office/drawing/2014/main" id="{992C8688-E737-4B4D-9BD6-D0542D359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73" y="1837987"/>
              <a:ext cx="1037030" cy="665024"/>
            </a:xfrm>
            <a:prstGeom prst="rect">
              <a:avLst/>
            </a:prstGeom>
            <a:ln>
              <a:solidFill>
                <a:srgbClr val="533E16"/>
              </a:solidFill>
            </a:ln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1B444970-F913-B343-8171-1431659FC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952" y="5147023"/>
              <a:ext cx="1219263" cy="78744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5FA52AB-E98B-EA4C-8211-0DB49D68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354" y="3975442"/>
              <a:ext cx="1219263" cy="78744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B67B287B-F0BA-134A-950D-E1D8AD34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6495" y="2887152"/>
              <a:ext cx="1102147" cy="704149"/>
            </a:xfrm>
            <a:prstGeom prst="rect">
              <a:avLst/>
            </a:prstGeom>
          </p:spPr>
        </p:pic>
        <p:sp>
          <p:nvSpPr>
            <p:cNvPr id="56" name="모서리가 둥근 직사각형 55">
              <a:extLst>
                <a:ext uri="{FF2B5EF4-FFF2-40B4-BE49-F238E27FC236}">
                  <a16:creationId xmlns="" xmlns:a16="http://schemas.microsoft.com/office/drawing/2014/main" id="{97694F45-CA5D-4B47-8232-B561C9CE6872}"/>
                </a:ext>
              </a:extLst>
            </p:cNvPr>
            <p:cNvSpPr/>
            <p:nvPr/>
          </p:nvSpPr>
          <p:spPr>
            <a:xfrm>
              <a:off x="2681371" y="1302894"/>
              <a:ext cx="7017769" cy="4414094"/>
            </a:xfrm>
            <a:prstGeom prst="roundRect">
              <a:avLst>
                <a:gd name="adj" fmla="val 1772"/>
              </a:avLst>
            </a:prstGeom>
            <a:solidFill>
              <a:srgbClr val="FFB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Android/iOS Native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="" xmlns:a16="http://schemas.microsoft.com/office/drawing/2014/main" id="{1FA268F2-66CF-DC49-9299-4E72682D3DAD}"/>
                </a:ext>
              </a:extLst>
            </p:cNvPr>
            <p:cNvSpPr/>
            <p:nvPr/>
          </p:nvSpPr>
          <p:spPr>
            <a:xfrm>
              <a:off x="7089072" y="3546113"/>
              <a:ext cx="1218237" cy="1403504"/>
            </a:xfrm>
            <a:prstGeom prst="roundRect">
              <a:avLst>
                <a:gd name="adj" fmla="val 8487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kumimoji="1" lang="en-US" altLang="ko-KR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Common Interface</a:t>
              </a:r>
              <a:endPara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="" xmlns:a16="http://schemas.microsoft.com/office/drawing/2014/main" id="{DACB2F4E-46EE-8340-8597-90FD45CEB300}"/>
                </a:ext>
              </a:extLst>
            </p:cNvPr>
            <p:cNvSpPr/>
            <p:nvPr/>
          </p:nvSpPr>
          <p:spPr>
            <a:xfrm>
              <a:off x="6181847" y="1682108"/>
              <a:ext cx="3369695" cy="1731952"/>
            </a:xfrm>
            <a:prstGeom prst="roundRect">
              <a:avLst>
                <a:gd name="adj" fmla="val 4990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UI Component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="" xmlns:a16="http://schemas.microsoft.com/office/drawing/2014/main" id="{1817D811-65BC-364B-92F4-0658E5C30DF3}"/>
                </a:ext>
              </a:extLst>
            </p:cNvPr>
            <p:cNvSpPr/>
            <p:nvPr/>
          </p:nvSpPr>
          <p:spPr>
            <a:xfrm>
              <a:off x="6274914" y="2030493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Button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="" xmlns:a16="http://schemas.microsoft.com/office/drawing/2014/main" id="{F847FF36-CFCC-A84F-B982-6A10E2E64FBA}"/>
                </a:ext>
              </a:extLst>
            </p:cNvPr>
            <p:cNvSpPr/>
            <p:nvPr/>
          </p:nvSpPr>
          <p:spPr>
            <a:xfrm>
              <a:off x="7090314" y="2030493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Combo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="" xmlns:a16="http://schemas.microsoft.com/office/drawing/2014/main" id="{8316929A-D594-6944-847E-6B01EE1DF37E}"/>
                </a:ext>
              </a:extLst>
            </p:cNvPr>
            <p:cNvSpPr/>
            <p:nvPr/>
          </p:nvSpPr>
          <p:spPr>
            <a:xfrm>
              <a:off x="7905714" y="2030493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Switch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="" xmlns:a16="http://schemas.microsoft.com/office/drawing/2014/main" id="{EDC33B8F-D96B-054B-8AFB-04417B255C01}"/>
                </a:ext>
              </a:extLst>
            </p:cNvPr>
            <p:cNvSpPr/>
            <p:nvPr/>
          </p:nvSpPr>
          <p:spPr>
            <a:xfrm>
              <a:off x="6274914" y="2504760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Grid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="" xmlns:a16="http://schemas.microsoft.com/office/drawing/2014/main" id="{A558AE61-A532-4F44-A902-950163A2F0BF}"/>
                </a:ext>
              </a:extLst>
            </p:cNvPr>
            <p:cNvSpPr/>
            <p:nvPr/>
          </p:nvSpPr>
          <p:spPr>
            <a:xfrm>
              <a:off x="7090579" y="2504760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Label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="" xmlns:a16="http://schemas.microsoft.com/office/drawing/2014/main" id="{C2C8EC98-93CB-144F-93DE-B18A4406992A}"/>
                </a:ext>
              </a:extLst>
            </p:cNvPr>
            <p:cNvSpPr/>
            <p:nvPr/>
          </p:nvSpPr>
          <p:spPr>
            <a:xfrm>
              <a:off x="7906244" y="2504760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Image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="" xmlns:a16="http://schemas.microsoft.com/office/drawing/2014/main" id="{6A45A74A-DACD-1C42-9122-C4D755789276}"/>
                </a:ext>
              </a:extLst>
            </p:cNvPr>
            <p:cNvSpPr/>
            <p:nvPr/>
          </p:nvSpPr>
          <p:spPr>
            <a:xfrm>
              <a:off x="3986477" y="1682107"/>
              <a:ext cx="2070837" cy="1743375"/>
            </a:xfrm>
            <a:prstGeom prst="roundRect">
              <a:avLst>
                <a:gd name="adj" fmla="val 5936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Layout Container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="" xmlns:a16="http://schemas.microsoft.com/office/drawing/2014/main" id="{1289AD71-9C99-C84C-AD9B-5EE6D9336754}"/>
                </a:ext>
              </a:extLst>
            </p:cNvPr>
            <p:cNvSpPr/>
            <p:nvPr/>
          </p:nvSpPr>
          <p:spPr>
            <a:xfrm>
              <a:off x="4079289" y="2030494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Frame 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="" xmlns:a16="http://schemas.microsoft.com/office/drawing/2014/main" id="{A7CE34BA-FA88-244D-A86D-A8556BCBA4E1}"/>
                </a:ext>
              </a:extLst>
            </p:cNvPr>
            <p:cNvSpPr/>
            <p:nvPr/>
          </p:nvSpPr>
          <p:spPr>
            <a:xfrm>
              <a:off x="5054948" y="2022543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Layout 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="" xmlns:a16="http://schemas.microsoft.com/office/drawing/2014/main" id="{9EF89A23-0515-4942-8DCA-C459044EC683}"/>
                </a:ext>
              </a:extLst>
            </p:cNvPr>
            <p:cNvSpPr/>
            <p:nvPr/>
          </p:nvSpPr>
          <p:spPr>
            <a:xfrm>
              <a:off x="4079289" y="2493802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List 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="" xmlns:a16="http://schemas.microsoft.com/office/drawing/2014/main" id="{F8ACF120-E2C5-0948-9B2F-525AA6FD0C0A}"/>
                </a:ext>
              </a:extLst>
            </p:cNvPr>
            <p:cNvSpPr/>
            <p:nvPr/>
          </p:nvSpPr>
          <p:spPr>
            <a:xfrm>
              <a:off x="5054948" y="2489827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Table 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="" xmlns:a16="http://schemas.microsoft.com/office/drawing/2014/main" id="{C7B450BE-0F0F-D54E-91A7-33EA782CDF5E}"/>
                </a:ext>
              </a:extLst>
            </p:cNvPr>
            <p:cNvSpPr/>
            <p:nvPr/>
          </p:nvSpPr>
          <p:spPr>
            <a:xfrm>
              <a:off x="2819316" y="1683862"/>
              <a:ext cx="1042628" cy="3309123"/>
            </a:xfrm>
            <a:prstGeom prst="roundRect">
              <a:avLst>
                <a:gd name="adj" fmla="val 605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Resources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="" xmlns:a16="http://schemas.microsoft.com/office/drawing/2014/main" id="{2424D814-B785-A94E-8648-CA18D8E04DED}"/>
                </a:ext>
              </a:extLst>
            </p:cNvPr>
            <p:cNvSpPr/>
            <p:nvPr/>
          </p:nvSpPr>
          <p:spPr>
            <a:xfrm>
              <a:off x="2914088" y="2030493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MXML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="" xmlns:a16="http://schemas.microsoft.com/office/drawing/2014/main" id="{D16D119A-2A1C-6B4E-88B0-1A5DD1006BD2}"/>
                </a:ext>
              </a:extLst>
            </p:cNvPr>
            <p:cNvSpPr/>
            <p:nvPr/>
          </p:nvSpPr>
          <p:spPr>
            <a:xfrm>
              <a:off x="3986477" y="3546113"/>
              <a:ext cx="1823722" cy="1403506"/>
            </a:xfrm>
            <a:prstGeom prst="roundRect">
              <a:avLst>
                <a:gd name="adj" fmla="val 5768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Third-Party Manager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="" xmlns:a16="http://schemas.microsoft.com/office/drawing/2014/main" id="{B99CD649-1AC0-5442-AF60-75D7588F0DE8}"/>
                </a:ext>
              </a:extLst>
            </p:cNvPr>
            <p:cNvSpPr/>
            <p:nvPr/>
          </p:nvSpPr>
          <p:spPr>
            <a:xfrm>
              <a:off x="4079289" y="3921413"/>
              <a:ext cx="776656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Certification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="" xmlns:a16="http://schemas.microsoft.com/office/drawing/2014/main" id="{903CA6FD-C662-2746-A72B-CA4CF1996938}"/>
                </a:ext>
              </a:extLst>
            </p:cNvPr>
            <p:cNvSpPr/>
            <p:nvPr/>
          </p:nvSpPr>
          <p:spPr>
            <a:xfrm>
              <a:off x="4925466" y="3921413"/>
              <a:ext cx="806657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Device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="" xmlns:a16="http://schemas.microsoft.com/office/drawing/2014/main" id="{A218527D-F1AC-AD4B-BED4-DC874E6E3FCE}"/>
                </a:ext>
              </a:extLst>
            </p:cNvPr>
            <p:cNvSpPr/>
            <p:nvPr/>
          </p:nvSpPr>
          <p:spPr>
            <a:xfrm>
              <a:off x="4079289" y="4414121"/>
              <a:ext cx="776656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FaceID</a:t>
              </a:r>
              <a:endPara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="" xmlns:a16="http://schemas.microsoft.com/office/drawing/2014/main" id="{0B52C33B-6D93-4547-B440-36286A4115D5}"/>
                </a:ext>
              </a:extLst>
            </p:cNvPr>
            <p:cNvSpPr/>
            <p:nvPr/>
          </p:nvSpPr>
          <p:spPr>
            <a:xfrm>
              <a:off x="4925466" y="4414121"/>
              <a:ext cx="806657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Fingerprint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="" xmlns:a16="http://schemas.microsoft.com/office/drawing/2014/main" id="{61570BA7-805B-AD45-8956-2054E4FB6B9D}"/>
                </a:ext>
              </a:extLst>
            </p:cNvPr>
            <p:cNvSpPr/>
            <p:nvPr/>
          </p:nvSpPr>
          <p:spPr>
            <a:xfrm>
              <a:off x="5879721" y="3546111"/>
              <a:ext cx="1139829" cy="1403506"/>
            </a:xfrm>
            <a:prstGeom prst="roundRect">
              <a:avLst>
                <a:gd name="adj" fmla="val 6023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kumimoji="1" lang="en-US" altLang="ko-KR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Push</a:t>
              </a:r>
              <a:r>
                <a:rPr kumimoji="1" lang="ko-KR" altLang="en-US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9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Noti</a:t>
              </a:r>
              <a:r>
                <a:rPr kumimoji="1" lang="en-US" altLang="ko-KR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Manager</a:t>
              </a:r>
              <a:endPara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="" xmlns:a16="http://schemas.microsoft.com/office/drawing/2014/main" id="{F14F4191-44EC-EA40-B850-B3ED448DF2E6}"/>
                </a:ext>
              </a:extLst>
            </p:cNvPr>
            <p:cNvSpPr/>
            <p:nvPr/>
          </p:nvSpPr>
          <p:spPr>
            <a:xfrm>
              <a:off x="5968050" y="3922681"/>
              <a:ext cx="953586" cy="424763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Push Message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="" xmlns:a16="http://schemas.microsoft.com/office/drawing/2014/main" id="{3E08664A-4FA2-CA4E-B01D-FD5FE0CA9AF3}"/>
                </a:ext>
              </a:extLst>
            </p:cNvPr>
            <p:cNvSpPr/>
            <p:nvPr/>
          </p:nvSpPr>
          <p:spPr>
            <a:xfrm>
              <a:off x="5968051" y="4414121"/>
              <a:ext cx="953586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Badge 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="" xmlns:a16="http://schemas.microsoft.com/office/drawing/2014/main" id="{1330AD73-0598-264B-AFA9-96017A84DA70}"/>
                </a:ext>
              </a:extLst>
            </p:cNvPr>
            <p:cNvSpPr/>
            <p:nvPr/>
          </p:nvSpPr>
          <p:spPr>
            <a:xfrm>
              <a:off x="2914087" y="2400292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JS Libs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="" xmlns:a16="http://schemas.microsoft.com/office/drawing/2014/main" id="{617A88C8-CE6D-064A-B761-014087F34810}"/>
                </a:ext>
              </a:extLst>
            </p:cNvPr>
            <p:cNvSpPr/>
            <p:nvPr/>
          </p:nvSpPr>
          <p:spPr>
            <a:xfrm>
              <a:off x="2914087" y="2770091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IMG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="" xmlns:a16="http://schemas.microsoft.com/office/drawing/2014/main" id="{DA9F78EA-82D8-7748-980D-2722009ABC92}"/>
                </a:ext>
              </a:extLst>
            </p:cNvPr>
            <p:cNvSpPr/>
            <p:nvPr/>
          </p:nvSpPr>
          <p:spPr>
            <a:xfrm>
              <a:off x="2914087" y="3139890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Master File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="" xmlns:a16="http://schemas.microsoft.com/office/drawing/2014/main" id="{9FCCE71A-C06C-3F4A-8BAE-C6AD392D18A9}"/>
                </a:ext>
              </a:extLst>
            </p:cNvPr>
            <p:cNvSpPr/>
            <p:nvPr/>
          </p:nvSpPr>
          <p:spPr>
            <a:xfrm>
              <a:off x="2914087" y="3509689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StockCode</a:t>
              </a:r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File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="" xmlns:a16="http://schemas.microsoft.com/office/drawing/2014/main" id="{0234557F-3224-2240-B5E7-78ED5B479548}"/>
                </a:ext>
              </a:extLst>
            </p:cNvPr>
            <p:cNvSpPr/>
            <p:nvPr/>
          </p:nvSpPr>
          <p:spPr>
            <a:xfrm>
              <a:off x="2914088" y="3879488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…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="" xmlns:a16="http://schemas.microsoft.com/office/drawing/2014/main" id="{1C1C6836-4D5A-EE48-9CFE-E30CD381E7C9}"/>
                </a:ext>
              </a:extLst>
            </p:cNvPr>
            <p:cNvSpPr/>
            <p:nvPr/>
          </p:nvSpPr>
          <p:spPr>
            <a:xfrm>
              <a:off x="2795463" y="5099959"/>
              <a:ext cx="6756079" cy="496401"/>
            </a:xfrm>
            <a:prstGeom prst="roundRect">
              <a:avLst>
                <a:gd name="adj" fmla="val 8589"/>
              </a:avLst>
            </a:prstGeom>
            <a:solidFill>
              <a:srgbClr val="AA79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Native Interface (C/C++)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="" xmlns:a16="http://schemas.microsoft.com/office/drawing/2014/main" id="{6AF90742-FB9B-F54E-9055-8444D232DBD8}"/>
                </a:ext>
              </a:extLst>
            </p:cNvPr>
            <p:cNvSpPr/>
            <p:nvPr/>
          </p:nvSpPr>
          <p:spPr>
            <a:xfrm>
              <a:off x="8207397" y="5194105"/>
              <a:ext cx="1230371" cy="307916"/>
            </a:xfrm>
            <a:prstGeom prst="roundRect">
              <a:avLst>
                <a:gd name="adj" fmla="val 894"/>
              </a:avLst>
            </a:prstGeom>
            <a:solidFill>
              <a:srgbClr val="6C4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JNI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="" xmlns:a16="http://schemas.microsoft.com/office/drawing/2014/main" id="{ABB46C2A-610B-FB41-9A93-87C8A9081A68}"/>
                </a:ext>
              </a:extLst>
            </p:cNvPr>
            <p:cNvSpPr/>
            <p:nvPr/>
          </p:nvSpPr>
          <p:spPr>
            <a:xfrm>
              <a:off x="4637052" y="5194105"/>
              <a:ext cx="3499694" cy="307916"/>
            </a:xfrm>
            <a:prstGeom prst="roundRect">
              <a:avLst>
                <a:gd name="adj" fmla="val 894"/>
              </a:avLst>
            </a:prstGeom>
            <a:solidFill>
              <a:srgbClr val="6C4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Common Interface layer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="" xmlns:a16="http://schemas.microsoft.com/office/drawing/2014/main" id="{968C8913-0CA4-8A47-8587-F07FF1D84103}"/>
                </a:ext>
              </a:extLst>
            </p:cNvPr>
            <p:cNvSpPr/>
            <p:nvPr/>
          </p:nvSpPr>
          <p:spPr>
            <a:xfrm>
              <a:off x="9014846" y="5150545"/>
              <a:ext cx="465021" cy="215002"/>
            </a:xfrm>
            <a:prstGeom prst="roundRect">
              <a:avLst>
                <a:gd name="adj" fmla="val 894"/>
              </a:avLst>
            </a:prstGeom>
            <a:solidFill>
              <a:srgbClr val="72C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Android</a:t>
              </a:r>
              <a:endParaRPr kumimoji="1"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="" xmlns:a16="http://schemas.microsoft.com/office/drawing/2014/main" id="{196DB5DE-60B1-AB49-9C99-A6A06A009D3B}"/>
                </a:ext>
              </a:extLst>
            </p:cNvPr>
            <p:cNvSpPr/>
            <p:nvPr/>
          </p:nvSpPr>
          <p:spPr>
            <a:xfrm>
              <a:off x="2681371" y="5803679"/>
              <a:ext cx="7089162" cy="450129"/>
            </a:xfrm>
            <a:prstGeom prst="roundRect">
              <a:avLst>
                <a:gd name="adj" fmla="val 8753"/>
              </a:avLst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Common Core (C/C++)</a:t>
              </a:r>
              <a:endPara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="" xmlns:a16="http://schemas.microsoft.com/office/drawing/2014/main" id="{DC13FA53-631E-2E45-B033-2DA8395D26F6}"/>
                </a:ext>
              </a:extLst>
            </p:cNvPr>
            <p:cNvSpPr/>
            <p:nvPr/>
          </p:nvSpPr>
          <p:spPr>
            <a:xfrm>
              <a:off x="8376831" y="3546113"/>
              <a:ext cx="1174711" cy="1403504"/>
            </a:xfrm>
            <a:prstGeom prst="roundRect">
              <a:avLst>
                <a:gd name="adj" fmla="val 8487"/>
              </a:avLst>
            </a:prstGeom>
            <a:solidFill>
              <a:srgbClr val="B68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kumimoji="1" lang="en-US" altLang="ko-KR" sz="9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Socket.io</a:t>
              </a:r>
              <a:endPara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="" xmlns:a16="http://schemas.microsoft.com/office/drawing/2014/main" id="{F6FD107B-087A-6E4A-AC42-3B4726C6CE0B}"/>
                </a:ext>
              </a:extLst>
            </p:cNvPr>
            <p:cNvSpPr/>
            <p:nvPr/>
          </p:nvSpPr>
          <p:spPr>
            <a:xfrm>
              <a:off x="8476105" y="3922993"/>
              <a:ext cx="989645" cy="424451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Reload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="" xmlns:a16="http://schemas.microsoft.com/office/drawing/2014/main" id="{07E12DEF-FDC7-C046-904D-4B6A716718BA}"/>
                </a:ext>
              </a:extLst>
            </p:cNvPr>
            <p:cNvSpPr/>
            <p:nvPr/>
          </p:nvSpPr>
          <p:spPr>
            <a:xfrm>
              <a:off x="8476106" y="4414121"/>
              <a:ext cx="989645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MXML</a:t>
              </a: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Downloader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="" xmlns:a16="http://schemas.microsoft.com/office/drawing/2014/main" id="{2E73D4F9-C10B-804B-9B2C-05F22833C318}"/>
                </a:ext>
              </a:extLst>
            </p:cNvPr>
            <p:cNvSpPr/>
            <p:nvPr/>
          </p:nvSpPr>
          <p:spPr>
            <a:xfrm>
              <a:off x="4079289" y="2948565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Scroll 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="" xmlns:a16="http://schemas.microsoft.com/office/drawing/2014/main" id="{D8C44B6A-3199-4745-AB79-98926E32607C}"/>
                </a:ext>
              </a:extLst>
            </p:cNvPr>
            <p:cNvSpPr/>
            <p:nvPr/>
          </p:nvSpPr>
          <p:spPr>
            <a:xfrm>
              <a:off x="5054948" y="2948566"/>
              <a:ext cx="913101" cy="36691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WebView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="" xmlns:a16="http://schemas.microsoft.com/office/drawing/2014/main" id="{9D2F538A-E731-EF49-8554-0492743B8B4A}"/>
                </a:ext>
              </a:extLst>
            </p:cNvPr>
            <p:cNvSpPr/>
            <p:nvPr/>
          </p:nvSpPr>
          <p:spPr>
            <a:xfrm>
              <a:off x="6274914" y="2970467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Input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="" xmlns:a16="http://schemas.microsoft.com/office/drawing/2014/main" id="{AAA9267B-6302-9A40-BBE9-BEA2F61FB2A7}"/>
                </a:ext>
              </a:extLst>
            </p:cNvPr>
            <p:cNvSpPr/>
            <p:nvPr/>
          </p:nvSpPr>
          <p:spPr>
            <a:xfrm>
              <a:off x="7092079" y="2970467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Stepper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="" xmlns:a16="http://schemas.microsoft.com/office/drawing/2014/main" id="{45D323F4-BC17-8B4B-9041-D3F71E7E0D0C}"/>
                </a:ext>
              </a:extLst>
            </p:cNvPr>
            <p:cNvSpPr/>
            <p:nvPr/>
          </p:nvSpPr>
          <p:spPr>
            <a:xfrm>
              <a:off x="7909244" y="2970467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Tabbar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="" xmlns:a16="http://schemas.microsoft.com/office/drawing/2014/main" id="{F3EEB15B-C36E-1B43-98D6-470CEC708F9B}"/>
                </a:ext>
              </a:extLst>
            </p:cNvPr>
            <p:cNvSpPr/>
            <p:nvPr/>
          </p:nvSpPr>
          <p:spPr>
            <a:xfrm>
              <a:off x="8721114" y="2030493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Chart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="" xmlns:a16="http://schemas.microsoft.com/office/drawing/2014/main" id="{8C94E5CE-3D65-2C46-B8D8-8963D55F8B73}"/>
                </a:ext>
              </a:extLst>
            </p:cNvPr>
            <p:cNvSpPr/>
            <p:nvPr/>
          </p:nvSpPr>
          <p:spPr>
            <a:xfrm>
              <a:off x="8721909" y="2504760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Datetime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="" xmlns:a16="http://schemas.microsoft.com/office/drawing/2014/main" id="{0E29D6CE-A6A4-4443-B3F7-E727522B915D}"/>
                </a:ext>
              </a:extLst>
            </p:cNvPr>
            <p:cNvSpPr/>
            <p:nvPr/>
          </p:nvSpPr>
          <p:spPr>
            <a:xfrm>
              <a:off x="8726410" y="2970467"/>
              <a:ext cx="744636" cy="339365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Calender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="" xmlns:a16="http://schemas.microsoft.com/office/drawing/2014/main" id="{4AA9F83A-7868-A343-8B6D-676EDFD91D56}"/>
                </a:ext>
              </a:extLst>
            </p:cNvPr>
            <p:cNvSpPr/>
            <p:nvPr/>
          </p:nvSpPr>
          <p:spPr>
            <a:xfrm>
              <a:off x="2914088" y="4619089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Version File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="" xmlns:a16="http://schemas.microsoft.com/office/drawing/2014/main" id="{FC64D5D0-C537-1B46-AB95-D97A89AE49EA}"/>
                </a:ext>
              </a:extLst>
            </p:cNvPr>
            <p:cNvSpPr/>
            <p:nvPr/>
          </p:nvSpPr>
          <p:spPr>
            <a:xfrm>
              <a:off x="2914088" y="4249287"/>
              <a:ext cx="852979" cy="287585"/>
            </a:xfrm>
            <a:prstGeom prst="roundRect">
              <a:avLst>
                <a:gd name="adj" fmla="val 894"/>
              </a:avLst>
            </a:prstGeom>
            <a:solidFill>
              <a:srgbClr val="74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…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="" xmlns:a16="http://schemas.microsoft.com/office/drawing/2014/main" id="{A99DB3C2-B19A-0E41-8E38-0F8AB0A0686A}"/>
                </a:ext>
              </a:extLst>
            </p:cNvPr>
            <p:cNvSpPr/>
            <p:nvPr/>
          </p:nvSpPr>
          <p:spPr>
            <a:xfrm>
              <a:off x="7187588" y="3924338"/>
              <a:ext cx="1031838" cy="423106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MobilePlatform</a:t>
              </a:r>
              <a:endPara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Common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="" xmlns:a16="http://schemas.microsoft.com/office/drawing/2014/main" id="{DBDE6BAC-3EB5-4F4D-8323-C91AD4414216}"/>
                </a:ext>
              </a:extLst>
            </p:cNvPr>
            <p:cNvSpPr/>
            <p:nvPr/>
          </p:nvSpPr>
          <p:spPr>
            <a:xfrm>
              <a:off x="7187589" y="4414121"/>
              <a:ext cx="1031838" cy="447608"/>
            </a:xfrm>
            <a:prstGeom prst="roundRect">
              <a:avLst>
                <a:gd name="adj" fmla="val 894"/>
              </a:avLst>
            </a:prstGeom>
            <a:solidFill>
              <a:srgbClr val="85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MobilePlatform</a:t>
              </a:r>
              <a:endPara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R" sz="8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Native</a:t>
              </a:r>
              <a:endPara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6194CAE6-8526-4947-9471-8B0FFA236939}"/>
                </a:ext>
              </a:extLst>
            </p:cNvPr>
            <p:cNvSpPr txBox="1"/>
            <p:nvPr/>
          </p:nvSpPr>
          <p:spPr>
            <a:xfrm>
              <a:off x="1794737" y="4132001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MXML File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8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6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572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키움증권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오픈뱅킹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프로젝트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94623" y="1871278"/>
            <a:ext cx="1508979" cy="531189"/>
            <a:chOff x="6657264" y="2669246"/>
            <a:chExt cx="1508979" cy="531189"/>
          </a:xfrm>
        </p:grpSpPr>
        <p:sp>
          <p:nvSpPr>
            <p:cNvPr id="66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2020.10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~ 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2021.02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2003602" y="1871278"/>
            <a:ext cx="1508979" cy="531189"/>
            <a:chOff x="6657264" y="2669246"/>
            <a:chExt cx="1508979" cy="531189"/>
          </a:xfrm>
        </p:grpSpPr>
        <p:sp>
          <p:nvSpPr>
            <p:cNvPr id="2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 smtClean="0">
                  <a:latin typeface="+mn-ea"/>
                </a:rPr>
                <a:t>직책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PL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3173379" y="1871278"/>
            <a:ext cx="1508979" cy="531189"/>
            <a:chOff x="6657264" y="2669246"/>
            <a:chExt cx="1508979" cy="531189"/>
          </a:xfrm>
        </p:grpSpPr>
        <p:sp>
          <p:nvSpPr>
            <p:cNvPr id="31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SKILLS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455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Java, JavaScript, SVN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896693" y="1871278"/>
            <a:ext cx="1508979" cy="692771"/>
            <a:chOff x="6657264" y="2669246"/>
            <a:chExt cx="1508979" cy="692771"/>
          </a:xfrm>
        </p:grpSpPr>
        <p:sp>
          <p:nvSpPr>
            <p:cNvPr id="3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App </a:t>
              </a:r>
              <a:r>
                <a:rPr kumimoji="1" lang="ko-KR" altLang="en-US" sz="1200" b="1" dirty="0" smtClean="0">
                  <a:latin typeface="+mn-ea"/>
                </a:rPr>
                <a:t>이름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4734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S, </a:t>
              </a:r>
              <a:r>
                <a:rPr kumimoji="1"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자산관리</a:t>
              </a:r>
              <a:endParaRPr kumimoji="1"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SF+, </a:t>
              </a:r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SG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461760" y="1871278"/>
            <a:ext cx="3283271" cy="2254737"/>
            <a:chOff x="6657264" y="2669246"/>
            <a:chExt cx="3283271" cy="2254737"/>
          </a:xfrm>
        </p:grpSpPr>
        <p:sp>
          <p:nvSpPr>
            <p:cNvPr id="49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Description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283271" cy="1977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+mn-ea"/>
                  <a:cs typeface="UKIJ CJK"/>
                </a:rPr>
                <a:t>• </a:t>
              </a:r>
              <a:r>
                <a:rPr kumimoji="1" lang="ko-KR" altLang="en-US" sz="1050" dirty="0">
                  <a:latin typeface="+mn-ea"/>
                </a:rPr>
                <a:t>프로젝트 설명</a:t>
              </a:r>
              <a:endParaRPr kumimoji="1" lang="en-US" altLang="ko-KR" sz="105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하나의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에서 여러 개의 은행의 금융계좌와 서비스를 관리 할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수 있도록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영웅문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S,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자산관리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,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영웅문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SF+,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영웅문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SG 4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개의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에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UKIJ CJK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같은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오픈뱅킹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기능을 추가하는 프로젝트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UKIJ CJK"/>
              </a:endParaRPr>
            </a:p>
            <a:p>
              <a:endParaRPr lang="en-US" altLang="ko-KR" sz="1000" dirty="0" smtClean="0">
                <a:latin typeface="+mn-ea"/>
                <a:cs typeface="UKIJ CJK"/>
              </a:endParaRPr>
            </a:p>
            <a:p>
              <a:r>
                <a:rPr lang="en-US" altLang="ko-KR" sz="1000" dirty="0" smtClean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 smtClean="0">
                  <a:latin typeface="+mn-ea"/>
                </a:rPr>
                <a:t>프로젝트 </a:t>
              </a:r>
              <a:r>
                <a:rPr kumimoji="1" lang="en-US" altLang="ko-KR" sz="1000" dirty="0" smtClean="0">
                  <a:latin typeface="+mn-ea"/>
                </a:rPr>
                <a:t>PL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- 3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명의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프로젝트원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일정 관리 및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다른팀과의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협업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개발 내용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기존과 다른 방식의 원장 통신 방식을 사용하여 기존 플랫폼에 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추가적인 신규 원장 통신 방식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오픈뱅킹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관련 공통프로세스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화면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lang="en-US" altLang="ko-KR" sz="1000" dirty="0" smtClean="0">
                <a:latin typeface="+mn-ea"/>
                <a:cs typeface="UKIJ CJK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04041" y="2564049"/>
            <a:ext cx="4371975" cy="2705100"/>
            <a:chOff x="929914" y="3137283"/>
            <a:chExt cx="4371975" cy="2705100"/>
          </a:xfrm>
        </p:grpSpPr>
        <p:pic>
          <p:nvPicPr>
            <p:cNvPr id="2050" name="Picture 2" descr="C:\Users\jjy45\OneDrive\바탕 화면\회사\이력서\PR\오픈뱅킹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14" y="3137283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jjy45\OneDrive\바탕 화면\회사\이력서\PR\오픈뱅킹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564" y="3137283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jjy45\OneDrive\바탕 화면\회사\이력서\PR\오픈뱅킹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239" y="3137283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96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5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572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키움저축은행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앱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 개발 프로젝트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94623" y="1871278"/>
            <a:ext cx="1508979" cy="531189"/>
            <a:chOff x="6657264" y="2669246"/>
            <a:chExt cx="1508979" cy="531189"/>
          </a:xfrm>
        </p:grpSpPr>
        <p:sp>
          <p:nvSpPr>
            <p:cNvPr id="66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2020.05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~ 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2021.02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2003602" y="1871278"/>
            <a:ext cx="1508979" cy="531189"/>
            <a:chOff x="6657264" y="2669246"/>
            <a:chExt cx="1508979" cy="531189"/>
          </a:xfrm>
        </p:grpSpPr>
        <p:sp>
          <p:nvSpPr>
            <p:cNvPr id="2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 smtClean="0">
                  <a:latin typeface="+mn-ea"/>
                </a:rPr>
                <a:t>직책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PL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3173379" y="1871278"/>
            <a:ext cx="1508979" cy="531189"/>
            <a:chOff x="6657264" y="2669246"/>
            <a:chExt cx="1508979" cy="531189"/>
          </a:xfrm>
        </p:grpSpPr>
        <p:sp>
          <p:nvSpPr>
            <p:cNvPr id="31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SKILLS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7889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Kotlin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kumimoji="1"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Git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896693" y="1871278"/>
            <a:ext cx="1508979" cy="692771"/>
            <a:chOff x="6657264" y="2669246"/>
            <a:chExt cx="1508979" cy="692771"/>
          </a:xfrm>
        </p:grpSpPr>
        <p:sp>
          <p:nvSpPr>
            <p:cNvPr id="3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App </a:t>
              </a:r>
              <a:r>
                <a:rPr kumimoji="1" lang="ko-KR" altLang="en-US" sz="1200" b="1" dirty="0" smtClean="0">
                  <a:latin typeface="+mn-ea"/>
                </a:rPr>
                <a:t>이름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1977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키움저축은행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</a:p>
            <a:p>
              <a:r>
                <a:rPr kumimoji="1"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키움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Yes</a:t>
              </a:r>
              <a:r>
                <a:rPr kumimoji="1"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저축은행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461760" y="1871278"/>
            <a:ext cx="3512500" cy="3708982"/>
            <a:chOff x="6657264" y="2669246"/>
            <a:chExt cx="3512500" cy="3708982"/>
          </a:xfrm>
        </p:grpSpPr>
        <p:sp>
          <p:nvSpPr>
            <p:cNvPr id="49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Description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512500" cy="3431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>
                  <a:latin typeface="+mn-ea"/>
                </a:rPr>
                <a:t>프로젝트 설명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하이브리드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으로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키움저축은행과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키움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Yes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저축은행이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같은 플랫폼을 제공하고 있으며 배포설정만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다르게하여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서비스 화면들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을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각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 맞게 나오도록 하였으며 서비스 화면들은 </a:t>
              </a:r>
              <a:r>
                <a:rPr kumimoji="1" lang="en-US" altLang="ko-KR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WebView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로 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개발되어 있고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에서 필요한 기능들을 </a:t>
              </a:r>
              <a:r>
                <a:rPr kumimoji="1" lang="en-US" altLang="ko-KR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WeView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로 제공할 수 있도록 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UKIJ CJK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인터페이스를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UKIJ CJK"/>
                </a:rPr>
                <a:t>제공해주는 프로젝트</a:t>
              </a:r>
              <a:endParaRPr lang="en-US" altLang="ko-KR" sz="1000" dirty="0" smtClean="0">
                <a:latin typeface="+mn-ea"/>
                <a:cs typeface="UKIJ CJK"/>
              </a:endParaRPr>
            </a:p>
            <a:p>
              <a:endParaRPr lang="en-US" altLang="ko-KR" sz="1000" dirty="0" smtClean="0">
                <a:latin typeface="+mn-ea"/>
                <a:cs typeface="UKIJ CJK"/>
              </a:endParaRPr>
            </a:p>
            <a:p>
              <a:r>
                <a:rPr lang="en-US" altLang="ko-KR" sz="1000" dirty="0" smtClean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 smtClean="0">
                  <a:latin typeface="+mn-ea"/>
                </a:rPr>
                <a:t>프로젝트 </a:t>
              </a:r>
              <a:r>
                <a:rPr kumimoji="1" lang="en-US" altLang="ko-KR" sz="1000" dirty="0" smtClean="0">
                  <a:latin typeface="+mn-ea"/>
                </a:rPr>
                <a:t>PL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- 5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명의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프로젝트원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일정 관리 및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다른팀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또는 다른 회사와의 협업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>
                  <a:latin typeface="+mn-ea"/>
                  <a:cs typeface="UKIJ CJK"/>
                </a:rPr>
                <a:t>프로젝트 설계 참여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각 라이브러리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&lt;-&gt; App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인터페이스 설계</a:t>
              </a:r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개발 내용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웹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&lt;-&gt;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앱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통신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인터페이스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간편인증 라이브러리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공동인증 라이브러리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보안키패드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라이브러리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백신 라이브러리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스크래핑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라이브러리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FCM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라이브러리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포팅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UKIJ CJK"/>
              </a:endParaRPr>
            </a:p>
            <a:p>
              <a:r>
                <a:rPr lang="en-US" altLang="ko-KR" sz="1100" dirty="0">
                  <a:latin typeface="+mn-ea"/>
                  <a:cs typeface="UKIJ CJK"/>
                </a:rPr>
                <a:t>• </a:t>
              </a:r>
              <a:r>
                <a:rPr lang="ko-KR" altLang="en-US" sz="1100" dirty="0">
                  <a:latin typeface="+mn-ea"/>
                  <a:cs typeface="UKIJ CJK"/>
                </a:rPr>
                <a:t>배포</a:t>
              </a:r>
              <a:endParaRPr kumimoji="1" lang="en-US" altLang="ko-KR" sz="1100" dirty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Android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구글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플레이스토어 마켓 배포 담당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iOS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애플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앱스토어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마켓 배포 담당</a:t>
              </a:r>
              <a:endParaRPr lang="en-US" altLang="ko-KR" sz="800" dirty="0" smtClean="0">
                <a:latin typeface="+mn-ea"/>
                <a:cs typeface="UKIJ CJK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3600" y="2564049"/>
            <a:ext cx="4371975" cy="2705100"/>
            <a:chOff x="777676" y="2721679"/>
            <a:chExt cx="4371975" cy="2705100"/>
          </a:xfrm>
        </p:grpSpPr>
        <p:pic>
          <p:nvPicPr>
            <p:cNvPr id="3074" name="Picture 2" descr="C:\Users\jjy45\OneDrive\바탕 화면\회사\이력서\PR\저축은행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76" y="2721679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jjy45\OneDrive\바탕 화면\회사\이력서\PR\저축은행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001" y="2721679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jjy45\OneDrive\바탕 화면\회사\이력서\PR\저축은행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326" y="2721679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5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0" y="1409613"/>
            <a:ext cx="639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EC8A62"/>
                </a:solidFill>
                <a:latin typeface="+mn-ea"/>
              </a:rPr>
              <a:t>키움증권</a:t>
            </a:r>
            <a:r>
              <a:rPr lang="ko-KR" altLang="en-US" sz="2400" b="1" dirty="0">
                <a:solidFill>
                  <a:srgbClr val="EC8A62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EC8A62"/>
                </a:solidFill>
                <a:latin typeface="+mn-ea"/>
              </a:rPr>
              <a:t>K-OTC </a:t>
            </a:r>
            <a:r>
              <a:rPr lang="ko-KR" altLang="en-US" sz="2400" b="1" dirty="0">
                <a:solidFill>
                  <a:srgbClr val="EC8A62"/>
                </a:solidFill>
                <a:latin typeface="+mn-ea"/>
              </a:rPr>
              <a:t>및 </a:t>
            </a:r>
            <a:r>
              <a:rPr lang="ko-KR" altLang="en-US" sz="2400" b="1" dirty="0" err="1">
                <a:solidFill>
                  <a:srgbClr val="EC8A62"/>
                </a:solidFill>
                <a:latin typeface="+mn-ea"/>
              </a:rPr>
              <a:t>코넥스</a:t>
            </a:r>
            <a:r>
              <a:rPr lang="ko-KR" altLang="en-US" sz="2400" b="1" dirty="0">
                <a:solidFill>
                  <a:srgbClr val="EC8A62"/>
                </a:solidFill>
                <a:latin typeface="+mn-ea"/>
              </a:rPr>
              <a:t> 개발 프로젝트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94623" y="1871278"/>
            <a:ext cx="1508979" cy="531189"/>
            <a:chOff x="6657264" y="2669246"/>
            <a:chExt cx="1508979" cy="531189"/>
          </a:xfrm>
        </p:grpSpPr>
        <p:sp>
          <p:nvSpPr>
            <p:cNvPr id="66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2020.01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~ 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2020.04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2003602" y="1871278"/>
            <a:ext cx="1508979" cy="531189"/>
            <a:chOff x="6657264" y="2669246"/>
            <a:chExt cx="1508979" cy="531189"/>
          </a:xfrm>
        </p:grpSpPr>
        <p:sp>
          <p:nvSpPr>
            <p:cNvPr id="2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 smtClean="0">
                  <a:latin typeface="+mn-ea"/>
                </a:rPr>
                <a:t>직책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PL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3173379" y="1871278"/>
            <a:ext cx="1508979" cy="531189"/>
            <a:chOff x="6657264" y="2669246"/>
            <a:chExt cx="1508979" cy="531189"/>
          </a:xfrm>
        </p:grpSpPr>
        <p:sp>
          <p:nvSpPr>
            <p:cNvPr id="31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SKILLS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455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Java, JavaScript, SVN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896693" y="1871278"/>
            <a:ext cx="1508979" cy="531189"/>
            <a:chOff x="6657264" y="2669246"/>
            <a:chExt cx="1508979" cy="531189"/>
          </a:xfrm>
        </p:grpSpPr>
        <p:sp>
          <p:nvSpPr>
            <p:cNvPr id="3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App </a:t>
              </a:r>
              <a:r>
                <a:rPr kumimoji="1" lang="ko-KR" altLang="en-US" sz="1200" b="1" dirty="0" smtClean="0">
                  <a:latin typeface="+mn-ea"/>
                </a:rPr>
                <a:t>이름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6623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461760" y="1871278"/>
            <a:ext cx="3260829" cy="1723823"/>
            <a:chOff x="6657264" y="2669246"/>
            <a:chExt cx="3260829" cy="1723823"/>
          </a:xfrm>
        </p:grpSpPr>
        <p:sp>
          <p:nvSpPr>
            <p:cNvPr id="49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Description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326082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>
                  <a:latin typeface="+mn-ea"/>
                </a:rPr>
                <a:t>프로젝트 설명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K-OTC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와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코넥스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상품을 기존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 App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 추가하는 프로젝트</a:t>
              </a:r>
              <a:endParaRPr lang="en-US" altLang="ko-KR" sz="1000" dirty="0" smtClean="0">
                <a:latin typeface="+mn-ea"/>
                <a:cs typeface="UKIJ CJK"/>
              </a:endParaRPr>
            </a:p>
            <a:p>
              <a:endParaRPr lang="en-US" altLang="ko-KR" sz="1000" dirty="0" smtClean="0">
                <a:latin typeface="+mn-ea"/>
                <a:cs typeface="UKIJ CJK"/>
              </a:endParaRPr>
            </a:p>
            <a:p>
              <a:r>
                <a:rPr lang="en-US" altLang="ko-KR" sz="1000" dirty="0" smtClean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 smtClean="0">
                  <a:latin typeface="+mn-ea"/>
                </a:rPr>
                <a:t>프로젝트 </a:t>
              </a:r>
              <a:r>
                <a:rPr kumimoji="1" lang="en-US" altLang="ko-KR" sz="1000" dirty="0" smtClean="0">
                  <a:latin typeface="+mn-ea"/>
                </a:rPr>
                <a:t>PL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- 3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명의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프로젝트원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일정 관리 및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다른팀과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협업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개발 내용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마스터파일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파싱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K-OTC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및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코넥스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잔고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화면 개발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48952" y="2534259"/>
            <a:ext cx="4371975" cy="2705100"/>
            <a:chOff x="1083950" y="2671145"/>
            <a:chExt cx="4371975" cy="2705100"/>
          </a:xfrm>
        </p:grpSpPr>
        <p:pic>
          <p:nvPicPr>
            <p:cNvPr id="4098" name="Picture 2" descr="C:\Users\jjy45\OneDrive\바탕 화면\회사\이력서\PR\오픈뱅킹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950" y="2671145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2541275" y="2671145"/>
              <a:ext cx="2914650" cy="2705100"/>
              <a:chOff x="2541275" y="2671145"/>
              <a:chExt cx="2914650" cy="2705100"/>
            </a:xfrm>
          </p:grpSpPr>
          <p:pic>
            <p:nvPicPr>
              <p:cNvPr id="4100" name="Picture 4" descr="C:\Users\jjy45\OneDrive\바탕 화면\회사\이력서\PR\케코1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1275" y="2671145"/>
                <a:ext cx="1457325" cy="2705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1" name="Picture 5" descr="C:\Users\jjy45\OneDrive\바탕 화면\회사\이력서\PR\케코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8600" y="2671145"/>
                <a:ext cx="1457325" cy="2705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220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52820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설명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182825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0" y="1409613"/>
            <a:ext cx="639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EC8A62"/>
                </a:solidFill>
                <a:latin typeface="+mn-ea"/>
              </a:rPr>
              <a:t>키움증권</a:t>
            </a:r>
            <a:r>
              <a:rPr lang="ko-KR" altLang="en-US" sz="2400" b="1" dirty="0">
                <a:solidFill>
                  <a:srgbClr val="EC8A62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EC8A62"/>
                </a:solidFill>
                <a:latin typeface="+mn-ea"/>
              </a:rPr>
              <a:t>영웅문</a:t>
            </a:r>
            <a:r>
              <a:rPr lang="en-US" altLang="ko-KR" sz="2400" b="1" dirty="0" smtClean="0">
                <a:solidFill>
                  <a:srgbClr val="EC8A62"/>
                </a:solidFill>
                <a:latin typeface="+mn-ea"/>
              </a:rPr>
              <a:t>S </a:t>
            </a:r>
            <a:r>
              <a:rPr lang="ko-KR" altLang="en-US" sz="2400" b="1" dirty="0" smtClean="0">
                <a:solidFill>
                  <a:srgbClr val="EC8A62"/>
                </a:solidFill>
                <a:latin typeface="+mn-ea"/>
              </a:rPr>
              <a:t>운영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94623" y="1871278"/>
            <a:ext cx="1508979" cy="531189"/>
            <a:chOff x="6657264" y="2669246"/>
            <a:chExt cx="1508979" cy="531189"/>
          </a:xfrm>
        </p:grpSpPr>
        <p:sp>
          <p:nvSpPr>
            <p:cNvPr id="66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+mn-ea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2018.03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~ 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2019.12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BC9F4F5-B0EA-FA40-822C-13C8801D49AB}"/>
              </a:ext>
            </a:extLst>
          </p:cNvPr>
          <p:cNvSpPr txBox="1"/>
          <p:nvPr/>
        </p:nvSpPr>
        <p:spPr>
          <a:xfrm>
            <a:off x="475103" y="434060"/>
            <a:ext cx="313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+mn-ea"/>
              </a:rPr>
              <a:t>  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프로젝트 기술서</a:t>
            </a:r>
            <a:r>
              <a:rPr lang="en-US" altLang="ko-KR" b="1" dirty="0" smtClean="0">
                <a:solidFill>
                  <a:srgbClr val="EC8A62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EC8A62"/>
                </a:solidFill>
                <a:latin typeface="+mn-ea"/>
              </a:rPr>
              <a:t>조재연</a:t>
            </a:r>
            <a:endParaRPr lang="ko-KR" altLang="en-US" sz="1000" b="1" dirty="0">
              <a:solidFill>
                <a:srgbClr val="EC8A62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2A80A1-4A14-CF41-AF3A-15347EA9E51C}"/>
              </a:ext>
            </a:extLst>
          </p:cNvPr>
          <p:cNvSpPr txBox="1"/>
          <p:nvPr/>
        </p:nvSpPr>
        <p:spPr>
          <a:xfrm>
            <a:off x="1754303" y="852820"/>
            <a:ext cx="1419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834D46C-4A8C-5641-B077-DEFADAD4EEBF}"/>
              </a:ext>
            </a:extLst>
          </p:cNvPr>
          <p:cNvSpPr txBox="1"/>
          <p:nvPr/>
        </p:nvSpPr>
        <p:spPr>
          <a:xfrm>
            <a:off x="715703" y="864362"/>
            <a:ext cx="141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목록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2003602" y="1871278"/>
            <a:ext cx="1508979" cy="531189"/>
            <a:chOff x="6657264" y="2669246"/>
            <a:chExt cx="1508979" cy="531189"/>
          </a:xfrm>
        </p:grpSpPr>
        <p:sp>
          <p:nvSpPr>
            <p:cNvPr id="2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 smtClean="0">
                  <a:latin typeface="+mn-ea"/>
                </a:rPr>
                <a:t>직책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파트</a:t>
              </a:r>
              <a:r>
                <a:rPr kumimoji="1"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원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3173379" y="1871278"/>
            <a:ext cx="1508979" cy="531189"/>
            <a:chOff x="6657264" y="2669246"/>
            <a:chExt cx="1508979" cy="531189"/>
          </a:xfrm>
        </p:grpSpPr>
        <p:sp>
          <p:nvSpPr>
            <p:cNvPr id="31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SKILLS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1455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Java, JavaScript, SVN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4896693" y="1871278"/>
            <a:ext cx="1508979" cy="531189"/>
            <a:chOff x="6657264" y="2669246"/>
            <a:chExt cx="1508979" cy="531189"/>
          </a:xfrm>
        </p:grpSpPr>
        <p:sp>
          <p:nvSpPr>
            <p:cNvPr id="37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App </a:t>
              </a:r>
              <a:r>
                <a:rPr kumimoji="1" lang="ko-KR" altLang="en-US" sz="1200" b="1" dirty="0" smtClean="0">
                  <a:latin typeface="+mn-ea"/>
                </a:rPr>
                <a:t>이름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6623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461760" y="1871278"/>
            <a:ext cx="2954655" cy="1662268"/>
            <a:chOff x="6657264" y="2669246"/>
            <a:chExt cx="2954655" cy="1662268"/>
          </a:xfrm>
        </p:grpSpPr>
        <p:sp>
          <p:nvSpPr>
            <p:cNvPr id="49" name="삼각형 45">
              <a:extLst>
                <a:ext uri="{FF2B5EF4-FFF2-40B4-BE49-F238E27FC236}">
                  <a16:creationId xmlns=""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 smtClean="0">
                  <a:latin typeface="+mn-ea"/>
                </a:rPr>
                <a:t>Description</a:t>
              </a:r>
              <a:endParaRPr kumimoji="1" lang="ko-KR" altLang="en-US" sz="1200" b="1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2946519"/>
              <a:ext cx="295465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kumimoji="1" lang="ko-KR" altLang="en-US" sz="1000" dirty="0">
                  <a:latin typeface="+mn-ea"/>
                </a:rPr>
                <a:t>프로젝트 설명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-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영웅문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 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운영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en-US" altLang="ko-KR" sz="1000" dirty="0">
                  <a:latin typeface="+mn-ea"/>
                  <a:cs typeface="UKIJ CJK"/>
                </a:rPr>
                <a:t>• </a:t>
              </a:r>
              <a:r>
                <a:rPr lang="ko-KR" altLang="en-US" sz="1000" dirty="0" smtClean="0">
                  <a:latin typeface="+mn-ea"/>
                  <a:cs typeface="UKIJ CJK"/>
                </a:rPr>
                <a:t>개발 내용</a:t>
              </a:r>
              <a:endParaRPr kumimoji="1" lang="en-US" altLang="ko-KR" sz="1000" dirty="0">
                <a:latin typeface="+mn-ea"/>
              </a:endParaRP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핫픽스</a:t>
              </a:r>
              <a:r>
                <a:rPr kumimoji="1"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이슈 대응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자동감시주문 잔고편입 기능 추가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네이티브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및 화면 개발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잔고 일괄매도 기능 </a:t>
              </a:r>
              <a:r>
                <a:rPr kumimoji="1"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네이티브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및 화면 개발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국내주식 </a:t>
              </a:r>
              <a:r>
                <a:rPr kumimoji="1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CFD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거래 화면 개발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간편인증 서비스 화면 개발</a:t>
              </a:r>
            </a:p>
            <a:p>
              <a:r>
                <a:rPr kumimoji="1"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- </a:t>
              </a:r>
              <a:r>
                <a:rPr kumimoji="1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국내주식 관련 업무 화면 운영</a:t>
              </a:r>
              <a:endPara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48952" y="2583702"/>
            <a:ext cx="4371975" cy="2705100"/>
            <a:chOff x="908896" y="2841048"/>
            <a:chExt cx="4371975" cy="2705100"/>
          </a:xfrm>
        </p:grpSpPr>
        <p:pic>
          <p:nvPicPr>
            <p:cNvPr id="5122" name="Picture 2" descr="C:\Users\jjy45\OneDrive\바탕 화면\회사\이력서\PR\오픈뱅킹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96" y="2841048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jjy45\OneDrive\바탕 화면\회사\이력서\PR\영S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221" y="2841048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jjy45\OneDrive\바탕 화면\회사\이력서\PR\영S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546" y="2841048"/>
              <a:ext cx="1457325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27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197242" y="247664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3555782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60519"/>
            <a:ext cx="257795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75" dirty="0" smtClean="0">
                <a:latin typeface="+mn-ea"/>
              </a:rPr>
              <a:t>감사합니다</a:t>
            </a:r>
            <a:r>
              <a:rPr kumimoji="1" lang="en-US" altLang="ko-KR" sz="3575" dirty="0" smtClean="0">
                <a:latin typeface="+mn-ea"/>
              </a:rPr>
              <a:t>.</a:t>
            </a:r>
            <a:endParaRPr kumimoji="1" lang="ko-KR" altLang="en-US" sz="3575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9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2222</TotalTime>
  <Words>940</Words>
  <Application>Microsoft Office PowerPoint</Application>
  <PresentationFormat>A4 용지(210x297mm)</PresentationFormat>
  <Paragraphs>261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조재연</cp:lastModifiedBy>
  <cp:revision>129</cp:revision>
  <dcterms:created xsi:type="dcterms:W3CDTF">2019-05-09T15:54:43Z</dcterms:created>
  <dcterms:modified xsi:type="dcterms:W3CDTF">2023-01-10T06:54:55Z</dcterms:modified>
</cp:coreProperties>
</file>