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60b11e2b2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60b11e2b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560b11e2b2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60b11e2b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60b11e2b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560b11e2b2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4675" y="653150"/>
            <a:ext cx="5946324" cy="55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75" y="653150"/>
            <a:ext cx="5715000" cy="55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629171" y="4628018"/>
            <a:ext cx="7068729" cy="2111654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13824" y="4278377"/>
            <a:ext cx="2099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데이터 베이스</a:t>
            </a:r>
            <a:endParaRPr b="0" i="0" sz="1800" u="none" cap="none" strike="noStrike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71500" y="1047750"/>
            <a:ext cx="11049000" cy="1524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1500" y="455650"/>
            <a:ext cx="736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디지털 트랜스포메이션 시대의 문제 정의</a:t>
            </a:r>
            <a:endParaRPr sz="300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29172" y="1915137"/>
            <a:ext cx="3403132" cy="2363248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294768" y="1915137"/>
            <a:ext cx="3403132" cy="2363248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275123" y="1436096"/>
            <a:ext cx="2099446" cy="577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비즈니스 모델</a:t>
            </a:r>
            <a:endParaRPr sz="180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940721" y="1436096"/>
            <a:ext cx="2099446" cy="577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기술</a:t>
            </a:r>
            <a:endParaRPr sz="180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71496" y="2416625"/>
            <a:ext cx="381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메타버스 + AI + 의학(메디컬 트윈)</a:t>
            </a:r>
            <a:endParaRPr>
              <a:solidFill>
                <a:srgbClr val="32323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렌즈 + AR</a:t>
            </a:r>
            <a:endParaRPr>
              <a:solidFill>
                <a:srgbClr val="32323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NFT + 자동차 + 정비소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557233" y="2264770"/>
            <a:ext cx="2873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AI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메타버스</a:t>
            </a:r>
            <a:endParaRPr>
              <a:solidFill>
                <a:srgbClr val="32323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블록체인</a:t>
            </a:r>
            <a:endParaRPr>
              <a:solidFill>
                <a:srgbClr val="32323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NFT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159696" y="1915136"/>
            <a:ext cx="3403132" cy="4824535"/>
          </a:xfrm>
          <a:prstGeom prst="roundRect">
            <a:avLst>
              <a:gd fmla="val 16667" name="adj"/>
            </a:avLst>
          </a:prstGeom>
          <a:noFill/>
          <a:ln cap="flat" cmpd="sng" w="508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817431" y="1436095"/>
            <a:ext cx="2099446" cy="5770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고객 경험</a:t>
            </a:r>
            <a:endParaRPr sz="180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230050" y="2584675"/>
            <a:ext cx="327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chemeClr val="dk1"/>
                </a:solidFill>
              </a:rPr>
              <a:t>약을 개발할 때 </a:t>
            </a:r>
            <a:r>
              <a:rPr lang="ko-KR">
                <a:solidFill>
                  <a:schemeClr val="dk1"/>
                </a:solidFill>
              </a:rPr>
              <a:t>임상실험까지 시간이 오래 걸림.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chemeClr val="dk1"/>
                </a:solidFill>
              </a:rPr>
              <a:t>인간 대상으로 실험할 때 존엄성 등의 윤리적 문제가 발생함.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신약 개발 비용과 시간이 많이 듬.</a:t>
            </a:r>
            <a:endParaRPr>
              <a:solidFill>
                <a:srgbClr val="323232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코로나 시대에 임상실험하기 힘듬.</a:t>
            </a:r>
            <a:endParaRPr>
              <a:solidFill>
                <a:srgbClr val="323232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희귀병, 불치병은 전문의가 판단할 수 있는 참고자료가 부족함</a:t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33387" y="5060475"/>
            <a:ext cx="666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약 효과 data, 의학 분야(과) data, 불치병/희귀병 data(종류, 증상)</a:t>
            </a:r>
            <a:endParaRPr>
              <a:solidFill>
                <a:srgbClr val="323232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현실 환자 data(지역, 발생시기, 증상)</a:t>
            </a:r>
            <a:endParaRPr>
              <a:solidFill>
                <a:srgbClr val="323232"/>
              </a:solidFill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Char char="•"/>
            </a:pPr>
            <a:r>
              <a:rPr lang="ko-KR">
                <a:solidFill>
                  <a:srgbClr val="323232"/>
                </a:solidFill>
              </a:rPr>
              <a:t>병 치료 개발 프로세스 data</a:t>
            </a:r>
            <a:endParaRPr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938" y="585100"/>
            <a:ext cx="10521024" cy="5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