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7396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C30B4-C38E-28A6-3B84-A2D08BC33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82981F-0D7F-0441-2779-2FC8A4107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377603-01CF-0A66-4B67-5AFCFA25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860B-C881-4F75-873D-2D00AABCBDF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9A526A-54DA-465F-5615-C96991B5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5E77D0-5396-68C2-DC8E-0CF29C63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CE0F-23F4-4B60-938C-2A9B4FA8F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28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02F55-1805-5DB1-2420-84B4E698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0E2A02-D8A0-AA37-260A-677084012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20110F-6C6E-65D4-A3CC-1E65A573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860B-C881-4F75-873D-2D00AABCBDF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16907-E658-D30C-408B-1B18B373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DB49F-C65E-366D-A537-EFD3C6A1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CE0F-23F4-4B60-938C-2A9B4FA8F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81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CCFCB8-DB83-8886-4B47-9A5C5CF76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901377-B4CF-C7D3-79B0-6E91DAA11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E9635-46F6-9A6A-1BA9-CCDC42598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860B-C881-4F75-873D-2D00AABCBDF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AC53B5-57A4-9D03-7A48-76F422698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F4BD5-E139-1FBC-2CB6-77D1D700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CE0F-23F4-4B60-938C-2A9B4FA8F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41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7A971-6910-D7D9-C966-53A55F52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8B1870-2FF2-64F8-7132-A1142D0AD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1B71D-83C6-AEAF-33C1-CE85CFA7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860B-C881-4F75-873D-2D00AABCBDF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0E0B3-4119-4B4B-A878-A96EF82D2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2D-30B7-806D-104C-A1E970B9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CE0F-23F4-4B60-938C-2A9B4FA8F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13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2F17A-A227-FA5E-6435-35D784810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CF0CB5-5847-4269-E6F8-0EC09E904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670419-54D4-469A-9625-BEF6A822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860B-C881-4F75-873D-2D00AABCBDF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FBE3FE-61E2-D5C9-E190-C9EDEC12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94F190-F758-F6E4-22BD-205333AD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CE0F-23F4-4B60-938C-2A9B4FA8F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68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FE6E7-7C45-B9FA-E81F-20826200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7186FB-595D-B1EC-C2DF-B61861436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08E12D-1F49-E418-CD8C-6985887D7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B41155-D2B6-FEDB-5416-F8228897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860B-C881-4F75-873D-2D00AABCBDF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EE2311-7510-3397-734E-1EE2AC34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489E2D-02DA-D010-6046-C66F26B2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CE0F-23F4-4B60-938C-2A9B4FA8F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3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E5004-31C9-3338-CE93-37131B47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1DFDF0-F6B2-AC44-00A7-235E80501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F0666C-7416-C8F6-710A-403A060BE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D07030-E4F2-7904-E2FD-1F580C31D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961E2F-44E6-3834-C7A4-28C457024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71CB29-70A0-DFF9-1A0E-ECF6C7C2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860B-C881-4F75-873D-2D00AABCBDF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05FB19-F602-D3DD-B6DC-4C417AD3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34D8B5-6779-ABF9-5D12-3BCDCE80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CE0F-23F4-4B60-938C-2A9B4FA8F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8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D1B06-081D-B091-FE8B-2DE00542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8975FF-F9F1-0251-CF4D-8EB61361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860B-C881-4F75-873D-2D00AABCBDF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B64328-ACD6-BBE8-0CDA-1711CA772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FAAC94-3228-8737-C40C-26A259A4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CE0F-23F4-4B60-938C-2A9B4FA8F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20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F688A5-E5A1-1EDB-5EA2-689C312E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860B-C881-4F75-873D-2D00AABCBDF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BDA921-D103-6C39-395E-01AA3E9F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1FC51C-C8D8-0CEA-F103-39A78EDE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CE0F-23F4-4B60-938C-2A9B4FA8F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10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319DF-62E2-D44D-A8E4-5B830564C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A395C-60F7-B7D4-1C9B-DAB41C99E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334113-4CCC-42C0-32DC-66BD6D389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350297-9C56-7678-A8AD-B2CF3C8B6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860B-C881-4F75-873D-2D00AABCBDF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3AF336-54D1-DB47-1242-648FE2CA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7FE141-E2A5-99B3-04AB-E9612CDC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CE0F-23F4-4B60-938C-2A9B4FA8F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50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1F3C4-B7CF-B8CA-879C-0E18D24C1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D587CD-30C9-CDE4-F989-EF9EE1111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14CA78-4D96-44DD-5EF8-F7F6D9B66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D795FE-C9CC-41B7-5793-8F5FCA6C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860B-C881-4F75-873D-2D00AABCBDF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8E1798-1B3C-38B9-41FF-093B2E0E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683CAC-17A4-4296-38B9-6F8580FB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CE0F-23F4-4B60-938C-2A9B4FA8F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56504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E0C2E9-D5B1-A034-5D52-CB539590F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E1467F-CE78-09B0-ECA8-D229D7F1C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21D4D2-04E8-4CE5-2DFC-48D3F764D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B860B-C881-4F75-873D-2D00AABCBDF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B8C201-4A41-55D8-7239-B0B7858E2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9BB67-2650-8878-2314-80E33A8DD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4CE0F-23F4-4B60-938C-2A9B4FA8F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42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89910" y="1422080"/>
            <a:ext cx="6088380" cy="20812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4800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주제를 적어주세요.</a:t>
            </a:r>
            <a:endParaRPr lang="ko-KR" altLang="en-US" sz="4800">
              <a:solidFill>
                <a:srgbClr val="323232"/>
              </a:solidFill>
              <a:latin typeface="KoPubWorld돋움체 Bold"/>
              <a:ea typeface="KoPubWorld돋움체 Bold"/>
              <a:cs typeface="KoPubWorld돋움체 Bold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3900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(기본역량 프로젝트 예시안)</a:t>
            </a:r>
            <a:endParaRPr lang="ko-KR" altLang="en-US" sz="3900">
              <a:solidFill>
                <a:srgbClr val="323232"/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78911" y="5773726"/>
            <a:ext cx="2628900" cy="684609"/>
          </a:xfrm>
          <a:prstGeom prst="rect">
            <a:avLst/>
          </a:prstGeom>
        </p:spPr>
      </p:pic>
      <p:pic>
        <p:nvPicPr>
          <p:cNvPr id="8" name="Picture 2" descr="https://lh3.googleusercontent.com/Cq1HG900vnLbOYho6PkZNeimOepUPZ87Ssqy1au0xLgPUopgjWOFsu2nog8G3Div3a6JX2yu-vh5LHcUoLWCFrsWXNnpuVDWxU8LGlEGmMMoMkNeCLjBvBIrVjMpVXgNbcQCiv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722275" y="5773726"/>
            <a:ext cx="1651850" cy="68460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431191" y="3978508"/>
            <a:ext cx="1373505" cy="824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3200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팀명</a:t>
            </a:r>
            <a:endParaRPr lang="ko-KR" altLang="en-US" sz="3200">
              <a:solidFill>
                <a:srgbClr val="323232"/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pic>
        <p:nvPicPr>
          <p:cNvPr id="10" name="Picture 6" descr="Identity - Hanyang University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77473" y="5865205"/>
            <a:ext cx="1679477" cy="54867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1500" y="1047750"/>
            <a:ext cx="11049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93" y="455652"/>
            <a:ext cx="3891921" cy="5425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3. 서비스 제안 및 결과</a:t>
            </a:r>
            <a:endParaRPr lang="ko-KR" altLang="en-US" sz="3000">
              <a:solidFill>
                <a:srgbClr val="323232"/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1814644" y="3429000"/>
            <a:ext cx="8832436" cy="769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3000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초 저가형 치킨 브랜드 </a:t>
            </a:r>
            <a:r>
              <a:rPr lang="en-US" altLang="ko-KR" sz="3000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“</a:t>
            </a:r>
            <a:r>
              <a:rPr lang="ko-KR" altLang="en-US" sz="3000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떳떳 치킨</a:t>
            </a:r>
            <a:r>
              <a:rPr lang="en-US" altLang="ko-KR" sz="3000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”</a:t>
            </a:r>
            <a:r>
              <a:rPr lang="ko-KR" altLang="en-US" sz="3000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을 만들어야 한다!</a:t>
            </a:r>
            <a:endParaRPr lang="ko-KR" altLang="en-US" sz="3000">
              <a:solidFill>
                <a:srgbClr val="323232"/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1500" y="1047750"/>
            <a:ext cx="11049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98" y="455652"/>
            <a:ext cx="2196467" cy="5425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4. 팀원 소개</a:t>
            </a:r>
            <a:endParaRPr lang="ko-KR" altLang="en-US" sz="3000">
              <a:solidFill>
                <a:srgbClr val="323232"/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14072" y="2037825"/>
            <a:ext cx="7452290" cy="3925252"/>
          </a:xfrm>
          <a:prstGeom prst="rect">
            <a:avLst/>
          </a:prstGeom>
        </p:spPr>
      </p:pic>
      <p:sp>
        <p:nvSpPr>
          <p:cNvPr id="13" name=""/>
          <p:cNvSpPr txBox="1"/>
          <p:nvPr/>
        </p:nvSpPr>
        <p:spPr>
          <a:xfrm>
            <a:off x="5325987" y="6282048"/>
            <a:ext cx="1435872" cy="3199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500">
                <a:solidFill>
                  <a:srgbClr val="ff0000"/>
                </a:solidFill>
              </a:rPr>
              <a:t>※ 예시입니다. </a:t>
            </a:r>
            <a:endParaRPr lang="ko-KR" altLang="en-US" sz="15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1500" y="1047750"/>
            <a:ext cx="11049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97" y="455652"/>
            <a:ext cx="2091691" cy="5425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4. 질의응답</a:t>
            </a:r>
            <a:endParaRPr lang="ko-KR" altLang="en-US" sz="3000">
              <a:solidFill>
                <a:srgbClr val="323232"/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2779162" y="2495638"/>
            <a:ext cx="6364838" cy="31318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0000" b="1">
                <a:solidFill>
                  <a:srgbClr val="2f5597"/>
                </a:solidFill>
              </a:rPr>
              <a:t>Q&amp;A</a:t>
            </a:r>
            <a:endParaRPr lang="en-US" altLang="ko-KR" sz="20000" b="1">
              <a:solidFill>
                <a:srgbClr val="2f5597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1500" y="1047750"/>
            <a:ext cx="11049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98" y="455652"/>
            <a:ext cx="4472941" cy="5425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기본역량 프로젝트의 목적</a:t>
            </a:r>
            <a:endParaRPr lang="ko-KR" altLang="en-US" sz="3000">
              <a:solidFill>
                <a:srgbClr val="323232"/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" y="1416749"/>
            <a:ext cx="11049000" cy="4753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b="1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상황</a:t>
            </a:r>
            <a:endParaRPr lang="ko-KR" altLang="en-US">
              <a:solidFill>
                <a:srgbClr val="323232"/>
              </a:solidFill>
              <a:latin typeface="KoPubWorld돋움체 Bold"/>
              <a:ea typeface="KoPubWorld돋움체 Bold"/>
              <a:cs typeface="KoPubWorld돋움체 Bold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600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새로운 시장을 개척하기 위해 </a:t>
            </a:r>
            <a:r>
              <a:rPr lang="en-US" altLang="ko-KR" sz="1600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IR</a:t>
            </a:r>
            <a:r>
              <a:rPr lang="ko-KR" altLang="en-US" sz="1600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(</a:t>
            </a:r>
            <a:r>
              <a:rPr lang="en-US" altLang="ko-KR" sz="1600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Investor relations</a:t>
            </a:r>
            <a:r>
              <a:rPr lang="ko-KR" altLang="en-US" sz="1600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)을 하고 있는 상황</a:t>
            </a:r>
            <a:r>
              <a:rPr lang="en-US" altLang="ko-KR" sz="1600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. </a:t>
            </a:r>
            <a:endParaRPr lang="en-US" altLang="ko-KR" sz="1600">
              <a:solidFill>
                <a:srgbClr val="323232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600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우리가 목표로 하고 있는 시장이 얼마나 매력적인지 데이터를 기반으로 보여주자</a:t>
            </a:r>
            <a:r>
              <a:rPr lang="en-US" altLang="ko-KR" sz="1600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!</a:t>
            </a:r>
            <a:endParaRPr lang="en-US" altLang="ko-KR" sz="1600">
              <a:solidFill>
                <a:srgbClr val="323232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>
              <a:lnSpc>
                <a:spcPct val="150000"/>
              </a:lnSpc>
              <a:defRPr lang="ko-KR" altLang="en-US"/>
            </a:pPr>
            <a:endParaRPr lang="en-US" altLang="ko-KR">
              <a:solidFill>
                <a:srgbClr val="323232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b="1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주제</a:t>
            </a:r>
            <a:endParaRPr lang="ko-KR" altLang="en-US">
              <a:solidFill>
                <a:srgbClr val="323232"/>
              </a:solidFill>
              <a:latin typeface="KoPubWorld돋움체 Bold"/>
              <a:ea typeface="KoPubWorld돋움체 Bold"/>
              <a:cs typeface="KoPubWorld돋움체 Bold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600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여러분들이 문제 정의 실습 때 정한 주제</a:t>
            </a:r>
            <a:r>
              <a:rPr lang="en-US" altLang="ko-KR" sz="1600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 </a:t>
            </a:r>
            <a:r>
              <a:rPr lang="ko-KR" altLang="en-US" sz="1600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혹은 자유 주제</a:t>
            </a:r>
            <a:endParaRPr lang="ko-KR" altLang="en-US" sz="1600">
              <a:solidFill>
                <a:srgbClr val="323232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>
              <a:lnSpc>
                <a:spcPct val="150000"/>
              </a:lnSpc>
              <a:defRPr lang="ko-KR" altLang="en-US"/>
            </a:pPr>
            <a:endParaRPr lang="en-US" altLang="ko-KR">
              <a:solidFill>
                <a:srgbClr val="323232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b="1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활용할 수 있는 방법론</a:t>
            </a:r>
            <a:endParaRPr lang="ko-KR" altLang="en-US">
              <a:solidFill>
                <a:srgbClr val="323232"/>
              </a:solidFill>
              <a:latin typeface="KoPubWorld돋움체 Bold"/>
              <a:ea typeface="KoPubWorld돋움체 Bold"/>
              <a:cs typeface="KoPubWorld돋움체 Bold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600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구글 트렌드</a:t>
            </a:r>
            <a:r>
              <a:rPr lang="en-US" altLang="ko-KR" sz="1600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, </a:t>
            </a:r>
            <a:r>
              <a:rPr lang="ko-KR" altLang="en-US" sz="1600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네이버 데이터 랩</a:t>
            </a:r>
            <a:r>
              <a:rPr lang="en-US" altLang="ko-KR" sz="1600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, </a:t>
            </a:r>
            <a:r>
              <a:rPr lang="ko-KR" altLang="en-US" sz="1600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통계 및 회귀 분석</a:t>
            </a:r>
            <a:r>
              <a:rPr lang="en-US" altLang="ko-KR" sz="1600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, </a:t>
            </a:r>
            <a:r>
              <a:rPr lang="ko-KR" altLang="en-US" sz="1600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크롤링</a:t>
            </a:r>
            <a:r>
              <a:rPr lang="en-US" altLang="ko-KR" sz="1600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, </a:t>
            </a:r>
            <a:r>
              <a:rPr lang="ko-KR" altLang="en-US" sz="1600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빈도 분석</a:t>
            </a:r>
            <a:r>
              <a:rPr lang="en-US" altLang="ko-KR" sz="1600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, </a:t>
            </a:r>
            <a:r>
              <a:rPr lang="ko-KR" altLang="en-US" sz="1600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워드 클라우드</a:t>
            </a:r>
            <a:r>
              <a:rPr lang="en-US" altLang="ko-KR" sz="1600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, TF-IDF, </a:t>
            </a:r>
            <a:r>
              <a:rPr lang="ko-KR" altLang="en-US" sz="1600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연관어 분석</a:t>
            </a:r>
            <a:r>
              <a:rPr lang="en-US" altLang="ko-KR" sz="1600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, </a:t>
            </a:r>
            <a:r>
              <a:rPr lang="ko-KR" altLang="en-US" sz="1600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기타 시각화</a:t>
            </a:r>
            <a:r>
              <a:rPr lang="en-US" altLang="ko-KR" sz="1600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 </a:t>
            </a:r>
            <a:r>
              <a:rPr lang="ko-KR" altLang="en-US" sz="1600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등</a:t>
            </a:r>
            <a:endParaRPr lang="ko-KR" altLang="en-US" sz="1600">
              <a:solidFill>
                <a:srgbClr val="323232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1600">
              <a:solidFill>
                <a:srgbClr val="323232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b="1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기간</a:t>
            </a:r>
            <a:endParaRPr lang="ko-KR" altLang="en-US">
              <a:solidFill>
                <a:srgbClr val="323232"/>
              </a:solidFill>
              <a:latin typeface="KoPubWorld돋움체 Bold"/>
              <a:ea typeface="KoPubWorld돋움체 Bold"/>
              <a:cs typeface="KoPubWorld돋움체 Bold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2022.09.28 – 2022.09.30 </a:t>
            </a:r>
            <a:r>
              <a:rPr lang="ko-KR" altLang="en-US" sz="1600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오전</a:t>
            </a:r>
            <a:endParaRPr lang="en-US" altLang="ko-KR" sz="1600">
              <a:solidFill>
                <a:srgbClr val="323232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1500" y="1047750"/>
            <a:ext cx="11049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98" y="455652"/>
            <a:ext cx="4472941" cy="5425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기본역량 프로젝트의 순서</a:t>
            </a:r>
            <a:endParaRPr lang="ko-KR" altLang="en-US" sz="3000">
              <a:solidFill>
                <a:srgbClr val="323232"/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" y="1159573"/>
            <a:ext cx="11049000" cy="5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700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1. 문제정의</a:t>
            </a:r>
            <a:endParaRPr lang="ko-KR" altLang="en-US" sz="1700">
              <a:solidFill>
                <a:srgbClr val="323232"/>
              </a:solidFill>
              <a:latin typeface="KoPubWorld돋움체 Bold"/>
              <a:ea typeface="KoPubWorld돋움체 Bold"/>
              <a:cs typeface="KoPubWorld돋움체 Bold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500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① 주제를 설정한 이유를 설명하자(기획배경).</a:t>
            </a:r>
            <a:endParaRPr lang="ko-KR" altLang="en-US" sz="1500">
              <a:solidFill>
                <a:srgbClr val="323232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500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- 제안 배경 및 필요성을 어필한다(시장현황, 현재 서비스와의 차별성).</a:t>
            </a:r>
            <a:endParaRPr lang="ko-KR" altLang="en-US" sz="1500">
              <a:solidFill>
                <a:srgbClr val="323232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500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- 가설 설정하기(</a:t>
            </a:r>
            <a:r>
              <a:rPr lang="en-US" altLang="ko-KR" sz="1500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ex. MZ</a:t>
            </a:r>
            <a:r>
              <a:rPr lang="ko-KR" altLang="en-US" sz="1500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세대들은 </a:t>
            </a:r>
            <a:r>
              <a:rPr lang="en-US" altLang="ko-KR" sz="1500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TV</a:t>
            </a:r>
            <a:r>
              <a:rPr lang="ko-KR" altLang="en-US" sz="1500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를 보지 않으니 새로운 서비스가 필요하다).</a:t>
            </a:r>
            <a:endParaRPr lang="ko-KR" altLang="en-US" sz="1500">
              <a:solidFill>
                <a:srgbClr val="323232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900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   </a:t>
            </a:r>
            <a:endParaRPr lang="ko-KR" altLang="en-US" sz="1700">
              <a:solidFill>
                <a:srgbClr val="323232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700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2. 분석 및 시각화</a:t>
            </a:r>
            <a:endParaRPr lang="ko-KR" altLang="en-US" sz="1700">
              <a:solidFill>
                <a:srgbClr val="323232"/>
              </a:solidFill>
              <a:latin typeface="KoPubWorld돋움체 Bold"/>
              <a:ea typeface="KoPubWorld돋움체 Bold"/>
              <a:cs typeface="KoPubWorld돋움체 Bold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500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① 가설을 증명할 타겟 사이트를 설정하자. </a:t>
            </a:r>
            <a:endParaRPr lang="ko-KR" altLang="en-US" sz="1500">
              <a:solidFill>
                <a:srgbClr val="323232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500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- 크롤링, 공공데이터 수집 등</a:t>
            </a:r>
            <a:endParaRPr lang="ko-KR" altLang="en-US" sz="1500">
              <a:solidFill>
                <a:srgbClr val="323232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500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② 가설을 증명할 데이터를 시각화하여 보여주자.</a:t>
            </a:r>
            <a:endParaRPr lang="ko-KR" altLang="en-US" sz="1500">
              <a:solidFill>
                <a:srgbClr val="323232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500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- 빈도 분석</a:t>
            </a:r>
            <a:r>
              <a:rPr lang="en-US" altLang="ko-KR" sz="1500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, </a:t>
            </a:r>
            <a:r>
              <a:rPr lang="ko-KR" altLang="en-US" sz="1500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워드 클라우드 등</a:t>
            </a:r>
            <a:endParaRPr lang="ko-KR" altLang="en-US" sz="1500">
              <a:solidFill>
                <a:srgbClr val="323232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900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  </a:t>
            </a:r>
            <a:endParaRPr lang="ko-KR" altLang="en-US" sz="1500">
              <a:solidFill>
                <a:srgbClr val="323232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700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3. 서비스 제안 </a:t>
            </a:r>
            <a:r>
              <a:rPr lang="en-US" altLang="ko-KR" sz="1700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or </a:t>
            </a:r>
            <a:r>
              <a:rPr lang="ko-KR" altLang="en-US" sz="1700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결과보고(서비스 제안이 어려울 경우)</a:t>
            </a:r>
            <a:endParaRPr lang="ko-KR" altLang="en-US" sz="1700">
              <a:solidFill>
                <a:srgbClr val="323232"/>
              </a:solidFill>
              <a:latin typeface="KoPubWorld돋움체 Bold"/>
              <a:ea typeface="KoPubWorld돋움체 Bold"/>
              <a:cs typeface="KoPubWorld돋움체 Bold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500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- 주제 어필, 결과보고</a:t>
            </a:r>
            <a:endParaRPr lang="ko-KR" altLang="en-US" sz="1500">
              <a:solidFill>
                <a:srgbClr val="323232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900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  </a:t>
            </a:r>
            <a:endParaRPr lang="ko-KR" altLang="en-US" sz="1500">
              <a:solidFill>
                <a:srgbClr val="323232"/>
              </a:solidFill>
              <a:latin typeface="KoPubWorld돋움체 Bold"/>
              <a:ea typeface="KoPubWorld돋움체 Bold"/>
              <a:cs typeface="KoPubWorld돋움체 Bold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700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4. 팀원소개 </a:t>
            </a:r>
            <a:r>
              <a:rPr lang="en-US" altLang="ko-KR" sz="1700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&amp; </a:t>
            </a:r>
            <a:r>
              <a:rPr lang="ko-KR" altLang="en-US" sz="1700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질의응답</a:t>
            </a:r>
            <a:endParaRPr lang="ko-KR" altLang="en-US" sz="1700">
              <a:solidFill>
                <a:srgbClr val="323232"/>
              </a:solidFill>
              <a:latin typeface="KoPubWorld돋움체 Bold"/>
              <a:ea typeface="KoPubWorld돋움체 Bold"/>
              <a:cs typeface="KoPubWorld돋움체 Bold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700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-</a:t>
            </a:r>
            <a:r>
              <a:rPr lang="ko-KR" altLang="en-US" sz="1500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 각 팀원의 역할 소개(발표시 직접 발표)</a:t>
            </a:r>
            <a:endParaRPr lang="ko-KR" altLang="en-US" sz="1500">
              <a:solidFill>
                <a:srgbClr val="323232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1500" y="1047750"/>
            <a:ext cx="11049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98" y="455652"/>
            <a:ext cx="2091692" cy="5425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1. 문제정의</a:t>
            </a:r>
            <a:endParaRPr lang="ko-KR" altLang="en-US" sz="3000">
              <a:solidFill>
                <a:srgbClr val="323232"/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" y="1369124"/>
            <a:ext cx="11049000" cy="905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가설1 </a:t>
            </a:r>
            <a:r>
              <a:rPr lang="en-US" altLang="ko-KR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: </a:t>
            </a:r>
            <a:r>
              <a:rPr lang="ko-KR" altLang="en-US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사람들은 치킨이 너무 비싸다고 느낄 것이다. </a:t>
            </a:r>
            <a:endParaRPr lang="ko-KR" altLang="en-US">
              <a:solidFill>
                <a:srgbClr val="323232"/>
              </a:solidFill>
              <a:latin typeface="KoPubWorld돋움체 Bold"/>
              <a:ea typeface="KoPubWorld돋움체 Bold"/>
              <a:cs typeface="KoPubWorld돋움체 Bold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가설2 : 가성비 좋은 치킨을 필요로 할 것이다.</a:t>
            </a:r>
            <a:endParaRPr lang="ko-KR" altLang="en-US">
              <a:solidFill>
                <a:srgbClr val="323232"/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pic>
        <p:nvPicPr>
          <p:cNvPr id="15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7721" y="4001388"/>
            <a:ext cx="6276975" cy="1085850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9825" y="2307318"/>
            <a:ext cx="6274122" cy="1790792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8388" y="5049909"/>
            <a:ext cx="6432880" cy="1778091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578245" y="2681256"/>
            <a:ext cx="3053358" cy="36408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1500" y="1047750"/>
            <a:ext cx="11049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95" y="455652"/>
            <a:ext cx="2567945" cy="5425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2. 데이터 수집</a:t>
            </a:r>
            <a:endParaRPr lang="ko-KR" altLang="en-US" sz="3000">
              <a:solidFill>
                <a:srgbClr val="323232"/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99" y="1416749"/>
            <a:ext cx="6900730" cy="543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가설1 </a:t>
            </a:r>
            <a:r>
              <a:rPr lang="en-US" altLang="ko-KR" sz="2000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: </a:t>
            </a:r>
            <a:r>
              <a:rPr lang="ko-KR" altLang="en-US" sz="2000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사람들은 치킨이 너무 비싸다고 느낄 것이다. </a:t>
            </a:r>
            <a:endParaRPr lang="ko-KR" altLang="en-US">
              <a:solidFill>
                <a:srgbClr val="323232"/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2805" y="2596154"/>
            <a:ext cx="8924656" cy="3383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 lang="ko-KR" altLang="en-US"/>
            </a:pPr>
            <a:r>
              <a:rPr lang="ko-KR" altLang="en-US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크롤링 채널</a:t>
            </a:r>
            <a:r>
              <a:rPr lang="en-US" altLang="ko-KR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: 	</a:t>
            </a:r>
            <a:r>
              <a:rPr lang="ko-KR" altLang="en-US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네이버 블로그</a:t>
            </a:r>
            <a:endParaRPr lang="ko-KR" altLang="en-US">
              <a:solidFill>
                <a:srgbClr val="323232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algn="just">
              <a:lnSpc>
                <a:spcPct val="150000"/>
              </a:lnSpc>
              <a:defRPr lang="ko-KR" altLang="en-US"/>
            </a:pPr>
            <a:r>
              <a:rPr lang="ko-KR" altLang="en-US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쿼리</a:t>
            </a:r>
            <a:r>
              <a:rPr lang="en-US" altLang="ko-KR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: 		</a:t>
            </a:r>
            <a:r>
              <a:rPr lang="ko-KR" altLang="en-US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치킨</a:t>
            </a:r>
            <a:endParaRPr lang="ko-KR" altLang="en-US">
              <a:solidFill>
                <a:srgbClr val="323232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algn="just">
              <a:lnSpc>
                <a:spcPct val="150000"/>
              </a:lnSpc>
              <a:defRPr lang="ko-KR" altLang="en-US"/>
            </a:pPr>
            <a:r>
              <a:rPr lang="ko-KR" altLang="en-US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크롤링 기간</a:t>
            </a:r>
            <a:r>
              <a:rPr lang="en-US" altLang="ko-KR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: 	</a:t>
            </a:r>
            <a:r>
              <a:rPr lang="en-US" altLang="ko-KR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2022.08.07 ~ 2022.08.14</a:t>
            </a:r>
            <a:endParaRPr lang="en-US" altLang="ko-KR">
              <a:solidFill>
                <a:srgbClr val="323232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algn="just">
              <a:lnSpc>
                <a:spcPct val="150000"/>
              </a:lnSpc>
              <a:defRPr lang="ko-KR" altLang="en-US"/>
            </a:pPr>
            <a:r>
              <a:rPr lang="ko-KR" altLang="en-US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총 데이터 수</a:t>
            </a:r>
            <a:r>
              <a:rPr lang="en-US" altLang="ko-KR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: 	</a:t>
            </a:r>
            <a:r>
              <a:rPr lang="en-US" altLang="ko-KR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21,249 </a:t>
            </a:r>
            <a:r>
              <a:rPr lang="ko-KR" altLang="en-US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건</a:t>
            </a:r>
            <a:endParaRPr lang="ko-KR" altLang="en-US">
              <a:solidFill>
                <a:srgbClr val="323232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algn="just">
              <a:lnSpc>
                <a:spcPct val="150000"/>
              </a:lnSpc>
              <a:defRPr lang="ko-KR" altLang="en-US"/>
            </a:pPr>
            <a:endParaRPr lang="ko-KR" altLang="en-US">
              <a:solidFill>
                <a:srgbClr val="323232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algn="just">
              <a:lnSpc>
                <a:spcPct val="150000"/>
              </a:lnSpc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KoPubWorld돋움체 Light"/>
                <a:ea typeface="KoPubWorld돋움체 Light"/>
                <a:cs typeface="KoPubWorld돋움체 Light"/>
              </a:rPr>
              <a:t>=&gt; 가설을 뒷받침 할만한 이유를 '네이버'에서 </a:t>
            </a:r>
            <a:endParaRPr lang="ko-KR" altLang="en-US">
              <a:solidFill>
                <a:srgbClr val="ff0000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algn="just">
              <a:lnSpc>
                <a:spcPct val="150000"/>
              </a:lnSpc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KoPubWorld돋움체 Light"/>
                <a:ea typeface="KoPubWorld돋움체 Light"/>
                <a:cs typeface="KoPubWorld돋움체 Light"/>
              </a:rPr>
              <a:t>     데이터를 수집한 이유를 설명해주세요.</a:t>
            </a:r>
            <a:endParaRPr lang="ko-KR" altLang="en-US">
              <a:solidFill>
                <a:srgbClr val="ff0000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algn="just">
              <a:lnSpc>
                <a:spcPct val="150000"/>
              </a:lnSpc>
              <a:defRPr lang="ko-KR" altLang="en-US"/>
            </a:pPr>
            <a:endParaRPr lang="en-US" altLang="ko-KR">
              <a:solidFill>
                <a:srgbClr val="323232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86733" y="2325465"/>
            <a:ext cx="4356324" cy="3435526"/>
          </a:xfrm>
          <a:prstGeom prst="rect">
            <a:avLst/>
          </a:prstGeom>
        </p:spPr>
      </p:pic>
      <p:sp>
        <p:nvSpPr>
          <p:cNvPr id="16" name=""/>
          <p:cNvSpPr txBox="1"/>
          <p:nvPr/>
        </p:nvSpPr>
        <p:spPr>
          <a:xfrm>
            <a:off x="7883049" y="5836955"/>
            <a:ext cx="2797857" cy="315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500">
                <a:solidFill>
                  <a:srgbClr val="ff0000"/>
                </a:solidFill>
              </a:rPr>
              <a:t>※ 해당 자료는 예시입니다. </a:t>
            </a:r>
            <a:endParaRPr lang="ko-KR" altLang="en-US" sz="15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1500" y="1047750"/>
            <a:ext cx="11049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95" y="455652"/>
            <a:ext cx="2567945" cy="5425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2. 데이터 수집</a:t>
            </a:r>
            <a:endParaRPr lang="ko-KR" altLang="en-US" sz="3000">
              <a:solidFill>
                <a:srgbClr val="323232"/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" y="1416749"/>
            <a:ext cx="6126265" cy="953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가설2 </a:t>
            </a:r>
            <a:r>
              <a:rPr lang="en-US" altLang="ko-KR" sz="2000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: </a:t>
            </a:r>
            <a:r>
              <a:rPr lang="ko-KR" altLang="en-US" sz="2000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가성비 좋은 치킨을 필요로 할 것이다.</a:t>
            </a:r>
            <a:endParaRPr lang="ko-KR" altLang="en-US">
              <a:solidFill>
                <a:srgbClr val="323232"/>
              </a:solidFill>
              <a:latin typeface="KoPubWorld돋움체 Bold"/>
              <a:ea typeface="KoPubWorld돋움체 Bold"/>
              <a:cs typeface="KoPubWorld돋움체 Bold"/>
            </a:endParaRPr>
          </a:p>
          <a:p>
            <a:pPr>
              <a:lnSpc>
                <a:spcPct val="150000"/>
              </a:lnSpc>
              <a:defRPr lang="ko-KR" altLang="en-US"/>
            </a:pPr>
            <a:endParaRPr lang="ko-KR" altLang="en-US">
              <a:solidFill>
                <a:srgbClr val="323232"/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6217" y="2507136"/>
            <a:ext cx="8924656" cy="3387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 lang="ko-KR" altLang="en-US"/>
            </a:pPr>
            <a:r>
              <a:rPr lang="ko-KR" altLang="en-US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크롤링 채널</a:t>
            </a:r>
            <a:r>
              <a:rPr lang="en-US" altLang="ko-KR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: 	</a:t>
            </a:r>
            <a:r>
              <a:rPr lang="ko-KR" altLang="en-US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배달의 민족 리뷰</a:t>
            </a:r>
            <a:endParaRPr lang="ko-KR" altLang="en-US">
              <a:solidFill>
                <a:srgbClr val="323232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algn="just">
              <a:lnSpc>
                <a:spcPct val="150000"/>
              </a:lnSpc>
              <a:defRPr lang="ko-KR" altLang="en-US"/>
            </a:pPr>
            <a:r>
              <a:rPr lang="ko-KR" altLang="en-US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쿼리</a:t>
            </a:r>
            <a:r>
              <a:rPr lang="en-US" altLang="ko-KR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: 		</a:t>
            </a:r>
            <a:r>
              <a:rPr lang="ko-KR" altLang="en-US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치킨</a:t>
            </a:r>
            <a:endParaRPr lang="ko-KR" altLang="en-US">
              <a:solidFill>
                <a:srgbClr val="323232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algn="just">
              <a:lnSpc>
                <a:spcPct val="150000"/>
              </a:lnSpc>
              <a:defRPr lang="ko-KR" altLang="en-US"/>
            </a:pPr>
            <a:r>
              <a:rPr lang="ko-KR" altLang="en-US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크롤링 기간</a:t>
            </a:r>
            <a:r>
              <a:rPr lang="en-US" altLang="ko-KR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: 	</a:t>
            </a:r>
            <a:r>
              <a:rPr lang="en-US" altLang="ko-KR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2022.08.07 ~ 2022.08.14</a:t>
            </a:r>
            <a:endParaRPr lang="en-US" altLang="ko-KR">
              <a:solidFill>
                <a:srgbClr val="323232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algn="just">
              <a:lnSpc>
                <a:spcPct val="150000"/>
              </a:lnSpc>
              <a:defRPr lang="ko-KR" altLang="en-US"/>
            </a:pPr>
            <a:r>
              <a:rPr lang="ko-KR" altLang="en-US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총 데이터 수</a:t>
            </a:r>
            <a:r>
              <a:rPr lang="en-US" altLang="ko-KR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: 	</a:t>
            </a:r>
            <a:r>
              <a:rPr lang="en-US" altLang="ko-KR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21,249 </a:t>
            </a:r>
            <a:r>
              <a:rPr lang="ko-KR" altLang="en-US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건</a:t>
            </a:r>
            <a:endParaRPr lang="ko-KR" altLang="en-US">
              <a:solidFill>
                <a:srgbClr val="323232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algn="just">
              <a:lnSpc>
                <a:spcPct val="150000"/>
              </a:lnSpc>
              <a:defRPr lang="ko-KR" altLang="en-US"/>
            </a:pPr>
            <a:endParaRPr lang="ko-KR" altLang="en-US">
              <a:solidFill>
                <a:srgbClr val="323232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algn="just">
              <a:lnSpc>
                <a:spcPct val="150000"/>
              </a:lnSpc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KoPubWorld돋움체 Light"/>
                <a:ea typeface="KoPubWorld돋움체 Light"/>
                <a:cs typeface="KoPubWorld돋움체 Light"/>
              </a:rPr>
              <a:t>=&gt; 가설을 뒷받침 할만한 이유를 '네이버'에서 </a:t>
            </a:r>
            <a:endParaRPr lang="ko-KR" altLang="en-US">
              <a:solidFill>
                <a:srgbClr val="ff0000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algn="just">
              <a:lnSpc>
                <a:spcPct val="150000"/>
              </a:lnSpc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KoPubWorld돋움체 Light"/>
                <a:ea typeface="KoPubWorld돋움체 Light"/>
                <a:cs typeface="KoPubWorld돋움체 Light"/>
              </a:rPr>
              <a:t>     데이터를 수집한 이유를 설명해주세요.</a:t>
            </a:r>
            <a:endParaRPr lang="ko-KR" altLang="en-US">
              <a:solidFill>
                <a:srgbClr val="ff0000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algn="just">
              <a:lnSpc>
                <a:spcPct val="150000"/>
              </a:lnSpc>
              <a:defRPr lang="ko-KR" altLang="en-US"/>
            </a:pPr>
            <a:endParaRPr lang="en-US" altLang="ko-KR">
              <a:solidFill>
                <a:srgbClr val="323232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23336" y="4041308"/>
            <a:ext cx="5664490" cy="1962250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51559" y="1963924"/>
            <a:ext cx="2301191" cy="2275574"/>
          </a:xfrm>
          <a:prstGeom prst="rect">
            <a:avLst/>
          </a:prstGeom>
        </p:spPr>
      </p:pic>
      <p:sp>
        <p:nvSpPr>
          <p:cNvPr id="17" name=""/>
          <p:cNvSpPr txBox="1"/>
          <p:nvPr/>
        </p:nvSpPr>
        <p:spPr>
          <a:xfrm>
            <a:off x="8426064" y="5712329"/>
            <a:ext cx="2797857" cy="315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500">
                <a:solidFill>
                  <a:srgbClr val="ff0000"/>
                </a:solidFill>
              </a:rPr>
              <a:t>※ 해당 자료는 예시입니다. </a:t>
            </a:r>
            <a:endParaRPr lang="ko-KR" altLang="en-US" sz="15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1500" y="1047750"/>
            <a:ext cx="11049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98" y="455652"/>
            <a:ext cx="3044192" cy="5425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2. 분석 및 시각화</a:t>
            </a:r>
            <a:endParaRPr lang="ko-KR" altLang="en-US" sz="3000">
              <a:solidFill>
                <a:srgbClr val="323232"/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" y="1416749"/>
            <a:ext cx="11049000" cy="49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주제</a:t>
            </a:r>
            <a:r>
              <a:rPr lang="en-US" altLang="ko-KR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: </a:t>
            </a:r>
            <a:r>
              <a:rPr lang="ko-KR" altLang="en-US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초 저가형 치킨 브랜드 </a:t>
            </a:r>
            <a:r>
              <a:rPr lang="en-US" altLang="ko-KR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“</a:t>
            </a:r>
            <a:r>
              <a:rPr lang="ko-KR" altLang="en-US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떳떳 치킨</a:t>
            </a:r>
            <a:r>
              <a:rPr lang="en-US" altLang="ko-KR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”</a:t>
            </a:r>
            <a:r>
              <a:rPr lang="ko-KR" altLang="en-US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을 만들겠다!</a:t>
            </a:r>
            <a:endParaRPr lang="ko-KR" altLang="en-US">
              <a:solidFill>
                <a:srgbClr val="323232"/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99306" y="2106554"/>
            <a:ext cx="6962154" cy="45751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5388" y="2345443"/>
            <a:ext cx="18902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치킨 언급량</a:t>
            </a:r>
            <a:endParaRPr lang="ko-KR" altLang="en-US" sz="1400">
              <a:solidFill>
                <a:srgbClr val="323232"/>
              </a:solidFill>
              <a:latin typeface="KoPubWorld돋움체 Bold"/>
              <a:ea typeface="KoPubWorld돋움체 Bold"/>
              <a:cs typeface="KoPubWorld돋움체 Bold"/>
            </a:endParaRPr>
          </a:p>
          <a:p>
            <a:pPr algn="ctr">
              <a:defRPr lang="ko-KR" altLang="en-US"/>
            </a:pPr>
            <a:r>
              <a:rPr lang="en-US" altLang="ko-KR" sz="1400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(</a:t>
            </a:r>
            <a:r>
              <a:rPr lang="ko-KR" altLang="en-US" sz="1400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상대 수치</a:t>
            </a:r>
            <a:r>
              <a:rPr lang="en-US" altLang="ko-KR" sz="1400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)</a:t>
            </a:r>
            <a:endParaRPr lang="ko-KR" altLang="en-US" sz="1400">
              <a:solidFill>
                <a:srgbClr val="323232"/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14535" y="6373907"/>
            <a:ext cx="1890296" cy="291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시간</a:t>
            </a:r>
            <a:endParaRPr lang="ko-KR" altLang="en-US" sz="1400">
              <a:solidFill>
                <a:srgbClr val="323232"/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581412" y="2240594"/>
            <a:ext cx="209698" cy="209698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61072" y="495300"/>
            <a:ext cx="6276975" cy="1085850"/>
          </a:xfrm>
          <a:prstGeom prst="rect">
            <a:avLst/>
          </a:prstGeom>
        </p:spPr>
      </p:pic>
      <p:cxnSp>
        <p:nvCxnSpPr>
          <p:cNvPr id="15" name="직선 연결선 14"/>
          <p:cNvCxnSpPr>
            <a:stCxn id="13" idx="2"/>
            <a:endCxn id="9" idx="7"/>
          </p:cNvCxnSpPr>
          <p:nvPr/>
        </p:nvCxnSpPr>
        <p:spPr>
          <a:xfrm rot="10800000" flipV="1">
            <a:off x="7760400" y="1581150"/>
            <a:ext cx="1139159" cy="690153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96000" y="1762385"/>
            <a:ext cx="1890296" cy="512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2022.08.07</a:t>
            </a:r>
            <a:endParaRPr lang="en-US" altLang="ko-KR" sz="1400">
              <a:solidFill>
                <a:srgbClr val="323232"/>
              </a:solidFill>
              <a:latin typeface="KoPubWorld돋움체 Bold"/>
              <a:ea typeface="KoPubWorld돋움체 Bold"/>
              <a:cs typeface="KoPubWorld돋움체 Bold"/>
            </a:endParaRPr>
          </a:p>
          <a:p>
            <a:pPr algn="ctr">
              <a:defRPr lang="ko-KR" altLang="en-US"/>
            </a:pPr>
            <a:r>
              <a:rPr lang="en-US" altLang="ko-KR" sz="1400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~ 2022.08.14</a:t>
            </a:r>
            <a:endParaRPr lang="ko-KR" altLang="en-US" sz="1400">
              <a:solidFill>
                <a:srgbClr val="323232"/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1500" y="1047750"/>
            <a:ext cx="11049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99" y="455652"/>
            <a:ext cx="3044191" cy="5425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2. 분석 및 시각화</a:t>
            </a:r>
            <a:endParaRPr lang="ko-KR" altLang="en-US" sz="3000">
              <a:solidFill>
                <a:srgbClr val="323232"/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" y="1416749"/>
            <a:ext cx="11049000" cy="495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주제</a:t>
            </a:r>
            <a:r>
              <a:rPr lang="en-US" altLang="ko-KR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: </a:t>
            </a:r>
            <a:r>
              <a:rPr lang="ko-KR" altLang="en-US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초 저가형 치킨 브랜드 </a:t>
            </a:r>
            <a:r>
              <a:rPr lang="en-US" altLang="ko-KR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“</a:t>
            </a:r>
            <a:r>
              <a:rPr lang="ko-KR" altLang="en-US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떳떳 치킨</a:t>
            </a:r>
            <a:r>
              <a:rPr lang="en-US" altLang="ko-KR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”</a:t>
            </a:r>
            <a:endParaRPr lang="en-US" altLang="ko-KR">
              <a:solidFill>
                <a:srgbClr val="323232"/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500" y="2539171"/>
            <a:ext cx="11048999" cy="2973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 lang="ko-KR" altLang="en-US"/>
            </a:pPr>
            <a:r>
              <a:rPr lang="ko-KR" altLang="en-US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종속변수</a:t>
            </a:r>
            <a:r>
              <a:rPr lang="en-US" altLang="ko-KR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: </a:t>
            </a:r>
            <a:r>
              <a:rPr lang="ko-KR" altLang="en-US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치킨 검색량</a:t>
            </a:r>
            <a:endParaRPr lang="ko-KR" altLang="en-US">
              <a:solidFill>
                <a:srgbClr val="323232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algn="just">
              <a:lnSpc>
                <a:spcPct val="150000"/>
              </a:lnSpc>
              <a:defRPr lang="ko-KR" altLang="en-US"/>
            </a:pPr>
            <a:r>
              <a:rPr lang="ko-KR" altLang="en-US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독립변수</a:t>
            </a:r>
            <a:r>
              <a:rPr lang="en-US" altLang="ko-KR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: </a:t>
            </a:r>
            <a:r>
              <a:rPr lang="ko-KR" altLang="en-US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홈플러스 검색량</a:t>
            </a:r>
            <a:endParaRPr lang="ko-KR" altLang="en-US">
              <a:solidFill>
                <a:srgbClr val="323232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algn="just">
              <a:lnSpc>
                <a:spcPct val="150000"/>
              </a:lnSpc>
              <a:defRPr lang="ko-KR" altLang="en-US"/>
            </a:pPr>
            <a:endParaRPr lang="en-US" altLang="ko-KR">
              <a:solidFill>
                <a:srgbClr val="323232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algn="just">
              <a:lnSpc>
                <a:spcPct val="150000"/>
              </a:lnSpc>
              <a:defRPr lang="ko-KR" altLang="en-US"/>
            </a:pPr>
            <a:endParaRPr lang="en-US" altLang="ko-KR">
              <a:solidFill>
                <a:srgbClr val="323232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algn="just">
              <a:lnSpc>
                <a:spcPct val="150000"/>
              </a:lnSpc>
              <a:defRPr lang="ko-KR" altLang="en-US"/>
            </a:pPr>
            <a:r>
              <a:rPr lang="ko-KR" altLang="en-US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인사이트</a:t>
            </a:r>
            <a:endParaRPr lang="ko-KR" altLang="en-US">
              <a:solidFill>
                <a:srgbClr val="323232"/>
              </a:solidFill>
              <a:latin typeface="KoPubWorld돋움체 Bold"/>
              <a:ea typeface="KoPubWorld돋움체 Bold"/>
              <a:cs typeface="KoPubWorld돋움체 Bold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치킨 검색량의 증가는 홈플러스 검색량의 증가에 통계적으로 유의한 영향을 미쳤다</a:t>
            </a:r>
            <a:r>
              <a:rPr lang="en-US" altLang="ko-KR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.</a:t>
            </a:r>
            <a:endParaRPr lang="en-US" altLang="ko-KR">
              <a:solidFill>
                <a:srgbClr val="323232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따라서 </a:t>
            </a:r>
            <a:r>
              <a:rPr lang="en-US" altLang="ko-KR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“</a:t>
            </a:r>
            <a:r>
              <a:rPr lang="ko-KR" altLang="en-US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떳떳 치킨</a:t>
            </a:r>
            <a:r>
              <a:rPr lang="en-US" altLang="ko-KR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”</a:t>
            </a:r>
            <a:r>
              <a:rPr lang="ko-KR" altLang="en-US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과 삼성과의 협업은 삼성 검색량 증가에 긍정적인 영향을 줄 것입니다</a:t>
            </a:r>
            <a:r>
              <a:rPr lang="en-US" altLang="ko-KR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^^</a:t>
            </a:r>
            <a:endParaRPr lang="en-US" altLang="ko-KR">
              <a:solidFill>
                <a:srgbClr val="323232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747247" y="2106554"/>
          <a:ext cx="5199050" cy="2024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810"/>
                <a:gridCol w="1039810"/>
                <a:gridCol w="1039810"/>
                <a:gridCol w="1039810"/>
                <a:gridCol w="1039810"/>
              </a:tblGrid>
              <a:tr h="674941"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defRPr lang="ko-KR" altLang="en-US"/>
                      </a:pPr>
                      <a:r>
                        <a:rPr lang="ko-KR" altLang="en-US" sz="1800" kern="1200">
                          <a:solidFill>
                            <a:srgbClr val="323232"/>
                          </a:solidFill>
                          <a:latin typeface="KoPubWorld돋움체 Light"/>
                          <a:ea typeface="KoPubWorld돋움체 Light"/>
                          <a:cs typeface="KoPubWorld돋움체 Light"/>
                        </a:rPr>
                        <a:t>　</a:t>
                      </a:r>
                      <a:endParaRPr lang="ko-KR" altLang="en-US" sz="1800" kern="1200">
                        <a:solidFill>
                          <a:srgbClr val="323232"/>
                        </a:solidFill>
                        <a:latin typeface="KoPubWorld돋움체 Light"/>
                        <a:ea typeface="KoPubWorld돋움체 Light"/>
                        <a:cs typeface="KoPubWorld돋움체 Ligh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defRPr lang="ko-KR" altLang="en-US"/>
                      </a:pPr>
                      <a:r>
                        <a:rPr lang="en-US" sz="1800" kern="1200">
                          <a:solidFill>
                            <a:srgbClr val="323232"/>
                          </a:solidFill>
                          <a:latin typeface="KoPubWorld돋움체 Bold"/>
                          <a:ea typeface="KoPubWorld돋움체 Bold"/>
                          <a:cs typeface="KoPubWorld돋움체 Bold"/>
                        </a:rPr>
                        <a:t>coef</a:t>
                      </a:r>
                      <a:endParaRPr lang="en-US" sz="1800" kern="1200">
                        <a:solidFill>
                          <a:srgbClr val="323232"/>
                        </a:solidFill>
                        <a:latin typeface="KoPubWorld돋움체 Bold"/>
                        <a:ea typeface="KoPubWorld돋움체 Bold"/>
                        <a:cs typeface="KoPubWorld돋움체 Bold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defRPr lang="ko-KR" altLang="en-US"/>
                      </a:pPr>
                      <a:r>
                        <a:rPr lang="en-US" sz="1800" kern="1200">
                          <a:solidFill>
                            <a:srgbClr val="323232"/>
                          </a:solidFill>
                          <a:latin typeface="KoPubWorld돋움체 Bold"/>
                          <a:ea typeface="KoPubWorld돋움체 Bold"/>
                          <a:cs typeface="KoPubWorld돋움체 Bold"/>
                        </a:rPr>
                        <a:t>std err</a:t>
                      </a:r>
                      <a:endParaRPr lang="en-US" sz="1800" kern="1200">
                        <a:solidFill>
                          <a:srgbClr val="323232"/>
                        </a:solidFill>
                        <a:latin typeface="KoPubWorld돋움체 Bold"/>
                        <a:ea typeface="KoPubWorld돋움체 Bold"/>
                        <a:cs typeface="KoPubWorld돋움체 Bold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defRPr lang="ko-KR" altLang="en-US"/>
                      </a:pPr>
                      <a:r>
                        <a:rPr lang="en-US" sz="1800" kern="1200">
                          <a:solidFill>
                            <a:srgbClr val="323232"/>
                          </a:solidFill>
                          <a:latin typeface="KoPubWorld돋움체 Bold"/>
                          <a:ea typeface="KoPubWorld돋움체 Bold"/>
                          <a:cs typeface="KoPubWorld돋움체 Bold"/>
                        </a:rPr>
                        <a:t>t</a:t>
                      </a:r>
                      <a:endParaRPr lang="en-US" sz="1800" kern="1200">
                        <a:solidFill>
                          <a:srgbClr val="323232"/>
                        </a:solidFill>
                        <a:latin typeface="KoPubWorld돋움체 Bold"/>
                        <a:ea typeface="KoPubWorld돋움체 Bold"/>
                        <a:cs typeface="KoPubWorld돋움체 Bold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defRPr lang="ko-KR" altLang="en-US"/>
                      </a:pPr>
                      <a:r>
                        <a:rPr lang="en-US" sz="1800" kern="1200">
                          <a:solidFill>
                            <a:srgbClr val="323232"/>
                          </a:solidFill>
                          <a:latin typeface="KoPubWorld돋움체 Bold"/>
                          <a:ea typeface="KoPubWorld돋움체 Bold"/>
                          <a:cs typeface="KoPubWorld돋움체 Bold"/>
                        </a:rPr>
                        <a:t>p</a:t>
                      </a:r>
                      <a:endParaRPr lang="en-US" sz="1800" kern="1200">
                        <a:solidFill>
                          <a:srgbClr val="323232"/>
                        </a:solidFill>
                        <a:latin typeface="KoPubWorld돋움체 Bold"/>
                        <a:ea typeface="KoPubWorld돋움체 Bold"/>
                        <a:cs typeface="KoPubWorld돋움체 Bold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674941"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defRPr lang="ko-KR" altLang="en-US"/>
                      </a:pPr>
                      <a:r>
                        <a:rPr lang="en-US" sz="1800" kern="1200">
                          <a:solidFill>
                            <a:srgbClr val="323232"/>
                          </a:solidFill>
                          <a:latin typeface="KoPubWorld돋움체 Bold"/>
                          <a:ea typeface="KoPubWorld돋움체 Bold"/>
                          <a:cs typeface="KoPubWorld돋움체 Bold"/>
                        </a:rPr>
                        <a:t>const</a:t>
                      </a:r>
                      <a:endParaRPr lang="en-US" sz="1800" kern="1200">
                        <a:solidFill>
                          <a:srgbClr val="323232"/>
                        </a:solidFill>
                        <a:latin typeface="KoPubWorld돋움체 Bold"/>
                        <a:ea typeface="KoPubWorld돋움체 Bold"/>
                        <a:cs typeface="KoPubWorld돋움체 Bold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defRPr lang="ko-KR" altLang="en-US"/>
                      </a:pPr>
                      <a:r>
                        <a:rPr lang="en-US" altLang="ko-KR" sz="1800" kern="1200">
                          <a:solidFill>
                            <a:srgbClr val="323232"/>
                          </a:solidFill>
                          <a:latin typeface="KoPubWorld돋움체 Light"/>
                          <a:ea typeface="KoPubWorld돋움체 Light"/>
                          <a:cs typeface="KoPubWorld돋움체 Light"/>
                        </a:rPr>
                        <a:t>21.4893</a:t>
                      </a:r>
                      <a:endParaRPr lang="en-US" altLang="ko-KR" sz="1800" kern="1200">
                        <a:solidFill>
                          <a:srgbClr val="323232"/>
                        </a:solidFill>
                        <a:latin typeface="KoPubWorld돋움체 Light"/>
                        <a:ea typeface="KoPubWorld돋움체 Light"/>
                        <a:cs typeface="KoPubWorld돋움체 Ligh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defRPr lang="ko-KR" altLang="en-US"/>
                      </a:pPr>
                      <a:r>
                        <a:rPr lang="en-US" altLang="ko-KR" sz="1800" kern="1200">
                          <a:solidFill>
                            <a:srgbClr val="323232"/>
                          </a:solidFill>
                          <a:latin typeface="KoPubWorld돋움체 Light"/>
                          <a:ea typeface="KoPubWorld돋움체 Light"/>
                          <a:cs typeface="KoPubWorld돋움체 Light"/>
                        </a:rPr>
                        <a:t>3.264</a:t>
                      </a:r>
                      <a:endParaRPr lang="en-US" altLang="ko-KR" sz="1800" kern="1200">
                        <a:solidFill>
                          <a:srgbClr val="323232"/>
                        </a:solidFill>
                        <a:latin typeface="KoPubWorld돋움체 Light"/>
                        <a:ea typeface="KoPubWorld돋움체 Light"/>
                        <a:cs typeface="KoPubWorld돋움체 Ligh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defRPr lang="ko-KR" altLang="en-US"/>
                      </a:pPr>
                      <a:r>
                        <a:rPr lang="en-US" altLang="ko-KR" sz="1800" kern="1200">
                          <a:solidFill>
                            <a:srgbClr val="323232"/>
                          </a:solidFill>
                          <a:latin typeface="KoPubWorld돋움체 Light"/>
                          <a:ea typeface="KoPubWorld돋움체 Light"/>
                          <a:cs typeface="KoPubWorld돋움체 Light"/>
                        </a:rPr>
                        <a:t>6.584</a:t>
                      </a:r>
                      <a:endParaRPr lang="en-US" altLang="ko-KR" sz="1800" kern="1200">
                        <a:solidFill>
                          <a:srgbClr val="323232"/>
                        </a:solidFill>
                        <a:latin typeface="KoPubWorld돋움체 Light"/>
                        <a:ea typeface="KoPubWorld돋움체 Light"/>
                        <a:cs typeface="KoPubWorld돋움체 Ligh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defRPr lang="ko-KR" altLang="en-US"/>
                      </a:pPr>
                      <a:r>
                        <a:rPr lang="en-US" altLang="ko-KR" sz="1800" kern="1200">
                          <a:solidFill>
                            <a:srgbClr val="323232"/>
                          </a:solidFill>
                          <a:latin typeface="KoPubWorld돋움체 Light"/>
                          <a:ea typeface="KoPubWorld돋움체 Light"/>
                          <a:cs typeface="KoPubWorld돋움체 Light"/>
                        </a:rPr>
                        <a:t>0</a:t>
                      </a:r>
                      <a:endParaRPr lang="en-US" altLang="ko-KR" sz="1800" kern="1200">
                        <a:solidFill>
                          <a:srgbClr val="323232"/>
                        </a:solidFill>
                        <a:latin typeface="KoPubWorld돋움체 Light"/>
                        <a:ea typeface="KoPubWorld돋움체 Light"/>
                        <a:cs typeface="KoPubWorld돋움체 Ligh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chemeClr val="bg1"/>
                    </a:solidFill>
                  </a:tcPr>
                </a:tc>
              </a:tr>
              <a:tr h="674941"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defRPr lang="ko-KR" altLang="en-US"/>
                      </a:pPr>
                      <a:r>
                        <a:rPr lang="en-US" sz="1800" kern="1200">
                          <a:solidFill>
                            <a:srgbClr val="323232"/>
                          </a:solidFill>
                          <a:latin typeface="KoPubWorld돋움체 Bold"/>
                          <a:ea typeface="KoPubWorld돋움체 Bold"/>
                          <a:cs typeface="KoPubWorld돋움체 Bold"/>
                        </a:rPr>
                        <a:t>homeplus</a:t>
                      </a:r>
                      <a:endParaRPr lang="en-US" sz="1800" kern="1200">
                        <a:solidFill>
                          <a:srgbClr val="323232"/>
                        </a:solidFill>
                        <a:latin typeface="KoPubWorld돋움체 Bold"/>
                        <a:ea typeface="KoPubWorld돋움체 Bold"/>
                        <a:cs typeface="KoPubWorld돋움체 Bold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defRPr lang="ko-KR" altLang="en-US"/>
                      </a:pPr>
                      <a:r>
                        <a:rPr lang="en-US" altLang="ko-KR" sz="1800" kern="1200">
                          <a:solidFill>
                            <a:srgbClr val="323232"/>
                          </a:solidFill>
                          <a:latin typeface="KoPubWorld돋움체 Light"/>
                          <a:ea typeface="KoPubWorld돋움체 Light"/>
                          <a:cs typeface="KoPubWorld돋움체 Light"/>
                        </a:rPr>
                        <a:t>0.5811</a:t>
                      </a:r>
                      <a:endParaRPr lang="en-US" altLang="ko-KR" sz="1800" kern="1200">
                        <a:solidFill>
                          <a:srgbClr val="323232"/>
                        </a:solidFill>
                        <a:latin typeface="KoPubWorld돋움체 Light"/>
                        <a:ea typeface="KoPubWorld돋움체 Light"/>
                        <a:cs typeface="KoPubWorld돋움체 Ligh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defRPr lang="ko-KR" altLang="en-US"/>
                      </a:pPr>
                      <a:r>
                        <a:rPr lang="en-US" altLang="ko-KR" sz="1800" kern="1200">
                          <a:solidFill>
                            <a:srgbClr val="323232"/>
                          </a:solidFill>
                          <a:latin typeface="KoPubWorld돋움체 Light"/>
                          <a:ea typeface="KoPubWorld돋움체 Light"/>
                          <a:cs typeface="KoPubWorld돋움체 Light"/>
                        </a:rPr>
                        <a:t>0.066</a:t>
                      </a:r>
                      <a:endParaRPr lang="en-US" altLang="ko-KR" sz="1800" kern="1200">
                        <a:solidFill>
                          <a:srgbClr val="323232"/>
                        </a:solidFill>
                        <a:latin typeface="KoPubWorld돋움체 Light"/>
                        <a:ea typeface="KoPubWorld돋움체 Light"/>
                        <a:cs typeface="KoPubWorld돋움체 Ligh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defRPr lang="ko-KR" altLang="en-US"/>
                      </a:pPr>
                      <a:r>
                        <a:rPr lang="en-US" altLang="ko-KR" sz="1800" kern="1200">
                          <a:solidFill>
                            <a:srgbClr val="323232"/>
                          </a:solidFill>
                          <a:latin typeface="KoPubWorld돋움체 Light"/>
                          <a:ea typeface="KoPubWorld돋움체 Light"/>
                          <a:cs typeface="KoPubWorld돋움체 Light"/>
                        </a:rPr>
                        <a:t>8.842</a:t>
                      </a:r>
                      <a:endParaRPr lang="en-US" altLang="ko-KR" sz="1800" kern="1200">
                        <a:solidFill>
                          <a:srgbClr val="323232"/>
                        </a:solidFill>
                        <a:latin typeface="KoPubWorld돋움체 Light"/>
                        <a:ea typeface="KoPubWorld돋움체 Light"/>
                        <a:cs typeface="KoPubWorld돋움체 Ligh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defRPr lang="ko-KR" altLang="en-US"/>
                      </a:pPr>
                      <a:r>
                        <a:rPr lang="en-US" altLang="ko-KR" sz="1800" kern="1200">
                          <a:solidFill>
                            <a:srgbClr val="323232"/>
                          </a:solidFill>
                          <a:latin typeface="KoPubWorld돋움체 Light"/>
                          <a:ea typeface="KoPubWorld돋움체 Light"/>
                          <a:cs typeface="KoPubWorld돋움체 Light"/>
                        </a:rPr>
                        <a:t>0</a:t>
                      </a:r>
                      <a:endParaRPr lang="en-US" altLang="ko-KR" sz="1800" kern="1200">
                        <a:solidFill>
                          <a:srgbClr val="323232"/>
                        </a:solidFill>
                        <a:latin typeface="KoPubWorld돋움체 Light"/>
                        <a:ea typeface="KoPubWorld돋움체 Light"/>
                        <a:cs typeface="KoPubWorld돋움체 Ligh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1500" y="2106554"/>
            <a:ext cx="4152900" cy="40957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71500" y="1047750"/>
            <a:ext cx="11049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98" y="455652"/>
            <a:ext cx="3044192" cy="5425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2. 분석 및 시각화</a:t>
            </a:r>
            <a:endParaRPr lang="ko-KR" altLang="en-US" sz="3000">
              <a:solidFill>
                <a:srgbClr val="323232"/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67898" y="2818703"/>
            <a:ext cx="6743700" cy="2141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 lang="ko-KR" altLang="en-US"/>
            </a:pPr>
            <a:r>
              <a:rPr lang="ko-KR" altLang="en-US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인사이트</a:t>
            </a:r>
            <a:endParaRPr lang="ko-KR" altLang="en-US">
              <a:solidFill>
                <a:srgbClr val="323232"/>
              </a:solidFill>
              <a:latin typeface="KoPubWorld돋움체 Bold"/>
              <a:ea typeface="KoPubWorld돋움체 Bold"/>
              <a:cs typeface="KoPubWorld돋움체 Bold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치킨과 관련하여 가격의 인지도가 많이 상승했다</a:t>
            </a:r>
            <a:r>
              <a:rPr lang="en-US" altLang="ko-KR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.</a:t>
            </a:r>
            <a:endParaRPr lang="en-US" altLang="ko-KR">
              <a:solidFill>
                <a:srgbClr val="323232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양념보단 후라이드다</a:t>
            </a:r>
            <a:endParaRPr lang="ko-KR" altLang="en-US">
              <a:solidFill>
                <a:srgbClr val="323232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치킨 값은 창렬이다</a:t>
            </a:r>
            <a:r>
              <a:rPr lang="en-US" altLang="ko-KR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.</a:t>
            </a:r>
            <a:endParaRPr lang="en-US" altLang="ko-KR">
              <a:solidFill>
                <a:srgbClr val="323232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치킨은 브랜드로서 많이 인식된다</a:t>
            </a:r>
            <a:r>
              <a:rPr lang="en-US" altLang="ko-KR">
                <a:solidFill>
                  <a:srgbClr val="323232"/>
                </a:solidFill>
                <a:latin typeface="KoPubWorld돋움체 Light"/>
                <a:ea typeface="KoPubWorld돋움체 Light"/>
                <a:cs typeface="KoPubWorld돋움체 Light"/>
              </a:rPr>
              <a:t>.</a:t>
            </a:r>
            <a:endParaRPr lang="en-US" altLang="ko-KR">
              <a:solidFill>
                <a:srgbClr val="323232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571500" y="1416749"/>
            <a:ext cx="11049000" cy="49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주제</a:t>
            </a:r>
            <a:r>
              <a:rPr lang="en-US" altLang="ko-KR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: </a:t>
            </a:r>
            <a:r>
              <a:rPr lang="ko-KR" altLang="en-US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초 저가형 치킨 브랜드 </a:t>
            </a:r>
            <a:r>
              <a:rPr lang="en-US" altLang="ko-KR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“</a:t>
            </a:r>
            <a:r>
              <a:rPr lang="ko-KR" altLang="en-US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떳떳 치킨</a:t>
            </a:r>
            <a:r>
              <a:rPr lang="en-US" altLang="ko-KR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”</a:t>
            </a:r>
            <a:r>
              <a:rPr lang="ko-KR" altLang="en-US">
                <a:solidFill>
                  <a:srgbClr val="323232"/>
                </a:solidFill>
                <a:latin typeface="KoPubWorld돋움체 Bold"/>
                <a:ea typeface="KoPubWorld돋움체 Bold"/>
                <a:cs typeface="KoPubWorld돋움체 Bold"/>
              </a:rPr>
              <a:t>을 만들겠다!</a:t>
            </a:r>
            <a:endParaRPr lang="ko-KR" altLang="en-US">
              <a:solidFill>
                <a:srgbClr val="323232"/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461</ep:Words>
  <ep:PresentationFormat>와이드스크린</ep:PresentationFormat>
  <ep:Paragraphs>78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2022-09-26T03:06:52.000</dcterms:created>
  <dc:creator>이창현</dc:creator>
  <cp:lastModifiedBy>vkqpf</cp:lastModifiedBy>
  <dcterms:modified xsi:type="dcterms:W3CDTF">2022-09-27T03:38:35.757</dcterms:modified>
  <cp:revision>20</cp:revision>
  <dc:title>PowerPoint 프레젠테이션</dc:title>
</cp:coreProperties>
</file>