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gisr+pT8AKJvHcCnEnv+rPz1OI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F5A6DA-D4E9-4383-BCF6-26CF6744747D}">
  <a:tblStyle styleId="{62F5A6DA-D4E9-4383-BCF6-26CF6744747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  <a:tblStyle styleId="{6FD5962F-FB1C-4B70-A61F-A4DE69EE855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5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5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7106A320-384B-41A5-91FC-CE6CECC2BB37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b5e043158c_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1b5e043158c_2_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b5e043158c_2_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1b5e043158c_2_17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b5e043158c_2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1b5e043158c_2_5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1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b5e043158c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g1b5e043158c_0_12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1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711200" y="744538"/>
            <a:ext cx="537210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1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b5e043158c_2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g1b5e043158c_2_21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1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1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1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2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b553acf032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g1b553acf032_0_5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1b5e043158c_2_2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g1b5e043158c_2_25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b5e043158c_2_3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g1b5e043158c_2_37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2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/>
          <p:nvPr>
            <p:ph idx="2" type="sldImg"/>
          </p:nvPr>
        </p:nvSpPr>
        <p:spPr>
          <a:xfrm>
            <a:off x="711200" y="744538"/>
            <a:ext cx="537210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2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2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2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" type="body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/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" type="body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" type="body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0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2" type="body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2"/>
          <p:cNvSpPr txBox="1"/>
          <p:nvPr>
            <p:ph idx="2" type="body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3" type="body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2"/>
          <p:cNvSpPr txBox="1"/>
          <p:nvPr>
            <p:ph idx="4" type="body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5"/>
          <p:cNvSpPr txBox="1"/>
          <p:nvPr>
            <p:ph idx="2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5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/>
          <p:nvPr>
            <p:ph idx="2" type="pic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6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12394" y="1270933"/>
            <a:ext cx="759031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과제명 (전통주)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부제 (</a:t>
            </a:r>
            <a:r>
              <a:rPr b="1"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전통주 온라인구매 서비스와 오프라인 오픈을 위한 정보제공</a:t>
            </a:r>
            <a:r>
              <a:rPr b="1"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 b="1"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"/>
          <p:cNvCxnSpPr/>
          <p:nvPr/>
        </p:nvCxnSpPr>
        <p:spPr>
          <a:xfrm>
            <a:off x="713064" y="939567"/>
            <a:ext cx="411061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"/>
          <p:cNvSpPr txBox="1"/>
          <p:nvPr/>
        </p:nvSpPr>
        <p:spPr>
          <a:xfrm>
            <a:off x="5876145" y="5859736"/>
            <a:ext cx="35157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팀명 : 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기승전술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팀원 : 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김세화 / 남궁기태 / 정명훈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2022. 12. 22</a:t>
            </a:r>
            <a:endParaRPr sz="1800">
              <a:solidFill>
                <a:srgbClr val="0090D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b5e043158c_2_6"/>
          <p:cNvSpPr/>
          <p:nvPr/>
        </p:nvSpPr>
        <p:spPr>
          <a:xfrm>
            <a:off x="630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8" name="Google Shape;498;g1b5e043158c_2_6"/>
          <p:cNvGrpSpPr/>
          <p:nvPr/>
        </p:nvGrpSpPr>
        <p:grpSpPr>
          <a:xfrm>
            <a:off x="276831" y="269845"/>
            <a:ext cx="2280741" cy="977578"/>
            <a:chOff x="276836" y="269845"/>
            <a:chExt cx="2171100" cy="977578"/>
          </a:xfrm>
        </p:grpSpPr>
        <p:sp>
          <p:nvSpPr>
            <p:cNvPr id="499" name="Google Shape;499;g1b5e043158c_2_6"/>
            <p:cNvSpPr txBox="1"/>
            <p:nvPr/>
          </p:nvSpPr>
          <p:spPr>
            <a:xfrm>
              <a:off x="276836" y="269845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500" name="Google Shape;500;g1b5e043158c_2_6"/>
            <p:cNvSpPr txBox="1"/>
            <p:nvPr/>
          </p:nvSpPr>
          <p:spPr>
            <a:xfrm>
              <a:off x="276836" y="600923"/>
              <a:ext cx="2171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전통주 온라인구매 서비스와 오프라인 오픈을 위한 정보제공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" name="Google Shape;501;g1b5e043158c_2_6"/>
          <p:cNvGrpSpPr/>
          <p:nvPr/>
        </p:nvGrpSpPr>
        <p:grpSpPr>
          <a:xfrm>
            <a:off x="276836" y="1283533"/>
            <a:ext cx="2171100" cy="607978"/>
            <a:chOff x="276836" y="1474033"/>
            <a:chExt cx="2171100" cy="607978"/>
          </a:xfrm>
        </p:grpSpPr>
        <p:sp>
          <p:nvSpPr>
            <p:cNvPr id="502" name="Google Shape;502;g1b5e043158c_2_6"/>
            <p:cNvSpPr txBox="1"/>
            <p:nvPr/>
          </p:nvSpPr>
          <p:spPr>
            <a:xfrm>
              <a:off x="276836" y="1474033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503" name="Google Shape;503;g1b5e043158c_2_6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나에게 맞는 전통주 찾기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4" name="Google Shape;504;g1b5e043158c_2_6"/>
          <p:cNvGrpSpPr/>
          <p:nvPr/>
        </p:nvGrpSpPr>
        <p:grpSpPr>
          <a:xfrm>
            <a:off x="276836" y="2287696"/>
            <a:ext cx="2171100" cy="607978"/>
            <a:chOff x="276836" y="2678221"/>
            <a:chExt cx="2171100" cy="607978"/>
          </a:xfrm>
        </p:grpSpPr>
        <p:sp>
          <p:nvSpPr>
            <p:cNvPr id="505" name="Google Shape;505;g1b5e043158c_2_6"/>
            <p:cNvSpPr txBox="1"/>
            <p:nvPr/>
          </p:nvSpPr>
          <p:spPr>
            <a:xfrm>
              <a:off x="276836" y="2678221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506" name="Google Shape;506;g1b5e043158c_2_6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info_06</a:t>
              </a:r>
              <a:endParaRPr/>
            </a:p>
          </p:txBody>
        </p:sp>
      </p:grpSp>
      <p:grpSp>
        <p:nvGrpSpPr>
          <p:cNvPr id="507" name="Google Shape;507;g1b5e043158c_2_6"/>
          <p:cNvGrpSpPr/>
          <p:nvPr/>
        </p:nvGrpSpPr>
        <p:grpSpPr>
          <a:xfrm>
            <a:off x="276836" y="3104991"/>
            <a:ext cx="2171100" cy="607978"/>
            <a:chOff x="276836" y="3666966"/>
            <a:chExt cx="2171100" cy="607978"/>
          </a:xfrm>
        </p:grpSpPr>
        <p:sp>
          <p:nvSpPr>
            <p:cNvPr id="508" name="Google Shape;508;g1b5e043158c_2_6"/>
            <p:cNvSpPr txBox="1"/>
            <p:nvPr/>
          </p:nvSpPr>
          <p:spPr>
            <a:xfrm>
              <a:off x="276836" y="3666966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509" name="Google Shape;509;g1b5e043158c_2_6"/>
            <p:cNvSpPr txBox="1"/>
            <p:nvPr/>
          </p:nvSpPr>
          <p:spPr>
            <a:xfrm>
              <a:off x="276836" y="3998044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이종수 / 팀원 - 김세화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0" name="Google Shape;510;g1b5e043158c_2_6"/>
          <p:cNvSpPr/>
          <p:nvPr/>
        </p:nvSpPr>
        <p:spPr>
          <a:xfrm>
            <a:off x="2743200" y="5169612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g1b5e043158c_2_6"/>
          <p:cNvSpPr txBox="1"/>
          <p:nvPr/>
        </p:nvSpPr>
        <p:spPr>
          <a:xfrm>
            <a:off x="3020037" y="541254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512" name="Google Shape;512;g1b5e043158c_2_6"/>
          <p:cNvSpPr txBox="1"/>
          <p:nvPr/>
        </p:nvSpPr>
        <p:spPr>
          <a:xfrm>
            <a:off x="3020000" y="5781725"/>
            <a:ext cx="394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1번 :  고객이 선택한 술 키워드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2번 :  고객에게 맞는 우리술 추천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3번 :  info_ 03화면으로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3" name="Google Shape;513;g1b5e043158c_2_6"/>
          <p:cNvGrpSpPr/>
          <p:nvPr/>
        </p:nvGrpSpPr>
        <p:grpSpPr>
          <a:xfrm>
            <a:off x="276836" y="3936433"/>
            <a:ext cx="2171100" cy="2270578"/>
            <a:chOff x="276836" y="269845"/>
            <a:chExt cx="2171100" cy="2270578"/>
          </a:xfrm>
        </p:grpSpPr>
        <p:sp>
          <p:nvSpPr>
            <p:cNvPr id="514" name="Google Shape;514;g1b5e043158c_2_6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515" name="Google Shape;515;g1b5e043158c_2_6"/>
            <p:cNvSpPr txBox="1"/>
            <p:nvPr/>
          </p:nvSpPr>
          <p:spPr>
            <a:xfrm>
              <a:off x="276836" y="600923"/>
              <a:ext cx="2171100" cy="19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6" name="Google Shape;516;g1b5e043158c_2_6"/>
          <p:cNvSpPr txBox="1"/>
          <p:nvPr/>
        </p:nvSpPr>
        <p:spPr>
          <a:xfrm>
            <a:off x="2928794" y="220504"/>
            <a:ext cx="10017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795" lvl="0" marL="68795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17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517" name="Google Shape;517;g1b5e043158c_2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564" y="227504"/>
            <a:ext cx="546909" cy="38956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8" name="Google Shape;518;g1b5e043158c_2_6"/>
          <p:cNvGraphicFramePr/>
          <p:nvPr/>
        </p:nvGraphicFramePr>
        <p:xfrm>
          <a:off x="4553976" y="489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{62F5A6DA-D4E9-4383-BCF6-26CF6744747D}</a:tableStyleId>
              </a:tblPr>
              <a:tblGrid>
                <a:gridCol w="1622700"/>
                <a:gridCol w="824750"/>
                <a:gridCol w="788900"/>
                <a:gridCol w="705650"/>
              </a:tblGrid>
              <a:tr h="10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전통주(하위 카테고리)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sp>
        <p:nvSpPr>
          <p:cNvPr id="519" name="Google Shape;519;g1b5e043158c_2_6"/>
          <p:cNvSpPr txBox="1"/>
          <p:nvPr/>
        </p:nvSpPr>
        <p:spPr>
          <a:xfrm>
            <a:off x="8570743" y="466343"/>
            <a:ext cx="1169100" cy="24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로그인/회원가입</a:t>
            </a:r>
            <a:endParaRPr/>
          </a:p>
        </p:txBody>
      </p:sp>
      <p:sp>
        <p:nvSpPr>
          <p:cNvPr id="520" name="Google Shape;520;g1b5e043158c_2_6"/>
          <p:cNvSpPr/>
          <p:nvPr/>
        </p:nvSpPr>
        <p:spPr>
          <a:xfrm>
            <a:off x="8570743" y="220677"/>
            <a:ext cx="779400" cy="2184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/>
          </a:p>
        </p:txBody>
      </p:sp>
      <p:pic>
        <p:nvPicPr>
          <p:cNvPr id="521" name="Google Shape;521;g1b5e043158c_2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5950" y="1021106"/>
            <a:ext cx="6175252" cy="3744448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g1b5e043158c_2_6"/>
          <p:cNvSpPr/>
          <p:nvPr/>
        </p:nvSpPr>
        <p:spPr>
          <a:xfrm>
            <a:off x="3506575" y="204140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g1b5e043158c_2_6"/>
          <p:cNvSpPr/>
          <p:nvPr/>
        </p:nvSpPr>
        <p:spPr>
          <a:xfrm>
            <a:off x="3065938" y="102110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g1b5e043158c_2_6"/>
          <p:cNvSpPr/>
          <p:nvPr/>
        </p:nvSpPr>
        <p:spPr>
          <a:xfrm>
            <a:off x="3866575" y="285627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g1b5e043158c_2_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800" y="958588"/>
            <a:ext cx="6693499" cy="3998262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g1b5e043158c_2_178"/>
          <p:cNvSpPr/>
          <p:nvPr/>
        </p:nvSpPr>
        <p:spPr>
          <a:xfrm>
            <a:off x="630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1" name="Google Shape;531;g1b5e043158c_2_178"/>
          <p:cNvGrpSpPr/>
          <p:nvPr/>
        </p:nvGrpSpPr>
        <p:grpSpPr>
          <a:xfrm>
            <a:off x="276831" y="269845"/>
            <a:ext cx="2280741" cy="977578"/>
            <a:chOff x="276836" y="269845"/>
            <a:chExt cx="2171100" cy="977578"/>
          </a:xfrm>
        </p:grpSpPr>
        <p:sp>
          <p:nvSpPr>
            <p:cNvPr id="532" name="Google Shape;532;g1b5e043158c_2_178"/>
            <p:cNvSpPr txBox="1"/>
            <p:nvPr/>
          </p:nvSpPr>
          <p:spPr>
            <a:xfrm>
              <a:off x="276836" y="269845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533" name="Google Shape;533;g1b5e043158c_2_178"/>
            <p:cNvSpPr txBox="1"/>
            <p:nvPr/>
          </p:nvSpPr>
          <p:spPr>
            <a:xfrm>
              <a:off x="276836" y="600923"/>
              <a:ext cx="2171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전통주 온라인구매 서비스와 오프라인 오픈을 위한 정보제공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4" name="Google Shape;534;g1b5e043158c_2_178"/>
          <p:cNvGrpSpPr/>
          <p:nvPr/>
        </p:nvGrpSpPr>
        <p:grpSpPr>
          <a:xfrm>
            <a:off x="276836" y="1283533"/>
            <a:ext cx="2171100" cy="607978"/>
            <a:chOff x="276836" y="1474033"/>
            <a:chExt cx="2171100" cy="607978"/>
          </a:xfrm>
        </p:grpSpPr>
        <p:sp>
          <p:nvSpPr>
            <p:cNvPr id="535" name="Google Shape;535;g1b5e043158c_2_178"/>
            <p:cNvSpPr txBox="1"/>
            <p:nvPr/>
          </p:nvSpPr>
          <p:spPr>
            <a:xfrm>
              <a:off x="276836" y="1474033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536" name="Google Shape;536;g1b5e043158c_2_178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나에게 맞는 전통주 찾기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7" name="Google Shape;537;g1b5e043158c_2_178"/>
          <p:cNvGrpSpPr/>
          <p:nvPr/>
        </p:nvGrpSpPr>
        <p:grpSpPr>
          <a:xfrm>
            <a:off x="276836" y="2287696"/>
            <a:ext cx="2171100" cy="607978"/>
            <a:chOff x="276836" y="2678221"/>
            <a:chExt cx="2171100" cy="607978"/>
          </a:xfrm>
        </p:grpSpPr>
        <p:sp>
          <p:nvSpPr>
            <p:cNvPr id="538" name="Google Shape;538;g1b5e043158c_2_178"/>
            <p:cNvSpPr txBox="1"/>
            <p:nvPr/>
          </p:nvSpPr>
          <p:spPr>
            <a:xfrm>
              <a:off x="276836" y="2678221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539" name="Google Shape;539;g1b5e043158c_2_178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info_07</a:t>
              </a:r>
              <a:endParaRPr/>
            </a:p>
          </p:txBody>
        </p:sp>
      </p:grpSp>
      <p:grpSp>
        <p:nvGrpSpPr>
          <p:cNvPr id="540" name="Google Shape;540;g1b5e043158c_2_178"/>
          <p:cNvGrpSpPr/>
          <p:nvPr/>
        </p:nvGrpSpPr>
        <p:grpSpPr>
          <a:xfrm>
            <a:off x="276836" y="3104991"/>
            <a:ext cx="2171100" cy="607978"/>
            <a:chOff x="276836" y="3666966"/>
            <a:chExt cx="2171100" cy="607978"/>
          </a:xfrm>
        </p:grpSpPr>
        <p:sp>
          <p:nvSpPr>
            <p:cNvPr id="541" name="Google Shape;541;g1b5e043158c_2_178"/>
            <p:cNvSpPr txBox="1"/>
            <p:nvPr/>
          </p:nvSpPr>
          <p:spPr>
            <a:xfrm>
              <a:off x="276836" y="3666966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542" name="Google Shape;542;g1b5e043158c_2_178"/>
            <p:cNvSpPr txBox="1"/>
            <p:nvPr/>
          </p:nvSpPr>
          <p:spPr>
            <a:xfrm>
              <a:off x="276836" y="3998044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이종수 / 팀원 - 김세화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3" name="Google Shape;543;g1b5e043158c_2_178"/>
          <p:cNvSpPr/>
          <p:nvPr/>
        </p:nvSpPr>
        <p:spPr>
          <a:xfrm>
            <a:off x="2743200" y="5169612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g1b5e043158c_2_178"/>
          <p:cNvSpPr txBox="1"/>
          <p:nvPr/>
        </p:nvSpPr>
        <p:spPr>
          <a:xfrm>
            <a:off x="3020037" y="541254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545" name="Google Shape;545;g1b5e043158c_2_178"/>
          <p:cNvSpPr txBox="1"/>
          <p:nvPr/>
        </p:nvSpPr>
        <p:spPr>
          <a:xfrm>
            <a:off x="3020000" y="5781725"/>
            <a:ext cx="394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1번 :  이달의 전통주 추천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2번 :  이달의 전통주 선택시 info_03화면으로 이동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6" name="Google Shape;546;g1b5e043158c_2_178"/>
          <p:cNvGrpSpPr/>
          <p:nvPr/>
        </p:nvGrpSpPr>
        <p:grpSpPr>
          <a:xfrm>
            <a:off x="276836" y="3936433"/>
            <a:ext cx="2171100" cy="2270578"/>
            <a:chOff x="276836" y="269845"/>
            <a:chExt cx="2171100" cy="2270578"/>
          </a:xfrm>
        </p:grpSpPr>
        <p:sp>
          <p:nvSpPr>
            <p:cNvPr id="547" name="Google Shape;547;g1b5e043158c_2_178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548" name="Google Shape;548;g1b5e043158c_2_178"/>
            <p:cNvSpPr txBox="1"/>
            <p:nvPr/>
          </p:nvSpPr>
          <p:spPr>
            <a:xfrm>
              <a:off x="276836" y="600923"/>
              <a:ext cx="2171100" cy="19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9" name="Google Shape;549;g1b5e043158c_2_178"/>
          <p:cNvSpPr txBox="1"/>
          <p:nvPr/>
        </p:nvSpPr>
        <p:spPr>
          <a:xfrm>
            <a:off x="2928794" y="220504"/>
            <a:ext cx="10017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795" lvl="0" marL="68795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17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550" name="Google Shape;550;g1b5e043158c_2_1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6564" y="227504"/>
            <a:ext cx="546909" cy="38956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1" name="Google Shape;551;g1b5e043158c_2_178"/>
          <p:cNvGraphicFramePr/>
          <p:nvPr/>
        </p:nvGraphicFramePr>
        <p:xfrm>
          <a:off x="4553976" y="489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{62F5A6DA-D4E9-4383-BCF6-26CF6744747D}</a:tableStyleId>
              </a:tblPr>
              <a:tblGrid>
                <a:gridCol w="1622700"/>
                <a:gridCol w="824750"/>
                <a:gridCol w="788900"/>
                <a:gridCol w="705650"/>
              </a:tblGrid>
              <a:tr h="10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전통주(하위 카테고리)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sp>
        <p:nvSpPr>
          <p:cNvPr id="552" name="Google Shape;552;g1b5e043158c_2_178"/>
          <p:cNvSpPr txBox="1"/>
          <p:nvPr/>
        </p:nvSpPr>
        <p:spPr>
          <a:xfrm>
            <a:off x="8570743" y="466343"/>
            <a:ext cx="1169100" cy="24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로그인/회원가입</a:t>
            </a:r>
            <a:endParaRPr/>
          </a:p>
        </p:txBody>
      </p:sp>
      <p:sp>
        <p:nvSpPr>
          <p:cNvPr id="553" name="Google Shape;553;g1b5e043158c_2_178"/>
          <p:cNvSpPr/>
          <p:nvPr/>
        </p:nvSpPr>
        <p:spPr>
          <a:xfrm>
            <a:off x="8570743" y="220677"/>
            <a:ext cx="779400" cy="2184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/>
          </a:p>
        </p:txBody>
      </p:sp>
      <p:sp>
        <p:nvSpPr>
          <p:cNvPr id="554" name="Google Shape;554;g1b5e043158c_2_178"/>
          <p:cNvSpPr/>
          <p:nvPr/>
        </p:nvSpPr>
        <p:spPr>
          <a:xfrm>
            <a:off x="3065950" y="264937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g1b5e043158c_2_178"/>
          <p:cNvSpPr/>
          <p:nvPr/>
        </p:nvSpPr>
        <p:spPr>
          <a:xfrm>
            <a:off x="3020013" y="103722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g1b5e043158c_2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163" y="884312"/>
            <a:ext cx="6866874" cy="41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g1b5e043158c_2_52"/>
          <p:cNvSpPr/>
          <p:nvPr/>
        </p:nvSpPr>
        <p:spPr>
          <a:xfrm>
            <a:off x="630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2" name="Google Shape;562;g1b5e043158c_2_52"/>
          <p:cNvGrpSpPr/>
          <p:nvPr/>
        </p:nvGrpSpPr>
        <p:grpSpPr>
          <a:xfrm>
            <a:off x="276831" y="269845"/>
            <a:ext cx="2280741" cy="977578"/>
            <a:chOff x="276836" y="269845"/>
            <a:chExt cx="2171100" cy="977578"/>
          </a:xfrm>
        </p:grpSpPr>
        <p:sp>
          <p:nvSpPr>
            <p:cNvPr id="563" name="Google Shape;563;g1b5e043158c_2_52"/>
            <p:cNvSpPr txBox="1"/>
            <p:nvPr/>
          </p:nvSpPr>
          <p:spPr>
            <a:xfrm>
              <a:off x="276836" y="269845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564" name="Google Shape;564;g1b5e043158c_2_52"/>
            <p:cNvSpPr txBox="1"/>
            <p:nvPr/>
          </p:nvSpPr>
          <p:spPr>
            <a:xfrm>
              <a:off x="276836" y="600923"/>
              <a:ext cx="2171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전통주 온라인구매 서비스와 오프라인 오픈을 위한 정보제공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5" name="Google Shape;565;g1b5e043158c_2_52"/>
          <p:cNvGrpSpPr/>
          <p:nvPr/>
        </p:nvGrpSpPr>
        <p:grpSpPr>
          <a:xfrm>
            <a:off x="276836" y="1283533"/>
            <a:ext cx="2171100" cy="607978"/>
            <a:chOff x="276836" y="1474033"/>
            <a:chExt cx="2171100" cy="607978"/>
          </a:xfrm>
        </p:grpSpPr>
        <p:sp>
          <p:nvSpPr>
            <p:cNvPr id="566" name="Google Shape;566;g1b5e043158c_2_52"/>
            <p:cNvSpPr txBox="1"/>
            <p:nvPr/>
          </p:nvSpPr>
          <p:spPr>
            <a:xfrm>
              <a:off x="276836" y="1474033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567" name="Google Shape;567;g1b5e043158c_2_52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나에게 맞는 전통주 찾기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8" name="Google Shape;568;g1b5e043158c_2_52"/>
          <p:cNvGrpSpPr/>
          <p:nvPr/>
        </p:nvGrpSpPr>
        <p:grpSpPr>
          <a:xfrm>
            <a:off x="276836" y="2287696"/>
            <a:ext cx="2171100" cy="607978"/>
            <a:chOff x="276836" y="2678221"/>
            <a:chExt cx="2171100" cy="607978"/>
          </a:xfrm>
        </p:grpSpPr>
        <p:sp>
          <p:nvSpPr>
            <p:cNvPr id="569" name="Google Shape;569;g1b5e043158c_2_52"/>
            <p:cNvSpPr txBox="1"/>
            <p:nvPr/>
          </p:nvSpPr>
          <p:spPr>
            <a:xfrm>
              <a:off x="276836" y="2678221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570" name="Google Shape;570;g1b5e043158c_2_52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info_08</a:t>
              </a:r>
              <a:endParaRPr/>
            </a:p>
          </p:txBody>
        </p:sp>
      </p:grpSp>
      <p:grpSp>
        <p:nvGrpSpPr>
          <p:cNvPr id="571" name="Google Shape;571;g1b5e043158c_2_52"/>
          <p:cNvGrpSpPr/>
          <p:nvPr/>
        </p:nvGrpSpPr>
        <p:grpSpPr>
          <a:xfrm>
            <a:off x="276836" y="3104991"/>
            <a:ext cx="2171100" cy="607978"/>
            <a:chOff x="276836" y="3666966"/>
            <a:chExt cx="2171100" cy="607978"/>
          </a:xfrm>
        </p:grpSpPr>
        <p:sp>
          <p:nvSpPr>
            <p:cNvPr id="572" name="Google Shape;572;g1b5e043158c_2_52"/>
            <p:cNvSpPr txBox="1"/>
            <p:nvPr/>
          </p:nvSpPr>
          <p:spPr>
            <a:xfrm>
              <a:off x="276836" y="3666966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573" name="Google Shape;573;g1b5e043158c_2_52"/>
            <p:cNvSpPr txBox="1"/>
            <p:nvPr/>
          </p:nvSpPr>
          <p:spPr>
            <a:xfrm>
              <a:off x="276836" y="3998044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이종수 / 팀원 - 김세화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4" name="Google Shape;574;g1b5e043158c_2_52"/>
          <p:cNvSpPr/>
          <p:nvPr/>
        </p:nvSpPr>
        <p:spPr>
          <a:xfrm>
            <a:off x="2743200" y="5169612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g1b5e043158c_2_52"/>
          <p:cNvSpPr txBox="1"/>
          <p:nvPr/>
        </p:nvSpPr>
        <p:spPr>
          <a:xfrm>
            <a:off x="3020037" y="541254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576" name="Google Shape;576;g1b5e043158c_2_52"/>
          <p:cNvSpPr txBox="1"/>
          <p:nvPr/>
        </p:nvSpPr>
        <p:spPr>
          <a:xfrm>
            <a:off x="3020000" y="5781725"/>
            <a:ext cx="5093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고객의 오늘 기분에 맞춰 술 추천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1번 : info_03 화면으로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2번 : 오늘의 기분 키워드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3번 : 술 설명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7" name="Google Shape;577;g1b5e043158c_2_52"/>
          <p:cNvGrpSpPr/>
          <p:nvPr/>
        </p:nvGrpSpPr>
        <p:grpSpPr>
          <a:xfrm>
            <a:off x="276836" y="3936433"/>
            <a:ext cx="2171100" cy="2270578"/>
            <a:chOff x="276836" y="269845"/>
            <a:chExt cx="2171100" cy="2270578"/>
          </a:xfrm>
        </p:grpSpPr>
        <p:sp>
          <p:nvSpPr>
            <p:cNvPr id="578" name="Google Shape;578;g1b5e043158c_2_52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579" name="Google Shape;579;g1b5e043158c_2_52"/>
            <p:cNvSpPr txBox="1"/>
            <p:nvPr/>
          </p:nvSpPr>
          <p:spPr>
            <a:xfrm>
              <a:off x="276836" y="600923"/>
              <a:ext cx="2171100" cy="19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0" name="Google Shape;580;g1b5e043158c_2_52"/>
          <p:cNvSpPr txBox="1"/>
          <p:nvPr/>
        </p:nvSpPr>
        <p:spPr>
          <a:xfrm>
            <a:off x="2928794" y="220504"/>
            <a:ext cx="10017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795" lvl="0" marL="68795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17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581" name="Google Shape;581;g1b5e043158c_2_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6564" y="227504"/>
            <a:ext cx="546909" cy="38956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2" name="Google Shape;582;g1b5e043158c_2_52"/>
          <p:cNvGraphicFramePr/>
          <p:nvPr/>
        </p:nvGraphicFramePr>
        <p:xfrm>
          <a:off x="4553976" y="489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{62F5A6DA-D4E9-4383-BCF6-26CF6744747D}</a:tableStyleId>
              </a:tblPr>
              <a:tblGrid>
                <a:gridCol w="1622700"/>
                <a:gridCol w="824750"/>
                <a:gridCol w="788900"/>
                <a:gridCol w="705650"/>
              </a:tblGrid>
              <a:tr h="10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전통주(하위 카테고리)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sp>
        <p:nvSpPr>
          <p:cNvPr id="583" name="Google Shape;583;g1b5e043158c_2_52"/>
          <p:cNvSpPr txBox="1"/>
          <p:nvPr/>
        </p:nvSpPr>
        <p:spPr>
          <a:xfrm>
            <a:off x="8570743" y="466343"/>
            <a:ext cx="1169100" cy="24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로그인/회원가입</a:t>
            </a:r>
            <a:endParaRPr/>
          </a:p>
        </p:txBody>
      </p:sp>
      <p:sp>
        <p:nvSpPr>
          <p:cNvPr id="584" name="Google Shape;584;g1b5e043158c_2_52"/>
          <p:cNvSpPr/>
          <p:nvPr/>
        </p:nvSpPr>
        <p:spPr>
          <a:xfrm>
            <a:off x="8570743" y="220677"/>
            <a:ext cx="779400" cy="2184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/>
          </a:p>
        </p:txBody>
      </p:sp>
      <p:sp>
        <p:nvSpPr>
          <p:cNvPr id="585" name="Google Shape;585;g1b5e043158c_2_52"/>
          <p:cNvSpPr/>
          <p:nvPr/>
        </p:nvSpPr>
        <p:spPr>
          <a:xfrm>
            <a:off x="6459038" y="1976113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g1b5e043158c_2_52"/>
          <p:cNvSpPr/>
          <p:nvPr/>
        </p:nvSpPr>
        <p:spPr>
          <a:xfrm>
            <a:off x="4339625" y="1408113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g1b5e043158c_2_52"/>
          <p:cNvSpPr/>
          <p:nvPr/>
        </p:nvSpPr>
        <p:spPr>
          <a:xfrm>
            <a:off x="3342675" y="140812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3" name="Google Shape;593;p10"/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594" name="Google Shape;594;p10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595" name="Google Shape;595;p10"/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전통주 온라인구매 서비스와 오프라인 오픈을 위한 정보제공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6" name="Google Shape;596;p10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597" name="Google Shape;597;p10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598" name="Google Shape;598;p10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장바구니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9" name="Google Shape;599;p10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600" name="Google Shape;600;p10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601" name="Google Shape;601;p10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buy_01</a:t>
              </a:r>
              <a:endParaRPr/>
            </a:p>
          </p:txBody>
        </p:sp>
      </p:grpSp>
      <p:grpSp>
        <p:nvGrpSpPr>
          <p:cNvPr id="602" name="Google Shape;602;p10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603" name="Google Shape;603;p10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604" name="Google Shape;604;p10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이종수 / 팀원 - 김세화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5" name="Google Shape;605;p10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10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607" name="Google Shape;607;p10"/>
          <p:cNvSpPr txBox="1"/>
          <p:nvPr/>
        </p:nvSpPr>
        <p:spPr>
          <a:xfrm>
            <a:off x="3020025" y="5781725"/>
            <a:ext cx="3561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1번 : 장바구니를 선택하면 buy_01화면으로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2번 :장바구니 담은 목록들을 확인 할 수 있음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3번 :  쇼핑계속하기- info_03화면으로 이동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4번 : buy_02 화면으로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8" name="Google Shape;608;p10"/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609" name="Google Shape;609;p10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610" name="Google Shape;610;p10"/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1" name="Google Shape;611;p10"/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796" lvl="0" marL="68796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17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612" name="Google Shape;61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564" y="227504"/>
            <a:ext cx="546909" cy="3895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3" name="Google Shape;613;p10"/>
          <p:cNvGraphicFramePr/>
          <p:nvPr/>
        </p:nvGraphicFramePr>
        <p:xfrm>
          <a:off x="4553976" y="489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{62F5A6DA-D4E9-4383-BCF6-26CF6744747D}</a:tableStyleId>
              </a:tblPr>
              <a:tblGrid>
                <a:gridCol w="1622700"/>
                <a:gridCol w="824750"/>
                <a:gridCol w="788900"/>
                <a:gridCol w="705650"/>
              </a:tblGrid>
              <a:tr h="10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전통주(하위 카테고리)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sp>
        <p:nvSpPr>
          <p:cNvPr id="614" name="Google Shape;614;p10"/>
          <p:cNvSpPr txBox="1"/>
          <p:nvPr/>
        </p:nvSpPr>
        <p:spPr>
          <a:xfrm>
            <a:off x="8636468" y="451556"/>
            <a:ext cx="1169100" cy="24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로그인/회원가입</a:t>
            </a:r>
            <a:endParaRPr/>
          </a:p>
        </p:txBody>
      </p:sp>
      <p:sp>
        <p:nvSpPr>
          <p:cNvPr id="615" name="Google Shape;615;p10"/>
          <p:cNvSpPr/>
          <p:nvPr/>
        </p:nvSpPr>
        <p:spPr>
          <a:xfrm>
            <a:off x="8570743" y="220677"/>
            <a:ext cx="779445" cy="21844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/>
          </a:p>
        </p:txBody>
      </p:sp>
      <p:graphicFrame>
        <p:nvGraphicFramePr>
          <p:cNvPr id="616" name="Google Shape;616;p10"/>
          <p:cNvGraphicFramePr/>
          <p:nvPr/>
        </p:nvGraphicFramePr>
        <p:xfrm>
          <a:off x="3018970" y="14128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{7106A320-384B-41A5-91FC-CE6CECC2BB37}</a:tableStyleId>
              </a:tblPr>
              <a:tblGrid>
                <a:gridCol w="1120150"/>
                <a:gridCol w="1120150"/>
                <a:gridCol w="1120150"/>
                <a:gridCol w="1120150"/>
                <a:gridCol w="1120150"/>
                <a:gridCol w="1120150"/>
              </a:tblGrid>
              <a:tr h="37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상품명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주종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도수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용량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수량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가격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</a:tr>
              <a:tr h="37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  <a:tr h="37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  <a:tr h="37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17" name="Google Shape;617;p10"/>
          <p:cNvSpPr/>
          <p:nvPr/>
        </p:nvSpPr>
        <p:spPr>
          <a:xfrm>
            <a:off x="3018970" y="909010"/>
            <a:ext cx="1221336" cy="317706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 목록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10"/>
          <p:cNvSpPr/>
          <p:nvPr/>
        </p:nvSpPr>
        <p:spPr>
          <a:xfrm>
            <a:off x="3018970" y="3256862"/>
            <a:ext cx="1221336" cy="317706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쇼핑 계속하기</a:t>
            </a:r>
            <a:endParaRPr/>
          </a:p>
        </p:txBody>
      </p:sp>
      <p:sp>
        <p:nvSpPr>
          <p:cNvPr id="619" name="Google Shape;619;p10"/>
          <p:cNvSpPr/>
          <p:nvPr/>
        </p:nvSpPr>
        <p:spPr>
          <a:xfrm>
            <a:off x="4413473" y="3256862"/>
            <a:ext cx="1221336" cy="317706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구매하기</a:t>
            </a:r>
            <a:endParaRPr/>
          </a:p>
        </p:txBody>
      </p:sp>
      <p:sp>
        <p:nvSpPr>
          <p:cNvPr id="620" name="Google Shape;620;p10"/>
          <p:cNvSpPr/>
          <p:nvPr/>
        </p:nvSpPr>
        <p:spPr>
          <a:xfrm>
            <a:off x="8649824" y="221301"/>
            <a:ext cx="621300" cy="21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10"/>
          <p:cNvSpPr/>
          <p:nvPr/>
        </p:nvSpPr>
        <p:spPr>
          <a:xfrm>
            <a:off x="3960025" y="3076252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10"/>
          <p:cNvSpPr/>
          <p:nvPr/>
        </p:nvSpPr>
        <p:spPr>
          <a:xfrm>
            <a:off x="4073213" y="80550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10"/>
          <p:cNvSpPr/>
          <p:nvPr/>
        </p:nvSpPr>
        <p:spPr>
          <a:xfrm>
            <a:off x="3960025" y="3076252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10"/>
          <p:cNvSpPr/>
          <p:nvPr/>
        </p:nvSpPr>
        <p:spPr>
          <a:xfrm>
            <a:off x="3960025" y="3076252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10"/>
          <p:cNvSpPr/>
          <p:nvPr/>
        </p:nvSpPr>
        <p:spPr>
          <a:xfrm>
            <a:off x="8229600" y="20675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10"/>
          <p:cNvSpPr/>
          <p:nvPr/>
        </p:nvSpPr>
        <p:spPr>
          <a:xfrm>
            <a:off x="3960025" y="3076252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10"/>
          <p:cNvSpPr/>
          <p:nvPr/>
        </p:nvSpPr>
        <p:spPr>
          <a:xfrm>
            <a:off x="5486400" y="3076252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344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1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3" name="Google Shape;633;p11"/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34" name="Google Shape;634;p11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635" name="Google Shape;635;p11"/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전통주 온라인구매 서비스와 오프라인 오픈을 위한 정보제공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6" name="Google Shape;636;p11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637" name="Google Shape;637;p11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638" name="Google Shape;638;p11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구매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9" name="Google Shape;639;p11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640" name="Google Shape;640;p11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641" name="Google Shape;641;p11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buy_02</a:t>
              </a:r>
              <a:endParaRPr/>
            </a:p>
          </p:txBody>
        </p:sp>
      </p:grpSp>
      <p:grpSp>
        <p:nvGrpSpPr>
          <p:cNvPr id="642" name="Google Shape;642;p11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643" name="Google Shape;643;p11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644" name="Google Shape;644;p11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이종수 / 팀원 - 김세화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5" name="Google Shape;645;p11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11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grpSp>
        <p:nvGrpSpPr>
          <p:cNvPr id="647" name="Google Shape;647;p11"/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648" name="Google Shape;648;p11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649" name="Google Shape;649;p11"/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0" name="Google Shape;650;p11"/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796" lvl="0" marL="68796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17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651" name="Google Shape;6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564" y="227504"/>
            <a:ext cx="546909" cy="3895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2" name="Google Shape;652;p11"/>
          <p:cNvGraphicFramePr/>
          <p:nvPr/>
        </p:nvGraphicFramePr>
        <p:xfrm>
          <a:off x="4553976" y="489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{62F5A6DA-D4E9-4383-BCF6-26CF6744747D}</a:tableStyleId>
              </a:tblPr>
              <a:tblGrid>
                <a:gridCol w="1622700"/>
                <a:gridCol w="824750"/>
                <a:gridCol w="788900"/>
                <a:gridCol w="705650"/>
              </a:tblGrid>
              <a:tr h="10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전통주(하위 카테고리)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sp>
        <p:nvSpPr>
          <p:cNvPr id="653" name="Google Shape;653;p11"/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로그인/회원가입</a:t>
            </a:r>
            <a:endParaRPr/>
          </a:p>
        </p:txBody>
      </p:sp>
      <p:sp>
        <p:nvSpPr>
          <p:cNvPr id="654" name="Google Shape;654;p11"/>
          <p:cNvSpPr/>
          <p:nvPr/>
        </p:nvSpPr>
        <p:spPr>
          <a:xfrm>
            <a:off x="8570743" y="220677"/>
            <a:ext cx="779445" cy="21844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/>
          </a:p>
        </p:txBody>
      </p:sp>
      <p:sp>
        <p:nvSpPr>
          <p:cNvPr id="655" name="Google Shape;655;p11"/>
          <p:cNvSpPr/>
          <p:nvPr/>
        </p:nvSpPr>
        <p:spPr>
          <a:xfrm>
            <a:off x="4507177" y="1966485"/>
            <a:ext cx="1544065" cy="427326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구매</a:t>
            </a:r>
            <a:endParaRPr/>
          </a:p>
        </p:txBody>
      </p:sp>
      <p:sp>
        <p:nvSpPr>
          <p:cNvPr id="656" name="Google Shape;656;p11"/>
          <p:cNvSpPr/>
          <p:nvPr/>
        </p:nvSpPr>
        <p:spPr>
          <a:xfrm>
            <a:off x="6654602" y="1970131"/>
            <a:ext cx="1544065" cy="427326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비회원 구매</a:t>
            </a:r>
            <a:endParaRPr/>
          </a:p>
        </p:txBody>
      </p:sp>
      <p:sp>
        <p:nvSpPr>
          <p:cNvPr id="657" name="Google Shape;657;p11"/>
          <p:cNvSpPr/>
          <p:nvPr/>
        </p:nvSpPr>
        <p:spPr>
          <a:xfrm>
            <a:off x="7768821" y="480868"/>
            <a:ext cx="727149" cy="21717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11"/>
          <p:cNvSpPr/>
          <p:nvPr/>
        </p:nvSpPr>
        <p:spPr>
          <a:xfrm>
            <a:off x="3429665" y="1092468"/>
            <a:ext cx="1303700" cy="292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구매하기</a:t>
            </a:r>
            <a:endParaRPr/>
          </a:p>
        </p:txBody>
      </p:sp>
      <p:sp>
        <p:nvSpPr>
          <p:cNvPr id="659" name="Google Shape;659;p11"/>
          <p:cNvSpPr/>
          <p:nvPr/>
        </p:nvSpPr>
        <p:spPr>
          <a:xfrm>
            <a:off x="3429665" y="1614611"/>
            <a:ext cx="5741229" cy="1170809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11"/>
          <p:cNvSpPr/>
          <p:nvPr/>
        </p:nvSpPr>
        <p:spPr>
          <a:xfrm>
            <a:off x="8198675" y="299139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11"/>
          <p:cNvSpPr/>
          <p:nvPr/>
        </p:nvSpPr>
        <p:spPr>
          <a:xfrm>
            <a:off x="4518900" y="1894827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11"/>
          <p:cNvSpPr/>
          <p:nvPr/>
        </p:nvSpPr>
        <p:spPr>
          <a:xfrm>
            <a:off x="6516925" y="1894827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11"/>
          <p:cNvSpPr txBox="1"/>
          <p:nvPr/>
        </p:nvSpPr>
        <p:spPr>
          <a:xfrm>
            <a:off x="3020025" y="5781725"/>
            <a:ext cx="3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1번 : 구매를 선택하면 buy_02화면으로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2번 : buy_03 화면으로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3번 :  buy_04 화면으로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2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9" name="Google Shape;669;p12"/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70" name="Google Shape;670;p12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671" name="Google Shape;671;p12"/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전통주 온라인구매 서비스와 오프라인 오픈을 위한 정보제공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2" name="Google Shape;672;p12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673" name="Google Shape;673;p12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674" name="Google Shape;674;p12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회원 구매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5" name="Google Shape;675;p12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676" name="Google Shape;676;p12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677" name="Google Shape;677;p12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buy_03</a:t>
              </a:r>
              <a:endParaRPr/>
            </a:p>
          </p:txBody>
        </p:sp>
      </p:grpSp>
      <p:grpSp>
        <p:nvGrpSpPr>
          <p:cNvPr id="678" name="Google Shape;678;p12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679" name="Google Shape;679;p12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680" name="Google Shape;680;p12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이종수 / 팀원 - 김세화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1" name="Google Shape;681;p12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12"/>
          <p:cNvSpPr txBox="1"/>
          <p:nvPr/>
        </p:nvSpPr>
        <p:spPr>
          <a:xfrm>
            <a:off x="3078162" y="532489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grpSp>
        <p:nvGrpSpPr>
          <p:cNvPr id="683" name="Google Shape;683;p12"/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684" name="Google Shape;684;p12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685" name="Google Shape;685;p12"/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6" name="Google Shape;686;p12"/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796" lvl="0" marL="68796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17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687" name="Google Shape;68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564" y="227504"/>
            <a:ext cx="546909" cy="3895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88" name="Google Shape;688;p12"/>
          <p:cNvGraphicFramePr/>
          <p:nvPr/>
        </p:nvGraphicFramePr>
        <p:xfrm>
          <a:off x="4553976" y="489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{62F5A6DA-D4E9-4383-BCF6-26CF6744747D}</a:tableStyleId>
              </a:tblPr>
              <a:tblGrid>
                <a:gridCol w="1622700"/>
                <a:gridCol w="824750"/>
                <a:gridCol w="788900"/>
                <a:gridCol w="705650"/>
              </a:tblGrid>
              <a:tr h="10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전통주(하위 카테고리)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sp>
        <p:nvSpPr>
          <p:cNvPr id="689" name="Google Shape;689;p12"/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로그인/회원가입</a:t>
            </a:r>
            <a:endParaRPr/>
          </a:p>
        </p:txBody>
      </p:sp>
      <p:sp>
        <p:nvSpPr>
          <p:cNvPr id="690" name="Google Shape;690;p12"/>
          <p:cNvSpPr/>
          <p:nvPr/>
        </p:nvSpPr>
        <p:spPr>
          <a:xfrm>
            <a:off x="8570743" y="220677"/>
            <a:ext cx="779445" cy="21844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/>
          </a:p>
        </p:txBody>
      </p:sp>
      <p:sp>
        <p:nvSpPr>
          <p:cNvPr id="691" name="Google Shape;691;p12"/>
          <p:cNvSpPr/>
          <p:nvPr/>
        </p:nvSpPr>
        <p:spPr>
          <a:xfrm>
            <a:off x="7768821" y="480868"/>
            <a:ext cx="727149" cy="21717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12"/>
          <p:cNvSpPr/>
          <p:nvPr/>
        </p:nvSpPr>
        <p:spPr>
          <a:xfrm>
            <a:off x="4820555" y="1722191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/>
          </a:p>
        </p:txBody>
      </p:sp>
      <p:sp>
        <p:nvSpPr>
          <p:cNvPr id="693" name="Google Shape;693;p12"/>
          <p:cNvSpPr/>
          <p:nvPr/>
        </p:nvSpPr>
        <p:spPr>
          <a:xfrm>
            <a:off x="4820555" y="2134006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주소</a:t>
            </a:r>
            <a:endParaRPr/>
          </a:p>
        </p:txBody>
      </p:sp>
      <p:sp>
        <p:nvSpPr>
          <p:cNvPr id="694" name="Google Shape;694;p12"/>
          <p:cNvSpPr/>
          <p:nvPr/>
        </p:nvSpPr>
        <p:spPr>
          <a:xfrm>
            <a:off x="4820555" y="2517380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/>
          </a:p>
        </p:txBody>
      </p:sp>
      <p:sp>
        <p:nvSpPr>
          <p:cNvPr id="695" name="Google Shape;695;p12"/>
          <p:cNvSpPr/>
          <p:nvPr/>
        </p:nvSpPr>
        <p:spPr>
          <a:xfrm>
            <a:off x="4820554" y="2904102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 가능 쿠폰</a:t>
            </a:r>
            <a:endParaRPr/>
          </a:p>
        </p:txBody>
      </p:sp>
      <p:sp>
        <p:nvSpPr>
          <p:cNvPr id="696" name="Google Shape;696;p12"/>
          <p:cNvSpPr/>
          <p:nvPr/>
        </p:nvSpPr>
        <p:spPr>
          <a:xfrm>
            <a:off x="3429665" y="1092468"/>
            <a:ext cx="1303700" cy="292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구매</a:t>
            </a:r>
            <a:endParaRPr/>
          </a:p>
        </p:txBody>
      </p:sp>
      <p:sp>
        <p:nvSpPr>
          <p:cNvPr id="697" name="Google Shape;697;p12"/>
          <p:cNvSpPr/>
          <p:nvPr/>
        </p:nvSpPr>
        <p:spPr>
          <a:xfrm>
            <a:off x="3364350" y="1393599"/>
            <a:ext cx="5920500" cy="3493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ㅇㄹ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12"/>
          <p:cNvSpPr/>
          <p:nvPr/>
        </p:nvSpPr>
        <p:spPr>
          <a:xfrm>
            <a:off x="6077613" y="1729667"/>
            <a:ext cx="2151529" cy="292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12"/>
          <p:cNvSpPr/>
          <p:nvPr/>
        </p:nvSpPr>
        <p:spPr>
          <a:xfrm>
            <a:off x="6078076" y="2517380"/>
            <a:ext cx="2151529" cy="292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12"/>
          <p:cNvSpPr/>
          <p:nvPr/>
        </p:nvSpPr>
        <p:spPr>
          <a:xfrm>
            <a:off x="6072600" y="2902300"/>
            <a:ext cx="2151529" cy="292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12"/>
          <p:cNvSpPr/>
          <p:nvPr/>
        </p:nvSpPr>
        <p:spPr>
          <a:xfrm>
            <a:off x="6067587" y="2123523"/>
            <a:ext cx="2151529" cy="292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12"/>
          <p:cNvSpPr/>
          <p:nvPr/>
        </p:nvSpPr>
        <p:spPr>
          <a:xfrm>
            <a:off x="4820554" y="3329428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적립 포인트</a:t>
            </a:r>
            <a:endParaRPr/>
          </a:p>
        </p:txBody>
      </p:sp>
      <p:sp>
        <p:nvSpPr>
          <p:cNvPr id="703" name="Google Shape;703;p12"/>
          <p:cNvSpPr/>
          <p:nvPr/>
        </p:nvSpPr>
        <p:spPr>
          <a:xfrm>
            <a:off x="6077612" y="3331707"/>
            <a:ext cx="2151529" cy="292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12"/>
          <p:cNvSpPr/>
          <p:nvPr/>
        </p:nvSpPr>
        <p:spPr>
          <a:xfrm>
            <a:off x="6926291" y="4357683"/>
            <a:ext cx="1094400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/>
              <a:t>구매하기</a:t>
            </a:r>
            <a:endParaRPr/>
          </a:p>
        </p:txBody>
      </p:sp>
      <p:sp>
        <p:nvSpPr>
          <p:cNvPr id="705" name="Google Shape;705;p12"/>
          <p:cNvSpPr/>
          <p:nvPr/>
        </p:nvSpPr>
        <p:spPr>
          <a:xfrm>
            <a:off x="5044748" y="4140756"/>
            <a:ext cx="1433700" cy="578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75"/>
              <a:t>상품 이름</a:t>
            </a:r>
            <a:endParaRPr sz="1375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75"/>
              <a:t>수량</a:t>
            </a:r>
            <a:endParaRPr sz="1375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75"/>
              <a:t>가격</a:t>
            </a:r>
            <a:endParaRPr sz="1375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75"/>
          </a:p>
        </p:txBody>
      </p:sp>
      <p:sp>
        <p:nvSpPr>
          <p:cNvPr id="706" name="Google Shape;706;p12"/>
          <p:cNvSpPr/>
          <p:nvPr/>
        </p:nvSpPr>
        <p:spPr>
          <a:xfrm>
            <a:off x="4553975" y="1592952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12"/>
          <p:cNvSpPr/>
          <p:nvPr/>
        </p:nvSpPr>
        <p:spPr>
          <a:xfrm>
            <a:off x="4553975" y="2034314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12"/>
          <p:cNvSpPr/>
          <p:nvPr/>
        </p:nvSpPr>
        <p:spPr>
          <a:xfrm>
            <a:off x="4553975" y="2475664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12"/>
          <p:cNvSpPr/>
          <p:nvPr/>
        </p:nvSpPr>
        <p:spPr>
          <a:xfrm>
            <a:off x="4553975" y="3290827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12"/>
          <p:cNvSpPr/>
          <p:nvPr/>
        </p:nvSpPr>
        <p:spPr>
          <a:xfrm>
            <a:off x="4553975" y="2902552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12"/>
          <p:cNvSpPr txBox="1"/>
          <p:nvPr/>
        </p:nvSpPr>
        <p:spPr>
          <a:xfrm>
            <a:off x="3078150" y="5663600"/>
            <a:ext cx="356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회원가입이 되어있는 고객들이 구매 할 수 있는 회원구매 페이지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1번 : 이름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2번 : 주소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12"/>
          <p:cNvSpPr txBox="1"/>
          <p:nvPr/>
        </p:nvSpPr>
        <p:spPr>
          <a:xfrm>
            <a:off x="6581925" y="5663600"/>
            <a:ext cx="3561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3번 : 번호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4번 : 사용가능 쿠폰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5번 : 적립포인트 사용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6번 : 총 구매 정보 보여줌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7번 : 구매- buy_05 화면으로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12"/>
          <p:cNvSpPr/>
          <p:nvPr/>
        </p:nvSpPr>
        <p:spPr>
          <a:xfrm>
            <a:off x="4773000" y="3921902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12"/>
          <p:cNvSpPr/>
          <p:nvPr/>
        </p:nvSpPr>
        <p:spPr>
          <a:xfrm>
            <a:off x="7859125" y="4274977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3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0" name="Google Shape;720;p13"/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721" name="Google Shape;721;p13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722" name="Google Shape;722;p13"/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전통주 온라인구매 서비스와 오프라인 오픈을 위한 정보제공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13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724" name="Google Shape;724;p13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725" name="Google Shape;725;p13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비회원 구매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13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727" name="Google Shape;727;p13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728" name="Google Shape;728;p13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buy_04</a:t>
              </a:r>
              <a:endParaRPr/>
            </a:p>
          </p:txBody>
        </p:sp>
      </p:grpSp>
      <p:grpSp>
        <p:nvGrpSpPr>
          <p:cNvPr id="729" name="Google Shape;729;p13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730" name="Google Shape;730;p13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731" name="Google Shape;731;p13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이종수 / 팀원 - 김세화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2" name="Google Shape;732;p13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13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grpSp>
        <p:nvGrpSpPr>
          <p:cNvPr id="734" name="Google Shape;734;p13"/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735" name="Google Shape;735;p13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736" name="Google Shape;736;p13"/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7" name="Google Shape;737;p13"/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796" lvl="0" marL="68796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17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738" name="Google Shape;73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564" y="227504"/>
            <a:ext cx="546909" cy="3895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9" name="Google Shape;739;p13"/>
          <p:cNvGraphicFramePr/>
          <p:nvPr/>
        </p:nvGraphicFramePr>
        <p:xfrm>
          <a:off x="4553976" y="489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{62F5A6DA-D4E9-4383-BCF6-26CF6744747D}</a:tableStyleId>
              </a:tblPr>
              <a:tblGrid>
                <a:gridCol w="1622700"/>
                <a:gridCol w="824750"/>
                <a:gridCol w="788900"/>
                <a:gridCol w="705650"/>
              </a:tblGrid>
              <a:tr h="10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전통주(하위 카테고리)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sp>
        <p:nvSpPr>
          <p:cNvPr id="740" name="Google Shape;740;p13"/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로그인/회원가입</a:t>
            </a:r>
            <a:endParaRPr/>
          </a:p>
        </p:txBody>
      </p:sp>
      <p:sp>
        <p:nvSpPr>
          <p:cNvPr id="741" name="Google Shape;741;p13"/>
          <p:cNvSpPr/>
          <p:nvPr/>
        </p:nvSpPr>
        <p:spPr>
          <a:xfrm>
            <a:off x="8570743" y="220677"/>
            <a:ext cx="779445" cy="21844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/>
          </a:p>
        </p:txBody>
      </p:sp>
      <p:sp>
        <p:nvSpPr>
          <p:cNvPr id="742" name="Google Shape;742;p13"/>
          <p:cNvSpPr/>
          <p:nvPr/>
        </p:nvSpPr>
        <p:spPr>
          <a:xfrm>
            <a:off x="7768821" y="480868"/>
            <a:ext cx="727149" cy="21717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13"/>
          <p:cNvSpPr/>
          <p:nvPr/>
        </p:nvSpPr>
        <p:spPr>
          <a:xfrm>
            <a:off x="4820554" y="1947998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/>
          </a:p>
        </p:txBody>
      </p:sp>
      <p:sp>
        <p:nvSpPr>
          <p:cNvPr id="744" name="Google Shape;744;p13"/>
          <p:cNvSpPr/>
          <p:nvPr/>
        </p:nvSpPr>
        <p:spPr>
          <a:xfrm>
            <a:off x="4820554" y="2359813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주소</a:t>
            </a:r>
            <a:endParaRPr/>
          </a:p>
        </p:txBody>
      </p:sp>
      <p:sp>
        <p:nvSpPr>
          <p:cNvPr id="745" name="Google Shape;745;p13"/>
          <p:cNvSpPr/>
          <p:nvPr/>
        </p:nvSpPr>
        <p:spPr>
          <a:xfrm>
            <a:off x="4820555" y="2776940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/>
          </a:p>
        </p:txBody>
      </p:sp>
      <p:sp>
        <p:nvSpPr>
          <p:cNvPr id="746" name="Google Shape;746;p13"/>
          <p:cNvSpPr/>
          <p:nvPr/>
        </p:nvSpPr>
        <p:spPr>
          <a:xfrm>
            <a:off x="4820554" y="3163662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 가능 쿠폰</a:t>
            </a:r>
            <a:endParaRPr/>
          </a:p>
        </p:txBody>
      </p:sp>
      <p:sp>
        <p:nvSpPr>
          <p:cNvPr id="747" name="Google Shape;747;p13"/>
          <p:cNvSpPr/>
          <p:nvPr/>
        </p:nvSpPr>
        <p:spPr>
          <a:xfrm>
            <a:off x="3429665" y="1092468"/>
            <a:ext cx="1303700" cy="292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비회원 구매</a:t>
            </a:r>
            <a:endParaRPr/>
          </a:p>
        </p:txBody>
      </p:sp>
      <p:sp>
        <p:nvSpPr>
          <p:cNvPr id="748" name="Google Shape;748;p13"/>
          <p:cNvSpPr/>
          <p:nvPr/>
        </p:nvSpPr>
        <p:spPr>
          <a:xfrm>
            <a:off x="3429665" y="1452811"/>
            <a:ext cx="5920523" cy="319712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13"/>
          <p:cNvSpPr/>
          <p:nvPr/>
        </p:nvSpPr>
        <p:spPr>
          <a:xfrm>
            <a:off x="6077612" y="1955474"/>
            <a:ext cx="2151529" cy="292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13"/>
          <p:cNvSpPr/>
          <p:nvPr/>
        </p:nvSpPr>
        <p:spPr>
          <a:xfrm>
            <a:off x="6078076" y="2776940"/>
            <a:ext cx="2151529" cy="292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13"/>
          <p:cNvSpPr/>
          <p:nvPr/>
        </p:nvSpPr>
        <p:spPr>
          <a:xfrm>
            <a:off x="6072600" y="3161860"/>
            <a:ext cx="2151529" cy="292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13"/>
          <p:cNvSpPr/>
          <p:nvPr/>
        </p:nvSpPr>
        <p:spPr>
          <a:xfrm>
            <a:off x="6067586" y="2349330"/>
            <a:ext cx="2151529" cy="292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13"/>
          <p:cNvSpPr txBox="1"/>
          <p:nvPr/>
        </p:nvSpPr>
        <p:spPr>
          <a:xfrm>
            <a:off x="4742331" y="1126874"/>
            <a:ext cx="320937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본인 인증 후 구매 가능</a:t>
            </a:r>
            <a:endParaRPr/>
          </a:p>
        </p:txBody>
      </p:sp>
      <p:sp>
        <p:nvSpPr>
          <p:cNvPr id="754" name="Google Shape;754;p13"/>
          <p:cNvSpPr/>
          <p:nvPr/>
        </p:nvSpPr>
        <p:spPr>
          <a:xfrm>
            <a:off x="6778654" y="3974521"/>
            <a:ext cx="1094400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/>
              <a:t>구매하기</a:t>
            </a:r>
            <a:endParaRPr/>
          </a:p>
        </p:txBody>
      </p:sp>
      <p:sp>
        <p:nvSpPr>
          <p:cNvPr id="755" name="Google Shape;755;p13"/>
          <p:cNvSpPr/>
          <p:nvPr/>
        </p:nvSpPr>
        <p:spPr>
          <a:xfrm>
            <a:off x="4498775" y="1930189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13"/>
          <p:cNvSpPr/>
          <p:nvPr/>
        </p:nvSpPr>
        <p:spPr>
          <a:xfrm flipH="1">
            <a:off x="4679102" y="374002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13"/>
          <p:cNvSpPr/>
          <p:nvPr/>
        </p:nvSpPr>
        <p:spPr>
          <a:xfrm>
            <a:off x="6534900" y="3832639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13"/>
          <p:cNvSpPr/>
          <p:nvPr/>
        </p:nvSpPr>
        <p:spPr>
          <a:xfrm>
            <a:off x="4498775" y="2307977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13"/>
          <p:cNvSpPr/>
          <p:nvPr/>
        </p:nvSpPr>
        <p:spPr>
          <a:xfrm>
            <a:off x="4498775" y="2718202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13"/>
          <p:cNvSpPr/>
          <p:nvPr/>
        </p:nvSpPr>
        <p:spPr>
          <a:xfrm>
            <a:off x="4498775" y="3121027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13"/>
          <p:cNvSpPr txBox="1"/>
          <p:nvPr/>
        </p:nvSpPr>
        <p:spPr>
          <a:xfrm>
            <a:off x="3078150" y="5663600"/>
            <a:ext cx="356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회원가입이 되어 있지 않은 비회원 고객들이 구매 할 수 있는 비회원구매 페이지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1번 : 이름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2번 : 주소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13"/>
          <p:cNvSpPr txBox="1"/>
          <p:nvPr/>
        </p:nvSpPr>
        <p:spPr>
          <a:xfrm>
            <a:off x="6698175" y="5663600"/>
            <a:ext cx="3561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3번 : 번호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4번 : 사용가능 쿠폰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5번 : 총 구매 정보 보여줌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6번 : 구매 buy_05 화면으로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13"/>
          <p:cNvSpPr/>
          <p:nvPr/>
        </p:nvSpPr>
        <p:spPr>
          <a:xfrm>
            <a:off x="4984948" y="3868618"/>
            <a:ext cx="1433700" cy="578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75"/>
              <a:t>상품 이름</a:t>
            </a:r>
            <a:endParaRPr sz="1375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75"/>
              <a:t>수량</a:t>
            </a:r>
            <a:endParaRPr sz="1375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75"/>
              <a:t>가격</a:t>
            </a:r>
            <a:endParaRPr sz="1375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7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b5e043158c_0_126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9" name="Google Shape;769;g1b5e043158c_0_126"/>
          <p:cNvGrpSpPr/>
          <p:nvPr/>
        </p:nvGrpSpPr>
        <p:grpSpPr>
          <a:xfrm>
            <a:off x="276831" y="269845"/>
            <a:ext cx="2280741" cy="977578"/>
            <a:chOff x="276836" y="269845"/>
            <a:chExt cx="2171100" cy="977578"/>
          </a:xfrm>
        </p:grpSpPr>
        <p:sp>
          <p:nvSpPr>
            <p:cNvPr id="770" name="Google Shape;770;g1b5e043158c_0_126"/>
            <p:cNvSpPr txBox="1"/>
            <p:nvPr/>
          </p:nvSpPr>
          <p:spPr>
            <a:xfrm>
              <a:off x="276836" y="269845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771" name="Google Shape;771;g1b5e043158c_0_126"/>
            <p:cNvSpPr txBox="1"/>
            <p:nvPr/>
          </p:nvSpPr>
          <p:spPr>
            <a:xfrm>
              <a:off x="276836" y="600923"/>
              <a:ext cx="2171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전통주 온라인구매 서비스와 오프라인 오픈을 위한 정보제공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2" name="Google Shape;772;g1b5e043158c_0_126"/>
          <p:cNvGrpSpPr/>
          <p:nvPr/>
        </p:nvGrpSpPr>
        <p:grpSpPr>
          <a:xfrm>
            <a:off x="276836" y="1283533"/>
            <a:ext cx="2171100" cy="607978"/>
            <a:chOff x="276836" y="1474033"/>
            <a:chExt cx="2171100" cy="607978"/>
          </a:xfrm>
        </p:grpSpPr>
        <p:sp>
          <p:nvSpPr>
            <p:cNvPr id="773" name="Google Shape;773;g1b5e043158c_0_126"/>
            <p:cNvSpPr txBox="1"/>
            <p:nvPr/>
          </p:nvSpPr>
          <p:spPr>
            <a:xfrm>
              <a:off x="276836" y="1474033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774" name="Google Shape;774;g1b5e043158c_0_126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비회원 구매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5" name="Google Shape;775;g1b5e043158c_0_126"/>
          <p:cNvGrpSpPr/>
          <p:nvPr/>
        </p:nvGrpSpPr>
        <p:grpSpPr>
          <a:xfrm>
            <a:off x="276836" y="2287696"/>
            <a:ext cx="2171100" cy="607978"/>
            <a:chOff x="276836" y="2678221"/>
            <a:chExt cx="2171100" cy="607978"/>
          </a:xfrm>
        </p:grpSpPr>
        <p:sp>
          <p:nvSpPr>
            <p:cNvPr id="776" name="Google Shape;776;g1b5e043158c_0_126"/>
            <p:cNvSpPr txBox="1"/>
            <p:nvPr/>
          </p:nvSpPr>
          <p:spPr>
            <a:xfrm>
              <a:off x="276836" y="2678221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777" name="Google Shape;777;g1b5e043158c_0_126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buy_05</a:t>
              </a:r>
              <a:endParaRPr/>
            </a:p>
          </p:txBody>
        </p:sp>
      </p:grpSp>
      <p:grpSp>
        <p:nvGrpSpPr>
          <p:cNvPr id="778" name="Google Shape;778;g1b5e043158c_0_126"/>
          <p:cNvGrpSpPr/>
          <p:nvPr/>
        </p:nvGrpSpPr>
        <p:grpSpPr>
          <a:xfrm>
            <a:off x="276836" y="3104991"/>
            <a:ext cx="2171100" cy="607978"/>
            <a:chOff x="276836" y="3666966"/>
            <a:chExt cx="2171100" cy="607978"/>
          </a:xfrm>
        </p:grpSpPr>
        <p:sp>
          <p:nvSpPr>
            <p:cNvPr id="779" name="Google Shape;779;g1b5e043158c_0_126"/>
            <p:cNvSpPr txBox="1"/>
            <p:nvPr/>
          </p:nvSpPr>
          <p:spPr>
            <a:xfrm>
              <a:off x="276836" y="3666966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780" name="Google Shape;780;g1b5e043158c_0_126"/>
            <p:cNvSpPr txBox="1"/>
            <p:nvPr/>
          </p:nvSpPr>
          <p:spPr>
            <a:xfrm>
              <a:off x="276836" y="3998044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이종수 / 팀원 - 김세화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1" name="Google Shape;781;g1b5e043158c_0_126"/>
          <p:cNvSpPr/>
          <p:nvPr/>
        </p:nvSpPr>
        <p:spPr>
          <a:xfrm>
            <a:off x="2743200" y="5172074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g1b5e043158c_0_126"/>
          <p:cNvSpPr txBox="1"/>
          <p:nvPr/>
        </p:nvSpPr>
        <p:spPr>
          <a:xfrm>
            <a:off x="3020037" y="541254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grpSp>
        <p:nvGrpSpPr>
          <p:cNvPr id="783" name="Google Shape;783;g1b5e043158c_0_126"/>
          <p:cNvGrpSpPr/>
          <p:nvPr/>
        </p:nvGrpSpPr>
        <p:grpSpPr>
          <a:xfrm>
            <a:off x="276836" y="3936433"/>
            <a:ext cx="2171100" cy="2270578"/>
            <a:chOff x="276836" y="269845"/>
            <a:chExt cx="2171100" cy="2270578"/>
          </a:xfrm>
        </p:grpSpPr>
        <p:sp>
          <p:nvSpPr>
            <p:cNvPr id="784" name="Google Shape;784;g1b5e043158c_0_126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785" name="Google Shape;785;g1b5e043158c_0_126"/>
            <p:cNvSpPr txBox="1"/>
            <p:nvPr/>
          </p:nvSpPr>
          <p:spPr>
            <a:xfrm>
              <a:off x="276836" y="600923"/>
              <a:ext cx="2171100" cy="19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6" name="Google Shape;786;g1b5e043158c_0_126"/>
          <p:cNvSpPr txBox="1"/>
          <p:nvPr/>
        </p:nvSpPr>
        <p:spPr>
          <a:xfrm>
            <a:off x="2928794" y="220504"/>
            <a:ext cx="10017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795" lvl="0" marL="68795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17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787" name="Google Shape;787;g1b5e043158c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564" y="227504"/>
            <a:ext cx="546909" cy="38956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88" name="Google Shape;788;g1b5e043158c_0_126"/>
          <p:cNvGraphicFramePr/>
          <p:nvPr/>
        </p:nvGraphicFramePr>
        <p:xfrm>
          <a:off x="4553976" y="489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{62F5A6DA-D4E9-4383-BCF6-26CF6744747D}</a:tableStyleId>
              </a:tblPr>
              <a:tblGrid>
                <a:gridCol w="1622700"/>
                <a:gridCol w="824750"/>
                <a:gridCol w="788900"/>
                <a:gridCol w="705650"/>
              </a:tblGrid>
              <a:tr h="10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전통주(하위 카테고리)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sp>
        <p:nvSpPr>
          <p:cNvPr id="789" name="Google Shape;789;g1b5e043158c_0_126"/>
          <p:cNvSpPr txBox="1"/>
          <p:nvPr/>
        </p:nvSpPr>
        <p:spPr>
          <a:xfrm>
            <a:off x="8570743" y="466343"/>
            <a:ext cx="1169100" cy="24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로그인/회원가입</a:t>
            </a:r>
            <a:endParaRPr/>
          </a:p>
        </p:txBody>
      </p:sp>
      <p:sp>
        <p:nvSpPr>
          <p:cNvPr id="790" name="Google Shape;790;g1b5e043158c_0_126"/>
          <p:cNvSpPr/>
          <p:nvPr/>
        </p:nvSpPr>
        <p:spPr>
          <a:xfrm>
            <a:off x="8570743" y="220677"/>
            <a:ext cx="779400" cy="2184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/>
          </a:p>
        </p:txBody>
      </p:sp>
      <p:sp>
        <p:nvSpPr>
          <p:cNvPr id="791" name="Google Shape;791;g1b5e043158c_0_126"/>
          <p:cNvSpPr/>
          <p:nvPr/>
        </p:nvSpPr>
        <p:spPr>
          <a:xfrm>
            <a:off x="7768821" y="480868"/>
            <a:ext cx="727200" cy="21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g1b5e043158c_0_126"/>
          <p:cNvSpPr/>
          <p:nvPr/>
        </p:nvSpPr>
        <p:spPr>
          <a:xfrm>
            <a:off x="3386115" y="906481"/>
            <a:ext cx="1303800" cy="292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결제 수단</a:t>
            </a:r>
            <a:endParaRPr/>
          </a:p>
        </p:txBody>
      </p:sp>
      <p:sp>
        <p:nvSpPr>
          <p:cNvPr id="793" name="Google Shape;793;g1b5e043158c_0_126"/>
          <p:cNvSpPr txBox="1"/>
          <p:nvPr/>
        </p:nvSpPr>
        <p:spPr>
          <a:xfrm>
            <a:off x="3078150" y="5663600"/>
            <a:ext cx="3561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구매내역 결제 페이지, 결제 수단 선택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1번 :  계좌이체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2번 :  무통장 입금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3번 : 일반결제시수단 선택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g1b5e043158c_0_126"/>
          <p:cNvSpPr txBox="1"/>
          <p:nvPr/>
        </p:nvSpPr>
        <p:spPr>
          <a:xfrm>
            <a:off x="6698175" y="5663600"/>
            <a:ext cx="3561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4번 : 포인트 사용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5번 : 총결제 금액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6번 : buy_06으로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g1b5e043158c_0_126"/>
          <p:cNvSpPr/>
          <p:nvPr/>
        </p:nvSpPr>
        <p:spPr>
          <a:xfrm>
            <a:off x="3452225" y="1281383"/>
            <a:ext cx="5905699" cy="342243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g1b5e043158c_0_126"/>
          <p:cNvSpPr/>
          <p:nvPr/>
        </p:nvSpPr>
        <p:spPr>
          <a:xfrm>
            <a:off x="3250103" y="1398862"/>
            <a:ext cx="359100" cy="2475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g1b5e043158c_0_126"/>
          <p:cNvSpPr/>
          <p:nvPr/>
        </p:nvSpPr>
        <p:spPr>
          <a:xfrm>
            <a:off x="3250091" y="1941140"/>
            <a:ext cx="359100" cy="2475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g1b5e043158c_0_126"/>
          <p:cNvSpPr/>
          <p:nvPr/>
        </p:nvSpPr>
        <p:spPr>
          <a:xfrm>
            <a:off x="3250091" y="2477622"/>
            <a:ext cx="359100" cy="2475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9" name="Google Shape;799;g1b5e043158c_0_126"/>
          <p:cNvCxnSpPr/>
          <p:nvPr/>
        </p:nvCxnSpPr>
        <p:spPr>
          <a:xfrm>
            <a:off x="3484694" y="1797696"/>
            <a:ext cx="5840762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0" name="Google Shape;800;g1b5e043158c_0_126"/>
          <p:cNvSpPr txBox="1"/>
          <p:nvPr/>
        </p:nvSpPr>
        <p:spPr>
          <a:xfrm>
            <a:off x="3840402" y="1373561"/>
            <a:ext cx="3623319" cy="461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Calibri"/>
                <a:ea typeface="Calibri"/>
                <a:cs typeface="Calibri"/>
                <a:sym typeface="Calibri"/>
              </a:rPr>
              <a:t>계좌 간편 결제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1" name="Google Shape;801;g1b5e043158c_0_126"/>
          <p:cNvCxnSpPr/>
          <p:nvPr/>
        </p:nvCxnSpPr>
        <p:spPr>
          <a:xfrm>
            <a:off x="3484694" y="2344847"/>
            <a:ext cx="5840762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2" name="Google Shape;802;g1b5e043158c_0_126"/>
          <p:cNvSpPr/>
          <p:nvPr/>
        </p:nvSpPr>
        <p:spPr>
          <a:xfrm>
            <a:off x="3650378" y="1473481"/>
            <a:ext cx="190024" cy="218177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g1b5e043158c_0_126"/>
          <p:cNvSpPr txBox="1"/>
          <p:nvPr/>
        </p:nvSpPr>
        <p:spPr>
          <a:xfrm>
            <a:off x="3970426" y="2337203"/>
            <a:ext cx="3623319" cy="461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g1b5e043158c_0_126"/>
          <p:cNvSpPr txBox="1"/>
          <p:nvPr/>
        </p:nvSpPr>
        <p:spPr>
          <a:xfrm>
            <a:off x="3840402" y="1855395"/>
            <a:ext cx="3623319" cy="461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무통장 입금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g1b5e043158c_0_126"/>
          <p:cNvSpPr txBox="1"/>
          <p:nvPr/>
        </p:nvSpPr>
        <p:spPr>
          <a:xfrm>
            <a:off x="3804855" y="2363555"/>
            <a:ext cx="5355079" cy="24011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Calibri"/>
                <a:ea typeface="Calibri"/>
                <a:cs typeface="Calibri"/>
                <a:sym typeface="Calibri"/>
              </a:rPr>
              <a:t>일반 결제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ko-KR" sz="1500">
                <a:latin typeface="Calibri"/>
                <a:ea typeface="Calibri"/>
                <a:cs typeface="Calibri"/>
                <a:sym typeface="Calibri"/>
              </a:rPr>
              <a:t>신용카드                                            휴대폰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Calibri"/>
                <a:ea typeface="Calibri"/>
                <a:cs typeface="Calibri"/>
                <a:sym typeface="Calibri"/>
              </a:rPr>
              <a:t>카드 구분  :   개인      법인                   번호입력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Calibri"/>
                <a:ea typeface="Calibri"/>
                <a:cs typeface="Calibri"/>
                <a:sym typeface="Calibri"/>
              </a:rPr>
              <a:t>               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Calibri"/>
                <a:ea typeface="Calibri"/>
                <a:cs typeface="Calibri"/>
                <a:sym typeface="Calibri"/>
              </a:rPr>
              <a:t>카드 선택  :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인증번호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Calibri"/>
                <a:ea typeface="Calibri"/>
                <a:cs typeface="Calibri"/>
                <a:sym typeface="Calibri"/>
              </a:rPr>
              <a:t>할부 기간  :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g1b5e043158c_0_126"/>
          <p:cNvSpPr/>
          <p:nvPr/>
        </p:nvSpPr>
        <p:spPr>
          <a:xfrm>
            <a:off x="3650378" y="1962183"/>
            <a:ext cx="190024" cy="218177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g1b5e043158c_0_126"/>
          <p:cNvSpPr/>
          <p:nvPr/>
        </p:nvSpPr>
        <p:spPr>
          <a:xfrm>
            <a:off x="3650378" y="2477580"/>
            <a:ext cx="190024" cy="218177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g1b5e043158c_0_126"/>
          <p:cNvSpPr/>
          <p:nvPr/>
        </p:nvSpPr>
        <p:spPr>
          <a:xfrm>
            <a:off x="4070401" y="3068288"/>
            <a:ext cx="101446" cy="131389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g1b5e043158c_0_126"/>
          <p:cNvSpPr/>
          <p:nvPr/>
        </p:nvSpPr>
        <p:spPr>
          <a:xfrm>
            <a:off x="6731182" y="3068288"/>
            <a:ext cx="101446" cy="131389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g1b5e043158c_0_126"/>
          <p:cNvSpPr/>
          <p:nvPr/>
        </p:nvSpPr>
        <p:spPr>
          <a:xfrm>
            <a:off x="4966280" y="3982886"/>
            <a:ext cx="1166177" cy="21817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g1b5e043158c_0_126"/>
          <p:cNvSpPr/>
          <p:nvPr/>
        </p:nvSpPr>
        <p:spPr>
          <a:xfrm>
            <a:off x="4966280" y="4386042"/>
            <a:ext cx="1166177" cy="21817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g1b5e043158c_0_126"/>
          <p:cNvSpPr/>
          <p:nvPr/>
        </p:nvSpPr>
        <p:spPr>
          <a:xfrm>
            <a:off x="5382712" y="3575938"/>
            <a:ext cx="101446" cy="131389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g1b5e043158c_0_126"/>
          <p:cNvSpPr/>
          <p:nvPr/>
        </p:nvSpPr>
        <p:spPr>
          <a:xfrm>
            <a:off x="6031012" y="3575938"/>
            <a:ext cx="101446" cy="131389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g1b5e043158c_0_126"/>
          <p:cNvSpPr/>
          <p:nvPr/>
        </p:nvSpPr>
        <p:spPr>
          <a:xfrm>
            <a:off x="7593745" y="3560493"/>
            <a:ext cx="1668319" cy="21817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g1b5e043158c_0_126"/>
          <p:cNvSpPr/>
          <p:nvPr/>
        </p:nvSpPr>
        <p:spPr>
          <a:xfrm>
            <a:off x="8157158" y="3852275"/>
            <a:ext cx="1002787" cy="21817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인증번호 전송</a:t>
            </a:r>
            <a:endParaRPr sz="1000"/>
          </a:p>
        </p:txBody>
      </p:sp>
      <p:sp>
        <p:nvSpPr>
          <p:cNvPr id="816" name="Google Shape;816;g1b5e043158c_0_126"/>
          <p:cNvSpPr/>
          <p:nvPr/>
        </p:nvSpPr>
        <p:spPr>
          <a:xfrm>
            <a:off x="7593745" y="4174846"/>
            <a:ext cx="1300540" cy="21817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g1b5e043158c_0_126"/>
          <p:cNvSpPr/>
          <p:nvPr/>
        </p:nvSpPr>
        <p:spPr>
          <a:xfrm>
            <a:off x="8312643" y="4421727"/>
            <a:ext cx="725382" cy="21817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인증하기</a:t>
            </a:r>
            <a:endParaRPr sz="1000"/>
          </a:p>
        </p:txBody>
      </p:sp>
      <p:sp>
        <p:nvSpPr>
          <p:cNvPr id="818" name="Google Shape;818;g1b5e043158c_0_126"/>
          <p:cNvSpPr/>
          <p:nvPr/>
        </p:nvSpPr>
        <p:spPr>
          <a:xfrm>
            <a:off x="8023440" y="4791706"/>
            <a:ext cx="1303800" cy="292500"/>
          </a:xfrm>
          <a:prstGeom prst="roundRect">
            <a:avLst>
              <a:gd fmla="val 16667" name="adj"/>
            </a:avLst>
          </a:prstGeom>
          <a:solidFill>
            <a:srgbClr val="D0DEE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결제 하기</a:t>
            </a:r>
            <a:endParaRPr/>
          </a:p>
        </p:txBody>
      </p:sp>
      <p:sp>
        <p:nvSpPr>
          <p:cNvPr id="819" name="Google Shape;819;g1b5e043158c_0_126"/>
          <p:cNvSpPr/>
          <p:nvPr/>
        </p:nvSpPr>
        <p:spPr>
          <a:xfrm>
            <a:off x="3250091" y="4786222"/>
            <a:ext cx="359100" cy="2475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g1b5e043158c_0_126"/>
          <p:cNvSpPr txBox="1"/>
          <p:nvPr/>
        </p:nvSpPr>
        <p:spPr>
          <a:xfrm>
            <a:off x="3484707" y="4768275"/>
            <a:ext cx="40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Calibri"/>
                <a:ea typeface="Calibri"/>
                <a:cs typeface="Calibri"/>
                <a:sym typeface="Calibri"/>
              </a:rPr>
              <a:t>사용 가능 포인트</a:t>
            </a:r>
            <a:r>
              <a:rPr lang="ko-KR"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ko-KR" sz="1000"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ko-KR">
                <a:latin typeface="Calibri"/>
                <a:ea typeface="Calibri"/>
                <a:cs typeface="Calibri"/>
                <a:sym typeface="Calibri"/>
              </a:rPr>
              <a:t>                      총 결제 금액             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g1b5e043158c_0_126"/>
          <p:cNvSpPr/>
          <p:nvPr/>
        </p:nvSpPr>
        <p:spPr>
          <a:xfrm>
            <a:off x="4689927" y="4859325"/>
            <a:ext cx="678300" cy="21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g1b5e043158c_0_126"/>
          <p:cNvSpPr/>
          <p:nvPr/>
        </p:nvSpPr>
        <p:spPr>
          <a:xfrm>
            <a:off x="5382700" y="4859199"/>
            <a:ext cx="546900" cy="21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사용하기</a:t>
            </a:r>
            <a:endParaRPr sz="400"/>
          </a:p>
        </p:txBody>
      </p:sp>
      <p:sp>
        <p:nvSpPr>
          <p:cNvPr id="823" name="Google Shape;823;g1b5e043158c_0_126"/>
          <p:cNvSpPr/>
          <p:nvPr/>
        </p:nvSpPr>
        <p:spPr>
          <a:xfrm>
            <a:off x="5944066" y="4703822"/>
            <a:ext cx="359100" cy="2475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g1b5e043158c_0_126"/>
          <p:cNvSpPr/>
          <p:nvPr/>
        </p:nvSpPr>
        <p:spPr>
          <a:xfrm>
            <a:off x="7790316" y="4703822"/>
            <a:ext cx="359100" cy="2475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4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0" name="Google Shape;830;p14"/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831" name="Google Shape;831;p14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832" name="Google Shape;832;p14"/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전통주 온라인구매 서비스와 오프라인 오픈을 위한 정보제공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14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834" name="Google Shape;834;p14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835" name="Google Shape;835;p14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결재완료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6" name="Google Shape;836;p14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837" name="Google Shape;837;p14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838" name="Google Shape;838;p14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buy_06</a:t>
              </a:r>
              <a:endParaRPr/>
            </a:p>
          </p:txBody>
        </p:sp>
      </p:grpSp>
      <p:grpSp>
        <p:nvGrpSpPr>
          <p:cNvPr id="839" name="Google Shape;839;p14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840" name="Google Shape;840;p14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841" name="Google Shape;841;p14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이종수 / 팀원 - 김세화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2" name="Google Shape;842;p14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14"/>
          <p:cNvSpPr txBox="1"/>
          <p:nvPr/>
        </p:nvSpPr>
        <p:spPr>
          <a:xfrm>
            <a:off x="3020087" y="530629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844" name="Google Shape;844;p14"/>
          <p:cNvSpPr txBox="1"/>
          <p:nvPr/>
        </p:nvSpPr>
        <p:spPr>
          <a:xfrm>
            <a:off x="3136312" y="5737899"/>
            <a:ext cx="2466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 결제 완료된 상품 정보 보여줌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1번 : 주문자 이름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2번 : 주문자 주소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3번 : 주문서 번호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5" name="Google Shape;845;p14"/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846" name="Google Shape;846;p14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847" name="Google Shape;847;p14"/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8" name="Google Shape;848;p14"/>
          <p:cNvSpPr txBox="1"/>
          <p:nvPr/>
        </p:nvSpPr>
        <p:spPr>
          <a:xfrm>
            <a:off x="5752814" y="6119323"/>
            <a:ext cx="246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4번 : 주문 번호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5번 : 주문 상품 목록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14"/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796" lvl="0" marL="68796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17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850" name="Google Shape;85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564" y="227504"/>
            <a:ext cx="546909" cy="3895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1" name="Google Shape;851;p14"/>
          <p:cNvGraphicFramePr/>
          <p:nvPr/>
        </p:nvGraphicFramePr>
        <p:xfrm>
          <a:off x="4553976" y="489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{62F5A6DA-D4E9-4383-BCF6-26CF6744747D}</a:tableStyleId>
              </a:tblPr>
              <a:tblGrid>
                <a:gridCol w="1622700"/>
                <a:gridCol w="824750"/>
                <a:gridCol w="788900"/>
                <a:gridCol w="705650"/>
              </a:tblGrid>
              <a:tr h="10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전통주(하위 카테고리)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sp>
        <p:nvSpPr>
          <p:cNvPr id="852" name="Google Shape;852;p14"/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로그인/회원가입</a:t>
            </a:r>
            <a:endParaRPr/>
          </a:p>
        </p:txBody>
      </p:sp>
      <p:sp>
        <p:nvSpPr>
          <p:cNvPr id="853" name="Google Shape;853;p14"/>
          <p:cNvSpPr/>
          <p:nvPr/>
        </p:nvSpPr>
        <p:spPr>
          <a:xfrm>
            <a:off x="8570743" y="220677"/>
            <a:ext cx="779445" cy="21844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/>
          </a:p>
        </p:txBody>
      </p:sp>
      <p:sp>
        <p:nvSpPr>
          <p:cNvPr id="854" name="Google Shape;854;p14"/>
          <p:cNvSpPr/>
          <p:nvPr/>
        </p:nvSpPr>
        <p:spPr>
          <a:xfrm>
            <a:off x="7768821" y="480868"/>
            <a:ext cx="727149" cy="21717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14"/>
          <p:cNvSpPr/>
          <p:nvPr/>
        </p:nvSpPr>
        <p:spPr>
          <a:xfrm>
            <a:off x="4820554" y="1643899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/>
          </a:p>
        </p:txBody>
      </p:sp>
      <p:sp>
        <p:nvSpPr>
          <p:cNvPr id="856" name="Google Shape;856;p14"/>
          <p:cNvSpPr/>
          <p:nvPr/>
        </p:nvSpPr>
        <p:spPr>
          <a:xfrm>
            <a:off x="4820554" y="2055714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주소</a:t>
            </a:r>
            <a:endParaRPr/>
          </a:p>
        </p:txBody>
      </p:sp>
      <p:sp>
        <p:nvSpPr>
          <p:cNvPr id="857" name="Google Shape;857;p14"/>
          <p:cNvSpPr/>
          <p:nvPr/>
        </p:nvSpPr>
        <p:spPr>
          <a:xfrm>
            <a:off x="4820554" y="2439088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/>
          </a:p>
        </p:txBody>
      </p:sp>
      <p:sp>
        <p:nvSpPr>
          <p:cNvPr id="858" name="Google Shape;858;p14"/>
          <p:cNvSpPr/>
          <p:nvPr/>
        </p:nvSpPr>
        <p:spPr>
          <a:xfrm>
            <a:off x="3429665" y="1092468"/>
            <a:ext cx="1303700" cy="292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결제 완료</a:t>
            </a:r>
            <a:endParaRPr/>
          </a:p>
        </p:txBody>
      </p:sp>
      <p:sp>
        <p:nvSpPr>
          <p:cNvPr id="859" name="Google Shape;859;p14"/>
          <p:cNvSpPr/>
          <p:nvPr/>
        </p:nvSpPr>
        <p:spPr>
          <a:xfrm>
            <a:off x="3429665" y="1624786"/>
            <a:ext cx="5920500" cy="2635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14"/>
          <p:cNvSpPr/>
          <p:nvPr/>
        </p:nvSpPr>
        <p:spPr>
          <a:xfrm>
            <a:off x="6077612" y="1651375"/>
            <a:ext cx="2151529" cy="292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14"/>
          <p:cNvSpPr/>
          <p:nvPr/>
        </p:nvSpPr>
        <p:spPr>
          <a:xfrm>
            <a:off x="6078075" y="2439088"/>
            <a:ext cx="2151529" cy="292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14"/>
          <p:cNvSpPr/>
          <p:nvPr/>
        </p:nvSpPr>
        <p:spPr>
          <a:xfrm>
            <a:off x="6067586" y="2045231"/>
            <a:ext cx="2151529" cy="292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14"/>
          <p:cNvSpPr/>
          <p:nvPr/>
        </p:nvSpPr>
        <p:spPr>
          <a:xfrm>
            <a:off x="4820554" y="2831091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 번호</a:t>
            </a:r>
            <a:endParaRPr/>
          </a:p>
        </p:txBody>
      </p:sp>
      <p:sp>
        <p:nvSpPr>
          <p:cNvPr id="864" name="Google Shape;864;p14"/>
          <p:cNvSpPr/>
          <p:nvPr/>
        </p:nvSpPr>
        <p:spPr>
          <a:xfrm>
            <a:off x="6077612" y="2833370"/>
            <a:ext cx="2151529" cy="292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14"/>
          <p:cNvSpPr/>
          <p:nvPr/>
        </p:nvSpPr>
        <p:spPr>
          <a:xfrm>
            <a:off x="4820554" y="3230595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 상품1</a:t>
            </a:r>
            <a:endParaRPr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14"/>
          <p:cNvSpPr/>
          <p:nvPr/>
        </p:nvSpPr>
        <p:spPr>
          <a:xfrm>
            <a:off x="6077612" y="3232874"/>
            <a:ext cx="2151529" cy="292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14"/>
          <p:cNvSpPr/>
          <p:nvPr/>
        </p:nvSpPr>
        <p:spPr>
          <a:xfrm>
            <a:off x="4820554" y="3644438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 상품2</a:t>
            </a:r>
            <a:endParaRPr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14"/>
          <p:cNvSpPr/>
          <p:nvPr/>
        </p:nvSpPr>
        <p:spPr>
          <a:xfrm>
            <a:off x="6077612" y="3646717"/>
            <a:ext cx="2151529" cy="292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14"/>
          <p:cNvSpPr/>
          <p:nvPr/>
        </p:nvSpPr>
        <p:spPr>
          <a:xfrm>
            <a:off x="4553975" y="1597189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14"/>
          <p:cNvSpPr/>
          <p:nvPr/>
        </p:nvSpPr>
        <p:spPr>
          <a:xfrm>
            <a:off x="4553975" y="2018139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14"/>
          <p:cNvSpPr/>
          <p:nvPr/>
        </p:nvSpPr>
        <p:spPr>
          <a:xfrm>
            <a:off x="4553975" y="2466502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14"/>
          <p:cNvSpPr/>
          <p:nvPr/>
        </p:nvSpPr>
        <p:spPr>
          <a:xfrm>
            <a:off x="4553975" y="2848539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14"/>
          <p:cNvSpPr/>
          <p:nvPr/>
        </p:nvSpPr>
        <p:spPr>
          <a:xfrm>
            <a:off x="4553975" y="3246489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5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9" name="Google Shape;879;p15"/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880" name="Google Shape;880;p15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881" name="Google Shape;881;p15"/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전통주 온라인구매 서비스와 오프라인 오픈을 위한 정보제공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15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883" name="Google Shape;883;p15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884" name="Google Shape;884;p15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커뮤니티 게시글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5" name="Google Shape;885;p15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886" name="Google Shape;886;p15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887" name="Google Shape;887;p15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community_01</a:t>
              </a:r>
              <a:endParaRPr/>
            </a:p>
          </p:txBody>
        </p:sp>
      </p:grpSp>
      <p:grpSp>
        <p:nvGrpSpPr>
          <p:cNvPr id="888" name="Google Shape;888;p15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889" name="Google Shape;889;p15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890" name="Google Shape;890;p15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이종수 / 팀원 - 김세화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1" name="Google Shape;891;p15"/>
          <p:cNvSpPr/>
          <p:nvPr/>
        </p:nvSpPr>
        <p:spPr>
          <a:xfrm>
            <a:off x="2743200" y="5163649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15"/>
          <p:cNvSpPr txBox="1"/>
          <p:nvPr/>
        </p:nvSpPr>
        <p:spPr>
          <a:xfrm>
            <a:off x="3020037" y="532014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893" name="Google Shape;893;p15"/>
          <p:cNvSpPr txBox="1"/>
          <p:nvPr/>
        </p:nvSpPr>
        <p:spPr>
          <a:xfrm>
            <a:off x="2919100" y="5658700"/>
            <a:ext cx="4287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 게시글, 모임이 있는 커뮤니티 페이지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1번 : 커뮤니티를 선택하면 community_01 화면으로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2번 : 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community_01로 오면 게시글 페이지가 보여짐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3번 : 고객들이 작성한 게시글 보여짐 - 클릭시 community_02 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4" name="Google Shape;894;p15"/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895" name="Google Shape;895;p15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896" name="Google Shape;896;p15"/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7" name="Google Shape;897;p15"/>
          <p:cNvSpPr txBox="1"/>
          <p:nvPr/>
        </p:nvSpPr>
        <p:spPr>
          <a:xfrm>
            <a:off x="7382600" y="5935900"/>
            <a:ext cx="3138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4번 : 게시글 다음글 넘기기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5번 :  원하는 게시물 검색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6번 :  community_03  화면으로 이동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15"/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796" lvl="0" marL="68796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17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899" name="Google Shape;8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564" y="227504"/>
            <a:ext cx="546909" cy="3895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0" name="Google Shape;900;p15"/>
          <p:cNvGraphicFramePr/>
          <p:nvPr/>
        </p:nvGraphicFramePr>
        <p:xfrm>
          <a:off x="4553976" y="489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{62F5A6DA-D4E9-4383-BCF6-26CF6744747D}</a:tableStyleId>
              </a:tblPr>
              <a:tblGrid>
                <a:gridCol w="1622700"/>
                <a:gridCol w="824750"/>
                <a:gridCol w="788900"/>
                <a:gridCol w="705650"/>
              </a:tblGrid>
              <a:tr h="10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전통주(하위 카테고리)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sp>
        <p:nvSpPr>
          <p:cNvPr id="901" name="Google Shape;901;p15"/>
          <p:cNvSpPr txBox="1"/>
          <p:nvPr/>
        </p:nvSpPr>
        <p:spPr>
          <a:xfrm>
            <a:off x="8570743" y="506131"/>
            <a:ext cx="1169100" cy="24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로그인/회원가입</a:t>
            </a:r>
            <a:endParaRPr/>
          </a:p>
        </p:txBody>
      </p:sp>
      <p:sp>
        <p:nvSpPr>
          <p:cNvPr id="902" name="Google Shape;902;p15"/>
          <p:cNvSpPr/>
          <p:nvPr/>
        </p:nvSpPr>
        <p:spPr>
          <a:xfrm>
            <a:off x="8495968" y="200702"/>
            <a:ext cx="779400" cy="2184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/>
          </a:p>
        </p:txBody>
      </p:sp>
      <p:sp>
        <p:nvSpPr>
          <p:cNvPr id="903" name="Google Shape;903;p15"/>
          <p:cNvSpPr/>
          <p:nvPr/>
        </p:nvSpPr>
        <p:spPr>
          <a:xfrm>
            <a:off x="6217875" y="497915"/>
            <a:ext cx="727149" cy="21717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4" name="Google Shape;90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9100" y="635225"/>
            <a:ext cx="9021179" cy="5627049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15"/>
          <p:cNvSpPr/>
          <p:nvPr/>
        </p:nvSpPr>
        <p:spPr>
          <a:xfrm>
            <a:off x="6730525" y="19085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15"/>
          <p:cNvSpPr/>
          <p:nvPr/>
        </p:nvSpPr>
        <p:spPr>
          <a:xfrm>
            <a:off x="11197575" y="94710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15"/>
          <p:cNvSpPr/>
          <p:nvPr/>
        </p:nvSpPr>
        <p:spPr>
          <a:xfrm>
            <a:off x="10371788" y="94710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15"/>
          <p:cNvSpPr/>
          <p:nvPr/>
        </p:nvSpPr>
        <p:spPr>
          <a:xfrm>
            <a:off x="8135975" y="568960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15"/>
          <p:cNvSpPr/>
          <p:nvPr/>
        </p:nvSpPr>
        <p:spPr>
          <a:xfrm>
            <a:off x="3342675" y="157145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15"/>
          <p:cNvSpPr/>
          <p:nvPr/>
        </p:nvSpPr>
        <p:spPr>
          <a:xfrm>
            <a:off x="4553975" y="89435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2"/>
          <p:cNvCxnSpPr/>
          <p:nvPr/>
        </p:nvCxnSpPr>
        <p:spPr>
          <a:xfrm>
            <a:off x="3942793" y="2047709"/>
            <a:ext cx="483275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2"/>
          <p:cNvSpPr/>
          <p:nvPr/>
        </p:nvSpPr>
        <p:spPr>
          <a:xfrm>
            <a:off x="213012" y="3768133"/>
            <a:ext cx="1094339" cy="343711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기승전술 사이트 접속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서비스 흐름도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553673" y="1098958"/>
            <a:ext cx="873294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2"/>
          <p:cNvSpPr/>
          <p:nvPr/>
        </p:nvSpPr>
        <p:spPr>
          <a:xfrm>
            <a:off x="1451719" y="3792828"/>
            <a:ext cx="949971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메인화면</a:t>
            </a:r>
            <a:endParaRPr/>
          </a:p>
        </p:txBody>
      </p:sp>
      <p:cxnSp>
        <p:nvCxnSpPr>
          <p:cNvPr id="103" name="Google Shape;103;p2"/>
          <p:cNvCxnSpPr>
            <a:stCxn id="99" idx="3"/>
          </p:cNvCxnSpPr>
          <p:nvPr/>
        </p:nvCxnSpPr>
        <p:spPr>
          <a:xfrm>
            <a:off x="1307351" y="3939989"/>
            <a:ext cx="14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2"/>
          <p:cNvCxnSpPr/>
          <p:nvPr/>
        </p:nvCxnSpPr>
        <p:spPr>
          <a:xfrm>
            <a:off x="2570633" y="2055798"/>
            <a:ext cx="0" cy="401602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2"/>
          <p:cNvCxnSpPr/>
          <p:nvPr/>
        </p:nvCxnSpPr>
        <p:spPr>
          <a:xfrm>
            <a:off x="2402620" y="3948043"/>
            <a:ext cx="17024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2"/>
          <p:cNvCxnSpPr/>
          <p:nvPr/>
        </p:nvCxnSpPr>
        <p:spPr>
          <a:xfrm>
            <a:off x="2570633" y="2052920"/>
            <a:ext cx="27782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2"/>
          <p:cNvCxnSpPr/>
          <p:nvPr/>
        </p:nvCxnSpPr>
        <p:spPr>
          <a:xfrm>
            <a:off x="2570633" y="3397623"/>
            <a:ext cx="27782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2"/>
          <p:cNvCxnSpPr/>
          <p:nvPr/>
        </p:nvCxnSpPr>
        <p:spPr>
          <a:xfrm>
            <a:off x="2570633" y="4805082"/>
            <a:ext cx="27782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2"/>
          <p:cNvCxnSpPr/>
          <p:nvPr/>
        </p:nvCxnSpPr>
        <p:spPr>
          <a:xfrm>
            <a:off x="2572840" y="6078071"/>
            <a:ext cx="27782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2"/>
          <p:cNvSpPr/>
          <p:nvPr/>
        </p:nvSpPr>
        <p:spPr>
          <a:xfrm>
            <a:off x="2848454" y="1837809"/>
            <a:ext cx="1094339" cy="35615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전통주 정보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5585226" y="1548543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전통주 정보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4292760" y="1545355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전통주 카테고리 선택</a:t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5585224" y="1895312"/>
            <a:ext cx="1094339" cy="317087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원하는 술 찾기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4292759" y="1903402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키워드 선택</a:t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4292758" y="2252753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원하는 전통주 선택</a:t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2848454" y="3253353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정기구독 신청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4292756" y="3034248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5692348" y="3253353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정기구독 결</a:t>
            </a:r>
            <a:r>
              <a:rPr lang="ko-KR" sz="975"/>
              <a:t>제</a:t>
            </a: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4292756" y="3383598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/>
          </a:p>
        </p:txBody>
      </p:sp>
      <p:cxnSp>
        <p:nvCxnSpPr>
          <p:cNvPr id="120" name="Google Shape;120;p2"/>
          <p:cNvCxnSpPr/>
          <p:nvPr/>
        </p:nvCxnSpPr>
        <p:spPr>
          <a:xfrm>
            <a:off x="4094632" y="1691368"/>
            <a:ext cx="1981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2"/>
          <p:cNvCxnSpPr/>
          <p:nvPr/>
        </p:nvCxnSpPr>
        <p:spPr>
          <a:xfrm>
            <a:off x="4094632" y="1691368"/>
            <a:ext cx="0" cy="70763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2"/>
          <p:cNvCxnSpPr/>
          <p:nvPr/>
        </p:nvCxnSpPr>
        <p:spPr>
          <a:xfrm>
            <a:off x="4094631" y="2399003"/>
            <a:ext cx="1981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2"/>
          <p:cNvCxnSpPr/>
          <p:nvPr/>
        </p:nvCxnSpPr>
        <p:spPr>
          <a:xfrm>
            <a:off x="5387099" y="1679442"/>
            <a:ext cx="1981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2"/>
          <p:cNvCxnSpPr/>
          <p:nvPr/>
        </p:nvCxnSpPr>
        <p:spPr>
          <a:xfrm>
            <a:off x="4094631" y="3180498"/>
            <a:ext cx="1981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2"/>
          <p:cNvCxnSpPr/>
          <p:nvPr/>
        </p:nvCxnSpPr>
        <p:spPr>
          <a:xfrm>
            <a:off x="4094631" y="3545853"/>
            <a:ext cx="1981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2"/>
          <p:cNvCxnSpPr/>
          <p:nvPr/>
        </p:nvCxnSpPr>
        <p:spPr>
          <a:xfrm>
            <a:off x="4094631" y="3180329"/>
            <a:ext cx="0" cy="36552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2"/>
          <p:cNvCxnSpPr/>
          <p:nvPr/>
        </p:nvCxnSpPr>
        <p:spPr>
          <a:xfrm>
            <a:off x="3942793" y="3397623"/>
            <a:ext cx="1518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2"/>
          <p:cNvCxnSpPr/>
          <p:nvPr/>
        </p:nvCxnSpPr>
        <p:spPr>
          <a:xfrm>
            <a:off x="5386405" y="3180329"/>
            <a:ext cx="1981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2"/>
          <p:cNvCxnSpPr/>
          <p:nvPr/>
        </p:nvCxnSpPr>
        <p:spPr>
          <a:xfrm>
            <a:off x="5387094" y="3530472"/>
            <a:ext cx="1981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p2"/>
          <p:cNvCxnSpPr/>
          <p:nvPr/>
        </p:nvCxnSpPr>
        <p:spPr>
          <a:xfrm>
            <a:off x="5584530" y="3182254"/>
            <a:ext cx="0" cy="3475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1" name="Google Shape;131;p2"/>
          <p:cNvCxnSpPr>
            <a:endCxn id="118" idx="1"/>
          </p:cNvCxnSpPr>
          <p:nvPr/>
        </p:nvCxnSpPr>
        <p:spPr>
          <a:xfrm>
            <a:off x="5593348" y="3397503"/>
            <a:ext cx="990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2"/>
          <p:cNvSpPr/>
          <p:nvPr/>
        </p:nvSpPr>
        <p:spPr>
          <a:xfrm>
            <a:off x="4025383" y="4651705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장바구니 확인</a:t>
            </a:r>
            <a:endParaRPr/>
          </a:p>
        </p:txBody>
      </p:sp>
      <p:sp>
        <p:nvSpPr>
          <p:cNvPr id="133" name="Google Shape;133;p2"/>
          <p:cNvSpPr/>
          <p:nvPr/>
        </p:nvSpPr>
        <p:spPr>
          <a:xfrm>
            <a:off x="7781771" y="4666877"/>
            <a:ext cx="796303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</a:t>
            </a:r>
            <a:endParaRPr/>
          </a:p>
        </p:txBody>
      </p:sp>
      <p:sp>
        <p:nvSpPr>
          <p:cNvPr id="134" name="Google Shape;134;p2"/>
          <p:cNvSpPr/>
          <p:nvPr/>
        </p:nvSpPr>
        <p:spPr>
          <a:xfrm>
            <a:off x="5316927" y="4441108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구매</a:t>
            </a:r>
            <a:endParaRPr/>
          </a:p>
        </p:txBody>
      </p:sp>
      <p:sp>
        <p:nvSpPr>
          <p:cNvPr id="135" name="Google Shape;135;p2"/>
          <p:cNvSpPr/>
          <p:nvPr/>
        </p:nvSpPr>
        <p:spPr>
          <a:xfrm>
            <a:off x="5316927" y="4854892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비회원 구매</a:t>
            </a:r>
            <a:endParaRPr/>
          </a:p>
        </p:txBody>
      </p:sp>
      <p:sp>
        <p:nvSpPr>
          <p:cNvPr id="136" name="Google Shape;136;p2"/>
          <p:cNvSpPr/>
          <p:nvPr/>
        </p:nvSpPr>
        <p:spPr>
          <a:xfrm>
            <a:off x="6486597" y="4441108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/>
          </a:p>
        </p:txBody>
      </p:sp>
      <p:sp>
        <p:nvSpPr>
          <p:cNvPr id="137" name="Google Shape;137;p2"/>
          <p:cNvSpPr/>
          <p:nvPr/>
        </p:nvSpPr>
        <p:spPr>
          <a:xfrm>
            <a:off x="6486596" y="4854892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배송지 입력</a:t>
            </a:r>
            <a:endParaRPr/>
          </a:p>
        </p:txBody>
      </p:sp>
      <p:sp>
        <p:nvSpPr>
          <p:cNvPr id="138" name="Google Shape;138;p2"/>
          <p:cNvSpPr/>
          <p:nvPr/>
        </p:nvSpPr>
        <p:spPr>
          <a:xfrm>
            <a:off x="2848454" y="5931821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커뮤니티</a:t>
            </a:r>
            <a:endParaRPr/>
          </a:p>
        </p:txBody>
      </p:sp>
      <p:sp>
        <p:nvSpPr>
          <p:cNvPr id="139" name="Google Shape;139;p2"/>
          <p:cNvSpPr/>
          <p:nvPr/>
        </p:nvSpPr>
        <p:spPr>
          <a:xfrm>
            <a:off x="4292066" y="6130776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게시글</a:t>
            </a:r>
            <a:endParaRPr/>
          </a:p>
        </p:txBody>
      </p:sp>
      <p:sp>
        <p:nvSpPr>
          <p:cNvPr id="140" name="Google Shape;140;p2"/>
          <p:cNvSpPr/>
          <p:nvPr/>
        </p:nvSpPr>
        <p:spPr>
          <a:xfrm>
            <a:off x="5692348" y="5937971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댓글</a:t>
            </a:r>
            <a:endParaRPr/>
          </a:p>
        </p:txBody>
      </p:sp>
      <p:sp>
        <p:nvSpPr>
          <p:cNvPr id="141" name="Google Shape;141;p2"/>
          <p:cNvSpPr/>
          <p:nvPr/>
        </p:nvSpPr>
        <p:spPr>
          <a:xfrm>
            <a:off x="4292066" y="5749036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모임</a:t>
            </a:r>
            <a:endParaRPr/>
          </a:p>
        </p:txBody>
      </p:sp>
      <p:sp>
        <p:nvSpPr>
          <p:cNvPr id="142" name="Google Shape;142;p2"/>
          <p:cNvSpPr/>
          <p:nvPr/>
        </p:nvSpPr>
        <p:spPr>
          <a:xfrm>
            <a:off x="8949024" y="3775278"/>
            <a:ext cx="787061" cy="292500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종료</a:t>
            </a:r>
            <a:endParaRPr/>
          </a:p>
        </p:txBody>
      </p:sp>
      <p:sp>
        <p:nvSpPr>
          <p:cNvPr id="143" name="Google Shape;143;p2"/>
          <p:cNvSpPr/>
          <p:nvPr/>
        </p:nvSpPr>
        <p:spPr>
          <a:xfrm>
            <a:off x="2837786" y="4657912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장바구니 담기</a:t>
            </a:r>
            <a:endParaRPr/>
          </a:p>
        </p:txBody>
      </p:sp>
      <p:cxnSp>
        <p:nvCxnSpPr>
          <p:cNvPr id="144" name="Google Shape;144;p2"/>
          <p:cNvCxnSpPr/>
          <p:nvPr/>
        </p:nvCxnSpPr>
        <p:spPr>
          <a:xfrm>
            <a:off x="3942793" y="4813127"/>
            <a:ext cx="8259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2"/>
          <p:cNvCxnSpPr/>
          <p:nvPr/>
        </p:nvCxnSpPr>
        <p:spPr>
          <a:xfrm>
            <a:off x="8775544" y="2055630"/>
            <a:ext cx="0" cy="40266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p2"/>
          <p:cNvCxnSpPr/>
          <p:nvPr/>
        </p:nvCxnSpPr>
        <p:spPr>
          <a:xfrm>
            <a:off x="8778778" y="3942650"/>
            <a:ext cx="17024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" name="Google Shape;147;p2"/>
          <p:cNvCxnSpPr>
            <a:stCxn id="118" idx="3"/>
          </p:cNvCxnSpPr>
          <p:nvPr/>
        </p:nvCxnSpPr>
        <p:spPr>
          <a:xfrm>
            <a:off x="6786687" y="3399603"/>
            <a:ext cx="1989000" cy="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2"/>
          <p:cNvCxnSpPr/>
          <p:nvPr/>
        </p:nvCxnSpPr>
        <p:spPr>
          <a:xfrm>
            <a:off x="8578074" y="4805082"/>
            <a:ext cx="19747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2"/>
          <p:cNvCxnSpPr/>
          <p:nvPr/>
        </p:nvCxnSpPr>
        <p:spPr>
          <a:xfrm>
            <a:off x="6786687" y="6071819"/>
            <a:ext cx="198885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2"/>
          <p:cNvCxnSpPr/>
          <p:nvPr/>
        </p:nvCxnSpPr>
        <p:spPr>
          <a:xfrm>
            <a:off x="5385716" y="5874178"/>
            <a:ext cx="1981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2"/>
          <p:cNvCxnSpPr/>
          <p:nvPr/>
        </p:nvCxnSpPr>
        <p:spPr>
          <a:xfrm>
            <a:off x="5386405" y="6224321"/>
            <a:ext cx="1981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2"/>
          <p:cNvCxnSpPr/>
          <p:nvPr/>
        </p:nvCxnSpPr>
        <p:spPr>
          <a:xfrm>
            <a:off x="5583841" y="5876103"/>
            <a:ext cx="0" cy="3475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2"/>
          <p:cNvCxnSpPr/>
          <p:nvPr/>
        </p:nvCxnSpPr>
        <p:spPr>
          <a:xfrm>
            <a:off x="5592596" y="6091472"/>
            <a:ext cx="99063" cy="198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2"/>
          <p:cNvCxnSpPr/>
          <p:nvPr/>
        </p:nvCxnSpPr>
        <p:spPr>
          <a:xfrm>
            <a:off x="4094631" y="5865116"/>
            <a:ext cx="1981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2"/>
          <p:cNvCxnSpPr/>
          <p:nvPr/>
        </p:nvCxnSpPr>
        <p:spPr>
          <a:xfrm>
            <a:off x="4094631" y="6230471"/>
            <a:ext cx="1981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" name="Google Shape;156;p2"/>
          <p:cNvCxnSpPr/>
          <p:nvPr/>
        </p:nvCxnSpPr>
        <p:spPr>
          <a:xfrm>
            <a:off x="4094631" y="5864947"/>
            <a:ext cx="0" cy="36552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2"/>
          <p:cNvCxnSpPr/>
          <p:nvPr/>
        </p:nvCxnSpPr>
        <p:spPr>
          <a:xfrm>
            <a:off x="3942793" y="6082241"/>
            <a:ext cx="1518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2"/>
          <p:cNvCxnSpPr/>
          <p:nvPr/>
        </p:nvCxnSpPr>
        <p:spPr>
          <a:xfrm>
            <a:off x="5186251" y="4594022"/>
            <a:ext cx="11878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" name="Google Shape;159;p2"/>
          <p:cNvCxnSpPr/>
          <p:nvPr/>
        </p:nvCxnSpPr>
        <p:spPr>
          <a:xfrm>
            <a:off x="5186251" y="4959377"/>
            <a:ext cx="11878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Google Shape;160;p2"/>
          <p:cNvCxnSpPr/>
          <p:nvPr/>
        </p:nvCxnSpPr>
        <p:spPr>
          <a:xfrm>
            <a:off x="5186251" y="4593853"/>
            <a:ext cx="0" cy="36552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" name="Google Shape;161;p2"/>
          <p:cNvCxnSpPr/>
          <p:nvPr/>
        </p:nvCxnSpPr>
        <p:spPr>
          <a:xfrm>
            <a:off x="5115097" y="4811147"/>
            <a:ext cx="754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p2"/>
          <p:cNvCxnSpPr/>
          <p:nvPr/>
        </p:nvCxnSpPr>
        <p:spPr>
          <a:xfrm>
            <a:off x="6405463" y="4592231"/>
            <a:ext cx="8113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2"/>
          <p:cNvCxnSpPr/>
          <p:nvPr/>
        </p:nvCxnSpPr>
        <p:spPr>
          <a:xfrm>
            <a:off x="6405463" y="4968342"/>
            <a:ext cx="8113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" name="Google Shape;164;p2"/>
          <p:cNvCxnSpPr/>
          <p:nvPr/>
        </p:nvCxnSpPr>
        <p:spPr>
          <a:xfrm>
            <a:off x="7592640" y="4594062"/>
            <a:ext cx="9033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Google Shape;165;p2"/>
          <p:cNvCxnSpPr/>
          <p:nvPr/>
        </p:nvCxnSpPr>
        <p:spPr>
          <a:xfrm>
            <a:off x="7593329" y="4944205"/>
            <a:ext cx="896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2"/>
          <p:cNvCxnSpPr/>
          <p:nvPr/>
        </p:nvCxnSpPr>
        <p:spPr>
          <a:xfrm>
            <a:off x="7683189" y="4592231"/>
            <a:ext cx="0" cy="351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p2"/>
          <p:cNvCxnSpPr/>
          <p:nvPr/>
        </p:nvCxnSpPr>
        <p:spPr>
          <a:xfrm>
            <a:off x="7682979" y="4811356"/>
            <a:ext cx="99063" cy="198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" name="Google Shape;168;p2"/>
          <p:cNvCxnSpPr/>
          <p:nvPr/>
        </p:nvCxnSpPr>
        <p:spPr>
          <a:xfrm>
            <a:off x="6686935" y="1635285"/>
            <a:ext cx="1981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2"/>
          <p:cNvCxnSpPr/>
          <p:nvPr/>
        </p:nvCxnSpPr>
        <p:spPr>
          <a:xfrm>
            <a:off x="6884173" y="1635285"/>
            <a:ext cx="0" cy="7382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2"/>
          <p:cNvCxnSpPr/>
          <p:nvPr/>
        </p:nvCxnSpPr>
        <p:spPr>
          <a:xfrm>
            <a:off x="6677487" y="2373537"/>
            <a:ext cx="20668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2"/>
          <p:cNvSpPr/>
          <p:nvPr/>
        </p:nvSpPr>
        <p:spPr>
          <a:xfrm>
            <a:off x="5584035" y="2255697"/>
            <a:ext cx="1094339" cy="316749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전통주 비교</a:t>
            </a:r>
            <a:endParaRPr/>
          </a:p>
        </p:txBody>
      </p:sp>
      <p:cxnSp>
        <p:nvCxnSpPr>
          <p:cNvPr id="172" name="Google Shape;172;p2"/>
          <p:cNvCxnSpPr/>
          <p:nvPr/>
        </p:nvCxnSpPr>
        <p:spPr>
          <a:xfrm>
            <a:off x="5385910" y="2387060"/>
            <a:ext cx="1981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5" name="Google Shape;915;p16"/>
          <p:cNvPicPr preferRelativeResize="0"/>
          <p:nvPr/>
        </p:nvPicPr>
        <p:blipFill rotWithShape="1">
          <a:blip r:embed="rId3">
            <a:alphaModFix/>
          </a:blip>
          <a:srcRect b="0" l="0" r="0" t="3716"/>
          <a:stretch/>
        </p:blipFill>
        <p:spPr>
          <a:xfrm>
            <a:off x="2919100" y="964925"/>
            <a:ext cx="6810999" cy="38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16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16"/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918" name="Google Shape;918;p16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919" name="Google Shape;919;p16"/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전통주 온라인구매 서비스와 오프라인 오픈을 위한 정보제공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16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921" name="Google Shape;921;p16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922" name="Google Shape;922;p16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커뮤니티 게시글_상세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16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924" name="Google Shape;924;p16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925" name="Google Shape;925;p16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community_02</a:t>
              </a:r>
              <a:endParaRPr/>
            </a:p>
          </p:txBody>
        </p:sp>
      </p:grpSp>
      <p:grpSp>
        <p:nvGrpSpPr>
          <p:cNvPr id="926" name="Google Shape;926;p16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927" name="Google Shape;927;p16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928" name="Google Shape;928;p16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이종수 / 팀원 - 김세화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9" name="Google Shape;929;p16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16"/>
          <p:cNvSpPr txBox="1"/>
          <p:nvPr/>
        </p:nvSpPr>
        <p:spPr>
          <a:xfrm>
            <a:off x="3072912" y="5332971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931" name="Google Shape;931;p16"/>
          <p:cNvSpPr txBox="1"/>
          <p:nvPr/>
        </p:nvSpPr>
        <p:spPr>
          <a:xfrm>
            <a:off x="3165100" y="5671675"/>
            <a:ext cx="3823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-기존의 고객들이 쓴 게시물을 볼 수 있는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페이지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1번 : 게시글 제목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2번 : 게시글 작성일자/ 작성자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3번 : .게시글내용/사진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2" name="Google Shape;932;p16"/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933" name="Google Shape;933;p16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934" name="Google Shape;934;p16"/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5" name="Google Shape;935;p16"/>
          <p:cNvSpPr txBox="1"/>
          <p:nvPr/>
        </p:nvSpPr>
        <p:spPr>
          <a:xfrm>
            <a:off x="6039524" y="5671663"/>
            <a:ext cx="4498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4번 :  게시글의 조회수 보여짐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 :  게시글 댓글 달기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6번 :  게시글 댓글 작성한 고객아이디/작성날짜 보여짐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7번 : . 게시글 댓글이 보여짐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8번 : . 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community_01화면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으로 돌아감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16"/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796" lvl="0" marL="68796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17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937" name="Google Shape;93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6564" y="227504"/>
            <a:ext cx="546909" cy="3895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8" name="Google Shape;938;p16"/>
          <p:cNvGraphicFramePr/>
          <p:nvPr/>
        </p:nvGraphicFramePr>
        <p:xfrm>
          <a:off x="4553976" y="489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{62F5A6DA-D4E9-4383-BCF6-26CF6744747D}</a:tableStyleId>
              </a:tblPr>
              <a:tblGrid>
                <a:gridCol w="1622700"/>
                <a:gridCol w="824750"/>
                <a:gridCol w="788900"/>
                <a:gridCol w="705650"/>
              </a:tblGrid>
              <a:tr h="10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전통주(하위 카테고리)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sp>
        <p:nvSpPr>
          <p:cNvPr id="939" name="Google Shape;939;p16"/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로그인/회원가입</a:t>
            </a:r>
            <a:endParaRPr/>
          </a:p>
        </p:txBody>
      </p:sp>
      <p:sp>
        <p:nvSpPr>
          <p:cNvPr id="940" name="Google Shape;940;p16"/>
          <p:cNvSpPr/>
          <p:nvPr/>
        </p:nvSpPr>
        <p:spPr>
          <a:xfrm>
            <a:off x="8570743" y="220677"/>
            <a:ext cx="779445" cy="21844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/>
          </a:p>
        </p:txBody>
      </p:sp>
      <p:sp>
        <p:nvSpPr>
          <p:cNvPr id="941" name="Google Shape;941;p16"/>
          <p:cNvSpPr/>
          <p:nvPr/>
        </p:nvSpPr>
        <p:spPr>
          <a:xfrm>
            <a:off x="6217875" y="497915"/>
            <a:ext cx="727149" cy="21717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16"/>
          <p:cNvSpPr/>
          <p:nvPr/>
        </p:nvSpPr>
        <p:spPr>
          <a:xfrm>
            <a:off x="4413475" y="410572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16"/>
          <p:cNvSpPr/>
          <p:nvPr/>
        </p:nvSpPr>
        <p:spPr>
          <a:xfrm>
            <a:off x="4481950" y="378677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16"/>
          <p:cNvSpPr/>
          <p:nvPr/>
        </p:nvSpPr>
        <p:spPr>
          <a:xfrm>
            <a:off x="3866575" y="3438963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16"/>
          <p:cNvSpPr/>
          <p:nvPr/>
        </p:nvSpPr>
        <p:spPr>
          <a:xfrm>
            <a:off x="4121950" y="239160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16"/>
          <p:cNvSpPr/>
          <p:nvPr/>
        </p:nvSpPr>
        <p:spPr>
          <a:xfrm>
            <a:off x="4193975" y="170585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16"/>
          <p:cNvSpPr/>
          <p:nvPr/>
        </p:nvSpPr>
        <p:spPr>
          <a:xfrm>
            <a:off x="3665450" y="144855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16"/>
          <p:cNvSpPr/>
          <p:nvPr/>
        </p:nvSpPr>
        <p:spPr>
          <a:xfrm>
            <a:off x="9190425" y="103722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16"/>
          <p:cNvSpPr/>
          <p:nvPr/>
        </p:nvSpPr>
        <p:spPr>
          <a:xfrm>
            <a:off x="8780475" y="153370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4" name="Google Shape;954;g1b5e043158c_2_210"/>
          <p:cNvPicPr preferRelativeResize="0"/>
          <p:nvPr/>
        </p:nvPicPr>
        <p:blipFill rotWithShape="1">
          <a:blip r:embed="rId3">
            <a:alphaModFix/>
          </a:blip>
          <a:srcRect b="7570" l="0" r="0" t="0"/>
          <a:stretch/>
        </p:blipFill>
        <p:spPr>
          <a:xfrm>
            <a:off x="2792250" y="961375"/>
            <a:ext cx="7113751" cy="34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g1b5e043158c_2_210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6" name="Google Shape;956;g1b5e043158c_2_210"/>
          <p:cNvGrpSpPr/>
          <p:nvPr/>
        </p:nvGrpSpPr>
        <p:grpSpPr>
          <a:xfrm>
            <a:off x="276831" y="269845"/>
            <a:ext cx="2280741" cy="977578"/>
            <a:chOff x="276836" y="269845"/>
            <a:chExt cx="2171100" cy="977578"/>
          </a:xfrm>
        </p:grpSpPr>
        <p:sp>
          <p:nvSpPr>
            <p:cNvPr id="957" name="Google Shape;957;g1b5e043158c_2_210"/>
            <p:cNvSpPr txBox="1"/>
            <p:nvPr/>
          </p:nvSpPr>
          <p:spPr>
            <a:xfrm>
              <a:off x="276836" y="269845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958" name="Google Shape;958;g1b5e043158c_2_210"/>
            <p:cNvSpPr txBox="1"/>
            <p:nvPr/>
          </p:nvSpPr>
          <p:spPr>
            <a:xfrm>
              <a:off x="276836" y="600923"/>
              <a:ext cx="2171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전통주 온라인구매 서비스와 오프라인 오픈을 위한 정보제공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g1b5e043158c_2_210"/>
          <p:cNvGrpSpPr/>
          <p:nvPr/>
        </p:nvGrpSpPr>
        <p:grpSpPr>
          <a:xfrm>
            <a:off x="276836" y="1283533"/>
            <a:ext cx="2171100" cy="607978"/>
            <a:chOff x="276836" y="1474033"/>
            <a:chExt cx="2171100" cy="607978"/>
          </a:xfrm>
        </p:grpSpPr>
        <p:sp>
          <p:nvSpPr>
            <p:cNvPr id="960" name="Google Shape;960;g1b5e043158c_2_210"/>
            <p:cNvSpPr txBox="1"/>
            <p:nvPr/>
          </p:nvSpPr>
          <p:spPr>
            <a:xfrm>
              <a:off x="276836" y="1474033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961" name="Google Shape;961;g1b5e043158c_2_210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커뮤니티 게시글_상세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2" name="Google Shape;962;g1b5e043158c_2_210"/>
          <p:cNvGrpSpPr/>
          <p:nvPr/>
        </p:nvGrpSpPr>
        <p:grpSpPr>
          <a:xfrm>
            <a:off x="276836" y="2287696"/>
            <a:ext cx="2171100" cy="607978"/>
            <a:chOff x="276836" y="2678221"/>
            <a:chExt cx="2171100" cy="607978"/>
          </a:xfrm>
        </p:grpSpPr>
        <p:sp>
          <p:nvSpPr>
            <p:cNvPr id="963" name="Google Shape;963;g1b5e043158c_2_210"/>
            <p:cNvSpPr txBox="1"/>
            <p:nvPr/>
          </p:nvSpPr>
          <p:spPr>
            <a:xfrm>
              <a:off x="276836" y="2678221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964" name="Google Shape;964;g1b5e043158c_2_210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community_03</a:t>
              </a:r>
              <a:endParaRPr/>
            </a:p>
          </p:txBody>
        </p:sp>
      </p:grpSp>
      <p:grpSp>
        <p:nvGrpSpPr>
          <p:cNvPr id="965" name="Google Shape;965;g1b5e043158c_2_210"/>
          <p:cNvGrpSpPr/>
          <p:nvPr/>
        </p:nvGrpSpPr>
        <p:grpSpPr>
          <a:xfrm>
            <a:off x="276836" y="3104991"/>
            <a:ext cx="2171100" cy="607978"/>
            <a:chOff x="276836" y="3666966"/>
            <a:chExt cx="2171100" cy="607978"/>
          </a:xfrm>
        </p:grpSpPr>
        <p:sp>
          <p:nvSpPr>
            <p:cNvPr id="966" name="Google Shape;966;g1b5e043158c_2_210"/>
            <p:cNvSpPr txBox="1"/>
            <p:nvPr/>
          </p:nvSpPr>
          <p:spPr>
            <a:xfrm>
              <a:off x="276836" y="3666966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967" name="Google Shape;967;g1b5e043158c_2_210"/>
            <p:cNvSpPr txBox="1"/>
            <p:nvPr/>
          </p:nvSpPr>
          <p:spPr>
            <a:xfrm>
              <a:off x="276836" y="3998044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이종수 / 팀원 - 김세화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8" name="Google Shape;968;g1b5e043158c_2_210"/>
          <p:cNvSpPr/>
          <p:nvPr/>
        </p:nvSpPr>
        <p:spPr>
          <a:xfrm>
            <a:off x="2743200" y="5172075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g1b5e043158c_2_210"/>
          <p:cNvSpPr txBox="1"/>
          <p:nvPr/>
        </p:nvSpPr>
        <p:spPr>
          <a:xfrm>
            <a:off x="3041262" y="5238021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970" name="Google Shape;970;g1b5e043158c_2_210"/>
          <p:cNvSpPr txBox="1"/>
          <p:nvPr/>
        </p:nvSpPr>
        <p:spPr>
          <a:xfrm>
            <a:off x="2928800" y="5650600"/>
            <a:ext cx="3823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게시글을 작성 할 수 있는 페이지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1번 : 게시글 제목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2번 : 게시글 작성일자/ 작성자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3번 : 게시글내용/사진 입력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1" name="Google Shape;971;g1b5e043158c_2_210"/>
          <p:cNvGrpSpPr/>
          <p:nvPr/>
        </p:nvGrpSpPr>
        <p:grpSpPr>
          <a:xfrm>
            <a:off x="276836" y="3936433"/>
            <a:ext cx="2171100" cy="2270578"/>
            <a:chOff x="276836" y="269845"/>
            <a:chExt cx="2171100" cy="2270578"/>
          </a:xfrm>
        </p:grpSpPr>
        <p:sp>
          <p:nvSpPr>
            <p:cNvPr id="972" name="Google Shape;972;g1b5e043158c_2_210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973" name="Google Shape;973;g1b5e043158c_2_210"/>
            <p:cNvSpPr txBox="1"/>
            <p:nvPr/>
          </p:nvSpPr>
          <p:spPr>
            <a:xfrm>
              <a:off x="276836" y="600923"/>
              <a:ext cx="2171100" cy="19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4" name="Google Shape;974;g1b5e043158c_2_210"/>
          <p:cNvSpPr txBox="1"/>
          <p:nvPr/>
        </p:nvSpPr>
        <p:spPr>
          <a:xfrm>
            <a:off x="2928794" y="220504"/>
            <a:ext cx="10017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795" lvl="0" marL="68795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17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975" name="Google Shape;975;g1b5e043158c_2_2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6564" y="227504"/>
            <a:ext cx="546909" cy="38956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6" name="Google Shape;976;g1b5e043158c_2_210"/>
          <p:cNvGraphicFramePr/>
          <p:nvPr/>
        </p:nvGraphicFramePr>
        <p:xfrm>
          <a:off x="4553976" y="489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{62F5A6DA-D4E9-4383-BCF6-26CF6744747D}</a:tableStyleId>
              </a:tblPr>
              <a:tblGrid>
                <a:gridCol w="1622700"/>
                <a:gridCol w="824750"/>
                <a:gridCol w="788900"/>
                <a:gridCol w="705650"/>
              </a:tblGrid>
              <a:tr h="10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전통주(하위 카테고리)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sp>
        <p:nvSpPr>
          <p:cNvPr id="977" name="Google Shape;977;g1b5e043158c_2_210"/>
          <p:cNvSpPr txBox="1"/>
          <p:nvPr/>
        </p:nvSpPr>
        <p:spPr>
          <a:xfrm>
            <a:off x="8570743" y="466343"/>
            <a:ext cx="1169100" cy="24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로그인/회원가입</a:t>
            </a:r>
            <a:endParaRPr/>
          </a:p>
        </p:txBody>
      </p:sp>
      <p:sp>
        <p:nvSpPr>
          <p:cNvPr id="978" name="Google Shape;978;g1b5e043158c_2_210"/>
          <p:cNvSpPr/>
          <p:nvPr/>
        </p:nvSpPr>
        <p:spPr>
          <a:xfrm>
            <a:off x="8570743" y="220677"/>
            <a:ext cx="779400" cy="2184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/>
          </a:p>
        </p:txBody>
      </p:sp>
      <p:sp>
        <p:nvSpPr>
          <p:cNvPr id="979" name="Google Shape;979;g1b5e043158c_2_210"/>
          <p:cNvSpPr/>
          <p:nvPr/>
        </p:nvSpPr>
        <p:spPr>
          <a:xfrm>
            <a:off x="6217875" y="497915"/>
            <a:ext cx="727200" cy="21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g1b5e043158c_2_210"/>
          <p:cNvSpPr/>
          <p:nvPr/>
        </p:nvSpPr>
        <p:spPr>
          <a:xfrm>
            <a:off x="4139375" y="3285838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g1b5e043158c_2_210"/>
          <p:cNvSpPr/>
          <p:nvPr/>
        </p:nvSpPr>
        <p:spPr>
          <a:xfrm>
            <a:off x="4193975" y="214530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g1b5e043158c_2_210"/>
          <p:cNvSpPr/>
          <p:nvPr/>
        </p:nvSpPr>
        <p:spPr>
          <a:xfrm>
            <a:off x="3600025" y="182020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g1b5e043158c_2_210"/>
          <p:cNvSpPr/>
          <p:nvPr/>
        </p:nvSpPr>
        <p:spPr>
          <a:xfrm>
            <a:off x="6812400" y="450557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g1b5e043158c_2_210"/>
          <p:cNvSpPr/>
          <p:nvPr/>
        </p:nvSpPr>
        <p:spPr>
          <a:xfrm>
            <a:off x="8664400" y="1283513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g1b5e043158c_2_210"/>
          <p:cNvSpPr/>
          <p:nvPr/>
        </p:nvSpPr>
        <p:spPr>
          <a:xfrm>
            <a:off x="5934901" y="4588849"/>
            <a:ext cx="877500" cy="325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글쓰기</a:t>
            </a:r>
            <a:endParaRPr/>
          </a:p>
        </p:txBody>
      </p:sp>
      <p:sp>
        <p:nvSpPr>
          <p:cNvPr id="986" name="Google Shape;986;g1b5e043158c_2_210"/>
          <p:cNvSpPr txBox="1"/>
          <p:nvPr/>
        </p:nvSpPr>
        <p:spPr>
          <a:xfrm>
            <a:off x="6082500" y="5515175"/>
            <a:ext cx="3823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4번 : 글올리기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5번 : community_01화면으로 돌아감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1" name="Google Shape;9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63" y="706625"/>
            <a:ext cx="7124675" cy="41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2" name="Google Shape;992;p17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3" name="Google Shape;993;p17"/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994" name="Google Shape;994;p17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995" name="Google Shape;995;p17"/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전통주 온라인구매 서비스와 오프라인 오픈을 위한 정보제공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6" name="Google Shape;996;p17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997" name="Google Shape;997;p17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998" name="Google Shape;998;p17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커뮤니티 모임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9" name="Google Shape;999;p17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000" name="Google Shape;1000;p17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1001" name="Google Shape;1001;p17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community_04</a:t>
              </a:r>
              <a:endParaRPr/>
            </a:p>
          </p:txBody>
        </p:sp>
      </p:grpSp>
      <p:grpSp>
        <p:nvGrpSpPr>
          <p:cNvPr id="1002" name="Google Shape;1002;p17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003" name="Google Shape;1003;p17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1004" name="Google Shape;1004;p17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이종수 / 팀원 - 김세화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5" name="Google Shape;1005;p17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17"/>
          <p:cNvSpPr txBox="1"/>
          <p:nvPr/>
        </p:nvSpPr>
        <p:spPr>
          <a:xfrm>
            <a:off x="3020099" y="5216971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1007" name="Google Shape;1007;p17"/>
          <p:cNvSpPr txBox="1"/>
          <p:nvPr/>
        </p:nvSpPr>
        <p:spPr>
          <a:xfrm>
            <a:off x="3055550" y="5555675"/>
            <a:ext cx="3639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기존의 모임글들을 볼수 있는 페이지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1번 :  community_04 화면으로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2번 : 모임글 번호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3번 : 모임 사진 보여짐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4번 : 모임글 제목- 클릭시 community_05화면로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8" name="Google Shape;1008;p17"/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1009" name="Google Shape;1009;p17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1010" name="Google Shape;1010;p17"/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1" name="Google Shape;1011;p17"/>
          <p:cNvSpPr txBox="1"/>
          <p:nvPr/>
        </p:nvSpPr>
        <p:spPr>
          <a:xfrm>
            <a:off x="7007800" y="5555675"/>
            <a:ext cx="370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5번 : 모임글 조회수 보여짐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6번 :  모임글 작성자 보여짐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7번 :  모임글 날짜 보여짐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8번 :  다음 모임글 보기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9번 : 모임글 검색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17"/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796" lvl="0" marL="68796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17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1013" name="Google Shape;101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6564" y="227504"/>
            <a:ext cx="546909" cy="3895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4" name="Google Shape;1014;p17"/>
          <p:cNvGraphicFramePr/>
          <p:nvPr/>
        </p:nvGraphicFramePr>
        <p:xfrm>
          <a:off x="4553976" y="489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{62F5A6DA-D4E9-4383-BCF6-26CF6744747D}</a:tableStyleId>
              </a:tblPr>
              <a:tblGrid>
                <a:gridCol w="1622700"/>
                <a:gridCol w="824750"/>
                <a:gridCol w="788900"/>
                <a:gridCol w="705650"/>
              </a:tblGrid>
              <a:tr h="10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전통주(하위 카테고리)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sp>
        <p:nvSpPr>
          <p:cNvPr id="1015" name="Google Shape;1015;p17"/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로그인/회원가입</a:t>
            </a:r>
            <a:endParaRPr/>
          </a:p>
        </p:txBody>
      </p:sp>
      <p:sp>
        <p:nvSpPr>
          <p:cNvPr id="1016" name="Google Shape;1016;p17"/>
          <p:cNvSpPr/>
          <p:nvPr/>
        </p:nvSpPr>
        <p:spPr>
          <a:xfrm>
            <a:off x="8570743" y="220677"/>
            <a:ext cx="779445" cy="21844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/>
          </a:p>
        </p:txBody>
      </p:sp>
      <p:sp>
        <p:nvSpPr>
          <p:cNvPr id="1017" name="Google Shape;1017;p17"/>
          <p:cNvSpPr/>
          <p:nvPr/>
        </p:nvSpPr>
        <p:spPr>
          <a:xfrm>
            <a:off x="6217875" y="497915"/>
            <a:ext cx="727149" cy="21717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17"/>
          <p:cNvSpPr/>
          <p:nvPr/>
        </p:nvSpPr>
        <p:spPr>
          <a:xfrm>
            <a:off x="5384150" y="84000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17"/>
          <p:cNvSpPr/>
          <p:nvPr/>
        </p:nvSpPr>
        <p:spPr>
          <a:xfrm>
            <a:off x="3249650" y="1464413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17"/>
          <p:cNvSpPr/>
          <p:nvPr/>
        </p:nvSpPr>
        <p:spPr>
          <a:xfrm>
            <a:off x="5744150" y="443855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17"/>
          <p:cNvSpPr/>
          <p:nvPr/>
        </p:nvSpPr>
        <p:spPr>
          <a:xfrm>
            <a:off x="9219750" y="136575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17"/>
          <p:cNvSpPr/>
          <p:nvPr/>
        </p:nvSpPr>
        <p:spPr>
          <a:xfrm>
            <a:off x="8664000" y="1365738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17"/>
          <p:cNvSpPr/>
          <p:nvPr/>
        </p:nvSpPr>
        <p:spPr>
          <a:xfrm>
            <a:off x="8065800" y="1365738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17"/>
          <p:cNvSpPr/>
          <p:nvPr/>
        </p:nvSpPr>
        <p:spPr>
          <a:xfrm>
            <a:off x="6278400" y="195660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17"/>
          <p:cNvSpPr/>
          <p:nvPr/>
        </p:nvSpPr>
        <p:spPr>
          <a:xfrm>
            <a:off x="4330800" y="178610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17"/>
          <p:cNvSpPr/>
          <p:nvPr/>
        </p:nvSpPr>
        <p:spPr>
          <a:xfrm>
            <a:off x="9219750" y="84000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8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18"/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1033" name="Google Shape;1033;p18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1034" name="Google Shape;1034;p18"/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전통주 온라인구매 서비스와 오프라인 오픈을 위한 정보제공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18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036" name="Google Shape;1036;p18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1037" name="Google Shape;1037;p18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커뮤니티 모임_상세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8" name="Google Shape;1038;p18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039" name="Google Shape;1039;p18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1040" name="Google Shape;1040;p18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community_05</a:t>
              </a:r>
              <a:endParaRPr/>
            </a:p>
          </p:txBody>
        </p:sp>
      </p:grpSp>
      <p:grpSp>
        <p:nvGrpSpPr>
          <p:cNvPr id="1041" name="Google Shape;1041;p18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042" name="Google Shape;1042;p18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1043" name="Google Shape;1043;p18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이종수 / 팀원 - 김세화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4" name="Google Shape;1044;p18"/>
          <p:cNvSpPr/>
          <p:nvPr/>
        </p:nvSpPr>
        <p:spPr>
          <a:xfrm>
            <a:off x="2743200" y="5172074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18"/>
          <p:cNvSpPr txBox="1"/>
          <p:nvPr/>
        </p:nvSpPr>
        <p:spPr>
          <a:xfrm>
            <a:off x="2927024" y="5231521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grpSp>
        <p:nvGrpSpPr>
          <p:cNvPr id="1046" name="Google Shape;1046;p18"/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1047" name="Google Shape;1047;p18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1048" name="Google Shape;1048;p18"/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9" name="Google Shape;1049;p18"/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796" lvl="0" marL="68796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17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1050" name="Google Shape;10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564" y="227504"/>
            <a:ext cx="546909" cy="3895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1" name="Google Shape;1051;p18"/>
          <p:cNvGraphicFramePr/>
          <p:nvPr/>
        </p:nvGraphicFramePr>
        <p:xfrm>
          <a:off x="4553976" y="489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{62F5A6DA-D4E9-4383-BCF6-26CF6744747D}</a:tableStyleId>
              </a:tblPr>
              <a:tblGrid>
                <a:gridCol w="1622700"/>
                <a:gridCol w="824750"/>
                <a:gridCol w="788900"/>
                <a:gridCol w="705650"/>
              </a:tblGrid>
              <a:tr h="10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전통주(하위 카테고리)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sp>
        <p:nvSpPr>
          <p:cNvPr id="1052" name="Google Shape;1052;p18"/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로그인/회원가입</a:t>
            </a:r>
            <a:endParaRPr/>
          </a:p>
        </p:txBody>
      </p:sp>
      <p:sp>
        <p:nvSpPr>
          <p:cNvPr id="1053" name="Google Shape;1053;p18"/>
          <p:cNvSpPr/>
          <p:nvPr/>
        </p:nvSpPr>
        <p:spPr>
          <a:xfrm>
            <a:off x="8570743" y="220677"/>
            <a:ext cx="779445" cy="21844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/>
          </a:p>
        </p:txBody>
      </p:sp>
      <p:sp>
        <p:nvSpPr>
          <p:cNvPr id="1054" name="Google Shape;1054;p18"/>
          <p:cNvSpPr/>
          <p:nvPr/>
        </p:nvSpPr>
        <p:spPr>
          <a:xfrm>
            <a:off x="6217875" y="497915"/>
            <a:ext cx="727149" cy="21717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5" name="Google Shape;105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0036" y="745709"/>
            <a:ext cx="6719759" cy="4248421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Google Shape;1056;p18"/>
          <p:cNvSpPr txBox="1"/>
          <p:nvPr/>
        </p:nvSpPr>
        <p:spPr>
          <a:xfrm>
            <a:off x="2982000" y="5477825"/>
            <a:ext cx="394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-모임글을 자세하게 보고 댓글을 달 수 있는 페이지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1번 :  모임글 제목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2번 : 모임글 작성일자/ 작성자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3번 : 모임글내용/사진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4번 :  모임글의 조회수 보여짐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18"/>
          <p:cNvSpPr txBox="1"/>
          <p:nvPr/>
        </p:nvSpPr>
        <p:spPr>
          <a:xfrm>
            <a:off x="6744580" y="5477825"/>
            <a:ext cx="3634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5번 :  모임글 댓글 달기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6번 : 모임글 댓글 작성한 고객아이디/작성날짜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7번 : 고객이 작성한 모임글 댓글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8번 : 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community_04 화면으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 돌아감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18"/>
          <p:cNvSpPr/>
          <p:nvPr/>
        </p:nvSpPr>
        <p:spPr>
          <a:xfrm>
            <a:off x="9236725" y="88085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18"/>
          <p:cNvSpPr/>
          <p:nvPr/>
        </p:nvSpPr>
        <p:spPr>
          <a:xfrm>
            <a:off x="4553975" y="410080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18"/>
          <p:cNvSpPr/>
          <p:nvPr/>
        </p:nvSpPr>
        <p:spPr>
          <a:xfrm>
            <a:off x="3960025" y="352385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18"/>
          <p:cNvSpPr/>
          <p:nvPr/>
        </p:nvSpPr>
        <p:spPr>
          <a:xfrm>
            <a:off x="4626825" y="381477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18"/>
          <p:cNvSpPr/>
          <p:nvPr/>
        </p:nvSpPr>
        <p:spPr>
          <a:xfrm>
            <a:off x="4193975" y="254420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18"/>
          <p:cNvSpPr/>
          <p:nvPr/>
        </p:nvSpPr>
        <p:spPr>
          <a:xfrm>
            <a:off x="4266825" y="163515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18"/>
          <p:cNvSpPr/>
          <p:nvPr/>
        </p:nvSpPr>
        <p:spPr>
          <a:xfrm>
            <a:off x="3764975" y="138885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18"/>
          <p:cNvSpPr/>
          <p:nvPr/>
        </p:nvSpPr>
        <p:spPr>
          <a:xfrm>
            <a:off x="8102125" y="156245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9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1" name="Google Shape;1071;p19"/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1072" name="Google Shape;1072;p19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1073" name="Google Shape;1073;p19"/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전통주 온라인구매 서비스와 오프라인 오픈을 위한 정보제공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4" name="Google Shape;1074;p19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075" name="Google Shape;1075;p19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1076" name="Google Shape;1076;p19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정기구독 메인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7" name="Google Shape;1077;p19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078" name="Google Shape;1078;p19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1079" name="Google Shape;1079;p19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subscribe_01</a:t>
              </a:r>
              <a:endParaRPr/>
            </a:p>
          </p:txBody>
        </p:sp>
      </p:grpSp>
      <p:grpSp>
        <p:nvGrpSpPr>
          <p:cNvPr id="1080" name="Google Shape;1080;p19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081" name="Google Shape;1081;p19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1082" name="Google Shape;1082;p19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이종수 / 팀원 - 김세화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3" name="Google Shape;1083;p19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19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1085" name="Google Shape;1085;p19"/>
          <p:cNvSpPr txBox="1"/>
          <p:nvPr/>
        </p:nvSpPr>
        <p:spPr>
          <a:xfrm>
            <a:off x="3020025" y="5781725"/>
            <a:ext cx="3692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고객들이 정기구독을 신청할 수 있는 페이지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1번 :  정기구독을 누르면 subscribe_01 화면으로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2번 :  달마다 랜덤으로 배송되는 랜덤 패키지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3번: 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subscribe_02 화면으로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6" name="Google Shape;1086;p19"/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1087" name="Google Shape;1087;p19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1088" name="Google Shape;1088;p19"/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9" name="Google Shape;1089;p19"/>
          <p:cNvSpPr txBox="1"/>
          <p:nvPr/>
        </p:nvSpPr>
        <p:spPr>
          <a:xfrm>
            <a:off x="6614750" y="5751100"/>
            <a:ext cx="358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4번 : 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달마다 선택한 술이 배송되는 랜덤 패키지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5번 : 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subscribe_03화면으로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6번 : 정기구독 신청시 주는 혜택 설명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19"/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796" lvl="0" marL="68796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17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1091" name="Google Shape;10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564" y="227504"/>
            <a:ext cx="546909" cy="3895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2" name="Google Shape;1092;p19"/>
          <p:cNvGraphicFramePr/>
          <p:nvPr/>
        </p:nvGraphicFramePr>
        <p:xfrm>
          <a:off x="4553976" y="489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{62F5A6DA-D4E9-4383-BCF6-26CF6744747D}</a:tableStyleId>
              </a:tblPr>
              <a:tblGrid>
                <a:gridCol w="1622700"/>
                <a:gridCol w="824750"/>
                <a:gridCol w="788900"/>
                <a:gridCol w="705650"/>
              </a:tblGrid>
              <a:tr h="10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전통주(하위 카테고리)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sp>
        <p:nvSpPr>
          <p:cNvPr id="1093" name="Google Shape;1093;p19"/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로그인/회원가입</a:t>
            </a:r>
            <a:endParaRPr/>
          </a:p>
        </p:txBody>
      </p:sp>
      <p:sp>
        <p:nvSpPr>
          <p:cNvPr id="1094" name="Google Shape;1094;p19"/>
          <p:cNvSpPr/>
          <p:nvPr/>
        </p:nvSpPr>
        <p:spPr>
          <a:xfrm>
            <a:off x="8570743" y="220677"/>
            <a:ext cx="779445" cy="21844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/>
          </a:p>
        </p:txBody>
      </p:sp>
      <p:sp>
        <p:nvSpPr>
          <p:cNvPr id="1095" name="Google Shape;1095;p19"/>
          <p:cNvSpPr/>
          <p:nvPr/>
        </p:nvSpPr>
        <p:spPr>
          <a:xfrm>
            <a:off x="7023317" y="489441"/>
            <a:ext cx="727149" cy="21717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6" name="Google Shape;109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0037" y="737234"/>
            <a:ext cx="6719757" cy="4256895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p19"/>
          <p:cNvSpPr/>
          <p:nvPr/>
        </p:nvSpPr>
        <p:spPr>
          <a:xfrm>
            <a:off x="8229600" y="3479813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19"/>
          <p:cNvSpPr/>
          <p:nvPr/>
        </p:nvSpPr>
        <p:spPr>
          <a:xfrm>
            <a:off x="5704950" y="353820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19"/>
          <p:cNvSpPr/>
          <p:nvPr/>
        </p:nvSpPr>
        <p:spPr>
          <a:xfrm>
            <a:off x="8865000" y="405387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19"/>
          <p:cNvSpPr/>
          <p:nvPr/>
        </p:nvSpPr>
        <p:spPr>
          <a:xfrm>
            <a:off x="8014850" y="178755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19"/>
          <p:cNvSpPr/>
          <p:nvPr/>
        </p:nvSpPr>
        <p:spPr>
          <a:xfrm>
            <a:off x="5486400" y="178755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19"/>
          <p:cNvSpPr/>
          <p:nvPr/>
        </p:nvSpPr>
        <p:spPr>
          <a:xfrm>
            <a:off x="7430325" y="21255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20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8" name="Google Shape;1108;p20"/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1109" name="Google Shape;1109;p20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1110" name="Google Shape;1110;p20"/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전통주 온라인구매 서비스와 오프라인 오픈을 위한 정보제공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1" name="Google Shape;1111;p20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12" name="Google Shape;1112;p20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1113" name="Google Shape;1113;p20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랜덤박스 정기구독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20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115" name="Google Shape;1115;p20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1116" name="Google Shape;1116;p20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subscribe_02</a:t>
              </a:r>
              <a:endParaRPr/>
            </a:p>
          </p:txBody>
        </p:sp>
      </p:grpSp>
      <p:grpSp>
        <p:nvGrpSpPr>
          <p:cNvPr id="1117" name="Google Shape;1117;p20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118" name="Google Shape;1118;p20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1119" name="Google Shape;1119;p20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이종수 / 팀원 - 김세화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0" name="Google Shape;1120;p20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20"/>
          <p:cNvSpPr txBox="1"/>
          <p:nvPr/>
        </p:nvSpPr>
        <p:spPr>
          <a:xfrm>
            <a:off x="3020037" y="526724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1122" name="Google Shape;1122;p20"/>
          <p:cNvSpPr txBox="1"/>
          <p:nvPr/>
        </p:nvSpPr>
        <p:spPr>
          <a:xfrm>
            <a:off x="3020025" y="5605950"/>
            <a:ext cx="3604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subscribe_01 에서 랜덤패키지 구독하기를 선택하면 subscribe_02 화면으로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랜덤 패키지에 대한 설명,이용가격, 이용기간,이용약관, 결제가 있는 화면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3" name="Google Shape;1123;p20"/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1124" name="Google Shape;1124;p20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1125" name="Google Shape;1125;p20"/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6" name="Google Shape;1126;p20"/>
          <p:cNvSpPr txBox="1"/>
          <p:nvPr/>
        </p:nvSpPr>
        <p:spPr>
          <a:xfrm>
            <a:off x="6616414" y="5472598"/>
            <a:ext cx="2466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1번 : 구독 패키지 이름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2번 : 구독 패키지 가격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3번 : 구독기간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4번 : 구독결제 신청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5번 :  배송일 안내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6번 : 랜덤패키지 구성 설명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7번 : 정기구독 이용약관 설명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20"/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796" lvl="0" marL="68796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17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1128" name="Google Shape;1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564" y="227504"/>
            <a:ext cx="546909" cy="3895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9" name="Google Shape;1129;p20"/>
          <p:cNvGraphicFramePr/>
          <p:nvPr/>
        </p:nvGraphicFramePr>
        <p:xfrm>
          <a:off x="4553976" y="489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{62F5A6DA-D4E9-4383-BCF6-26CF6744747D}</a:tableStyleId>
              </a:tblPr>
              <a:tblGrid>
                <a:gridCol w="1622700"/>
                <a:gridCol w="824750"/>
                <a:gridCol w="788900"/>
                <a:gridCol w="705650"/>
              </a:tblGrid>
              <a:tr h="10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전통주(하위 카테고리)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sp>
        <p:nvSpPr>
          <p:cNvPr id="1130" name="Google Shape;1130;p20"/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로그인/회원가입</a:t>
            </a:r>
            <a:endParaRPr/>
          </a:p>
        </p:txBody>
      </p:sp>
      <p:sp>
        <p:nvSpPr>
          <p:cNvPr id="1131" name="Google Shape;1131;p20"/>
          <p:cNvSpPr/>
          <p:nvPr/>
        </p:nvSpPr>
        <p:spPr>
          <a:xfrm>
            <a:off x="8570743" y="220677"/>
            <a:ext cx="779445" cy="21844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/>
          </a:p>
        </p:txBody>
      </p:sp>
      <p:sp>
        <p:nvSpPr>
          <p:cNvPr id="1132" name="Google Shape;1132;p20"/>
          <p:cNvSpPr/>
          <p:nvPr/>
        </p:nvSpPr>
        <p:spPr>
          <a:xfrm>
            <a:off x="7023317" y="489441"/>
            <a:ext cx="727149" cy="21717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3" name="Google Shape;113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0037" y="737235"/>
            <a:ext cx="6719758" cy="4189562"/>
          </a:xfrm>
          <a:prstGeom prst="rect">
            <a:avLst/>
          </a:prstGeom>
          <a:noFill/>
          <a:ln>
            <a:noFill/>
          </a:ln>
        </p:spPr>
      </p:pic>
      <p:sp>
        <p:nvSpPr>
          <p:cNvPr id="1134" name="Google Shape;1134;p20"/>
          <p:cNvSpPr/>
          <p:nvPr/>
        </p:nvSpPr>
        <p:spPr>
          <a:xfrm>
            <a:off x="6641425" y="122085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20"/>
          <p:cNvSpPr/>
          <p:nvPr/>
        </p:nvSpPr>
        <p:spPr>
          <a:xfrm>
            <a:off x="6344975" y="207132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20"/>
          <p:cNvSpPr/>
          <p:nvPr/>
        </p:nvSpPr>
        <p:spPr>
          <a:xfrm>
            <a:off x="6344975" y="182502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20"/>
          <p:cNvSpPr/>
          <p:nvPr/>
        </p:nvSpPr>
        <p:spPr>
          <a:xfrm>
            <a:off x="7669575" y="3121013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20"/>
          <p:cNvSpPr/>
          <p:nvPr/>
        </p:nvSpPr>
        <p:spPr>
          <a:xfrm>
            <a:off x="5700650" y="330585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20"/>
          <p:cNvSpPr/>
          <p:nvPr/>
        </p:nvSpPr>
        <p:spPr>
          <a:xfrm>
            <a:off x="3020025" y="308532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20"/>
          <p:cNvSpPr/>
          <p:nvPr/>
        </p:nvSpPr>
        <p:spPr>
          <a:xfrm>
            <a:off x="8495975" y="231762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1b553acf032_0_51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6" name="Google Shape;1146;g1b553acf032_0_51"/>
          <p:cNvGrpSpPr/>
          <p:nvPr/>
        </p:nvGrpSpPr>
        <p:grpSpPr>
          <a:xfrm>
            <a:off x="276831" y="269845"/>
            <a:ext cx="2280741" cy="977578"/>
            <a:chOff x="276836" y="269845"/>
            <a:chExt cx="2171100" cy="977578"/>
          </a:xfrm>
        </p:grpSpPr>
        <p:sp>
          <p:nvSpPr>
            <p:cNvPr id="1147" name="Google Shape;1147;g1b553acf032_0_51"/>
            <p:cNvSpPr txBox="1"/>
            <p:nvPr/>
          </p:nvSpPr>
          <p:spPr>
            <a:xfrm>
              <a:off x="276836" y="269845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1148" name="Google Shape;1148;g1b553acf032_0_51"/>
            <p:cNvSpPr txBox="1"/>
            <p:nvPr/>
          </p:nvSpPr>
          <p:spPr>
            <a:xfrm>
              <a:off x="276836" y="600923"/>
              <a:ext cx="2171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전통주 온라인구매 서비스와 오프라인 오픈을 위한 정보제공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g1b553acf032_0_51"/>
          <p:cNvGrpSpPr/>
          <p:nvPr/>
        </p:nvGrpSpPr>
        <p:grpSpPr>
          <a:xfrm>
            <a:off x="276836" y="1283533"/>
            <a:ext cx="2171100" cy="607978"/>
            <a:chOff x="276836" y="1474033"/>
            <a:chExt cx="2171100" cy="607978"/>
          </a:xfrm>
        </p:grpSpPr>
        <p:sp>
          <p:nvSpPr>
            <p:cNvPr id="1150" name="Google Shape;1150;g1b553acf032_0_51"/>
            <p:cNvSpPr txBox="1"/>
            <p:nvPr/>
          </p:nvSpPr>
          <p:spPr>
            <a:xfrm>
              <a:off x="276836" y="1474033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1151" name="Google Shape;1151;g1b553acf032_0_51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랜덤박스 정기구독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g1b553acf032_0_51"/>
          <p:cNvGrpSpPr/>
          <p:nvPr/>
        </p:nvGrpSpPr>
        <p:grpSpPr>
          <a:xfrm>
            <a:off x="276836" y="2287696"/>
            <a:ext cx="2171100" cy="607978"/>
            <a:chOff x="276836" y="2678221"/>
            <a:chExt cx="2171100" cy="607978"/>
          </a:xfrm>
        </p:grpSpPr>
        <p:sp>
          <p:nvSpPr>
            <p:cNvPr id="1153" name="Google Shape;1153;g1b553acf032_0_51"/>
            <p:cNvSpPr txBox="1"/>
            <p:nvPr/>
          </p:nvSpPr>
          <p:spPr>
            <a:xfrm>
              <a:off x="276836" y="2678221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1154" name="Google Shape;1154;g1b553acf032_0_51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subscribe_03</a:t>
              </a:r>
              <a:endParaRPr/>
            </a:p>
          </p:txBody>
        </p:sp>
      </p:grpSp>
      <p:grpSp>
        <p:nvGrpSpPr>
          <p:cNvPr id="1155" name="Google Shape;1155;g1b553acf032_0_51"/>
          <p:cNvGrpSpPr/>
          <p:nvPr/>
        </p:nvGrpSpPr>
        <p:grpSpPr>
          <a:xfrm>
            <a:off x="276836" y="3104991"/>
            <a:ext cx="2171100" cy="607978"/>
            <a:chOff x="276836" y="3666966"/>
            <a:chExt cx="2171100" cy="607978"/>
          </a:xfrm>
        </p:grpSpPr>
        <p:sp>
          <p:nvSpPr>
            <p:cNvPr id="1156" name="Google Shape;1156;g1b553acf032_0_51"/>
            <p:cNvSpPr txBox="1"/>
            <p:nvPr/>
          </p:nvSpPr>
          <p:spPr>
            <a:xfrm>
              <a:off x="276836" y="3666966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1157" name="Google Shape;1157;g1b553acf032_0_51"/>
            <p:cNvSpPr txBox="1"/>
            <p:nvPr/>
          </p:nvSpPr>
          <p:spPr>
            <a:xfrm>
              <a:off x="276836" y="3998044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이종수 / 팀원 - 김세화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8" name="Google Shape;1158;g1b553acf032_0_51"/>
          <p:cNvSpPr/>
          <p:nvPr/>
        </p:nvSpPr>
        <p:spPr>
          <a:xfrm>
            <a:off x="2743200" y="5172074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g1b553acf032_0_51"/>
          <p:cNvSpPr txBox="1"/>
          <p:nvPr/>
        </p:nvSpPr>
        <p:spPr>
          <a:xfrm>
            <a:off x="3020037" y="526724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1160" name="Google Shape;1160;g1b553acf032_0_51"/>
          <p:cNvSpPr txBox="1"/>
          <p:nvPr/>
        </p:nvSpPr>
        <p:spPr>
          <a:xfrm>
            <a:off x="3020025" y="5605950"/>
            <a:ext cx="3604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subscribe_01 에서 선택패키지 구독하기를 선택하면 subscribe_03  화면으로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선택 패키지에 대한 설명,이용가격, 이용기간,이용약관, 결제가 있는 화면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1" name="Google Shape;1161;g1b553acf032_0_51"/>
          <p:cNvGrpSpPr/>
          <p:nvPr/>
        </p:nvGrpSpPr>
        <p:grpSpPr>
          <a:xfrm>
            <a:off x="276836" y="3936433"/>
            <a:ext cx="2171100" cy="2270578"/>
            <a:chOff x="276836" y="269845"/>
            <a:chExt cx="2171100" cy="2270578"/>
          </a:xfrm>
        </p:grpSpPr>
        <p:sp>
          <p:nvSpPr>
            <p:cNvPr id="1162" name="Google Shape;1162;g1b553acf032_0_51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1163" name="Google Shape;1163;g1b553acf032_0_51"/>
            <p:cNvSpPr txBox="1"/>
            <p:nvPr/>
          </p:nvSpPr>
          <p:spPr>
            <a:xfrm>
              <a:off x="276836" y="600923"/>
              <a:ext cx="2171100" cy="19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4" name="Google Shape;1164;g1b553acf032_0_51"/>
          <p:cNvSpPr txBox="1"/>
          <p:nvPr/>
        </p:nvSpPr>
        <p:spPr>
          <a:xfrm>
            <a:off x="6283025" y="5333700"/>
            <a:ext cx="3604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1번 : 구독 패키지 이름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2번 : 구독 패키지 가격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3번 : 구독기간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4번 : 구독결제 신청-subscribe_buy로 화면으로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5번 :  배송일 안내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6번 : 선택 패키지 구성 설명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7번 : 정기구독 이용약관 설명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g1b553acf032_0_51"/>
          <p:cNvSpPr txBox="1"/>
          <p:nvPr/>
        </p:nvSpPr>
        <p:spPr>
          <a:xfrm>
            <a:off x="2928794" y="220504"/>
            <a:ext cx="10017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795" lvl="0" marL="68795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17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1166" name="Google Shape;1166;g1b553acf032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564" y="227504"/>
            <a:ext cx="546909" cy="38956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7" name="Google Shape;1167;g1b553acf032_0_51"/>
          <p:cNvGraphicFramePr/>
          <p:nvPr/>
        </p:nvGraphicFramePr>
        <p:xfrm>
          <a:off x="4553976" y="489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{62F5A6DA-D4E9-4383-BCF6-26CF6744747D}</a:tableStyleId>
              </a:tblPr>
              <a:tblGrid>
                <a:gridCol w="1622700"/>
                <a:gridCol w="824750"/>
                <a:gridCol w="788900"/>
                <a:gridCol w="705650"/>
              </a:tblGrid>
              <a:tr h="10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전통주(하위 카테고리)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sp>
        <p:nvSpPr>
          <p:cNvPr id="1168" name="Google Shape;1168;g1b553acf032_0_51"/>
          <p:cNvSpPr txBox="1"/>
          <p:nvPr/>
        </p:nvSpPr>
        <p:spPr>
          <a:xfrm>
            <a:off x="8570743" y="466343"/>
            <a:ext cx="1169100" cy="24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로그인/회원가입</a:t>
            </a:r>
            <a:endParaRPr/>
          </a:p>
        </p:txBody>
      </p:sp>
      <p:sp>
        <p:nvSpPr>
          <p:cNvPr id="1169" name="Google Shape;1169;g1b553acf032_0_51"/>
          <p:cNvSpPr/>
          <p:nvPr/>
        </p:nvSpPr>
        <p:spPr>
          <a:xfrm>
            <a:off x="8570743" y="220677"/>
            <a:ext cx="779400" cy="2184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/>
          </a:p>
        </p:txBody>
      </p:sp>
      <p:sp>
        <p:nvSpPr>
          <p:cNvPr id="1170" name="Google Shape;1170;g1b553acf032_0_51"/>
          <p:cNvSpPr/>
          <p:nvPr/>
        </p:nvSpPr>
        <p:spPr>
          <a:xfrm>
            <a:off x="7023317" y="489441"/>
            <a:ext cx="727200" cy="21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1" name="Google Shape;1171;g1b553acf032_0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0025" y="758200"/>
            <a:ext cx="6885974" cy="42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g1b553acf032_0_51"/>
          <p:cNvSpPr/>
          <p:nvPr/>
        </p:nvSpPr>
        <p:spPr>
          <a:xfrm>
            <a:off x="6641425" y="122085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g1b553acf032_0_51"/>
          <p:cNvSpPr/>
          <p:nvPr/>
        </p:nvSpPr>
        <p:spPr>
          <a:xfrm>
            <a:off x="6283013" y="213780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g1b553acf032_0_51"/>
          <p:cNvSpPr/>
          <p:nvPr/>
        </p:nvSpPr>
        <p:spPr>
          <a:xfrm>
            <a:off x="6283013" y="189150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g1b553acf032_0_51"/>
          <p:cNvSpPr/>
          <p:nvPr/>
        </p:nvSpPr>
        <p:spPr>
          <a:xfrm>
            <a:off x="7669575" y="3121013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g1b553acf032_0_51"/>
          <p:cNvSpPr/>
          <p:nvPr/>
        </p:nvSpPr>
        <p:spPr>
          <a:xfrm>
            <a:off x="5700650" y="330585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g1b553acf032_0_51"/>
          <p:cNvSpPr/>
          <p:nvPr/>
        </p:nvSpPr>
        <p:spPr>
          <a:xfrm>
            <a:off x="3020025" y="308532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g1b553acf032_0_51"/>
          <p:cNvSpPr/>
          <p:nvPr/>
        </p:nvSpPr>
        <p:spPr>
          <a:xfrm>
            <a:off x="8423325" y="238410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b5e043158c_2_256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4" name="Google Shape;1184;g1b5e043158c_2_256"/>
          <p:cNvGrpSpPr/>
          <p:nvPr/>
        </p:nvGrpSpPr>
        <p:grpSpPr>
          <a:xfrm>
            <a:off x="276831" y="269845"/>
            <a:ext cx="2280741" cy="977578"/>
            <a:chOff x="276836" y="269845"/>
            <a:chExt cx="2171100" cy="977578"/>
          </a:xfrm>
        </p:grpSpPr>
        <p:sp>
          <p:nvSpPr>
            <p:cNvPr id="1185" name="Google Shape;1185;g1b5e043158c_2_256"/>
            <p:cNvSpPr txBox="1"/>
            <p:nvPr/>
          </p:nvSpPr>
          <p:spPr>
            <a:xfrm>
              <a:off x="276836" y="269845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1186" name="Google Shape;1186;g1b5e043158c_2_256"/>
            <p:cNvSpPr txBox="1"/>
            <p:nvPr/>
          </p:nvSpPr>
          <p:spPr>
            <a:xfrm>
              <a:off x="276836" y="600923"/>
              <a:ext cx="2171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전통주 온라인구매 서비스와 오프라인 오픈을 위한 정보제공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7" name="Google Shape;1187;g1b5e043158c_2_256"/>
          <p:cNvGrpSpPr/>
          <p:nvPr/>
        </p:nvGrpSpPr>
        <p:grpSpPr>
          <a:xfrm>
            <a:off x="276836" y="1283533"/>
            <a:ext cx="2171100" cy="607978"/>
            <a:chOff x="276836" y="1474033"/>
            <a:chExt cx="2171100" cy="607978"/>
          </a:xfrm>
        </p:grpSpPr>
        <p:sp>
          <p:nvSpPr>
            <p:cNvPr id="1188" name="Google Shape;1188;g1b5e043158c_2_256"/>
            <p:cNvSpPr txBox="1"/>
            <p:nvPr/>
          </p:nvSpPr>
          <p:spPr>
            <a:xfrm>
              <a:off x="276836" y="1474033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1189" name="Google Shape;1189;g1b5e043158c_2_256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비회원 구매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0" name="Google Shape;1190;g1b5e043158c_2_256"/>
          <p:cNvGrpSpPr/>
          <p:nvPr/>
        </p:nvGrpSpPr>
        <p:grpSpPr>
          <a:xfrm>
            <a:off x="276836" y="2287696"/>
            <a:ext cx="2171100" cy="607978"/>
            <a:chOff x="276836" y="2678221"/>
            <a:chExt cx="2171100" cy="607978"/>
          </a:xfrm>
        </p:grpSpPr>
        <p:sp>
          <p:nvSpPr>
            <p:cNvPr id="1191" name="Google Shape;1191;g1b5e043158c_2_256"/>
            <p:cNvSpPr txBox="1"/>
            <p:nvPr/>
          </p:nvSpPr>
          <p:spPr>
            <a:xfrm>
              <a:off x="276836" y="2678221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1192" name="Google Shape;1192;g1b5e043158c_2_256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subscribe_buy_01</a:t>
              </a:r>
              <a:endParaRPr/>
            </a:p>
          </p:txBody>
        </p:sp>
      </p:grpSp>
      <p:grpSp>
        <p:nvGrpSpPr>
          <p:cNvPr id="1193" name="Google Shape;1193;g1b5e043158c_2_256"/>
          <p:cNvGrpSpPr/>
          <p:nvPr/>
        </p:nvGrpSpPr>
        <p:grpSpPr>
          <a:xfrm>
            <a:off x="276836" y="3104991"/>
            <a:ext cx="2171100" cy="607978"/>
            <a:chOff x="276836" y="3666966"/>
            <a:chExt cx="2171100" cy="607978"/>
          </a:xfrm>
        </p:grpSpPr>
        <p:sp>
          <p:nvSpPr>
            <p:cNvPr id="1194" name="Google Shape;1194;g1b5e043158c_2_256"/>
            <p:cNvSpPr txBox="1"/>
            <p:nvPr/>
          </p:nvSpPr>
          <p:spPr>
            <a:xfrm>
              <a:off x="276836" y="3666966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1195" name="Google Shape;1195;g1b5e043158c_2_256"/>
            <p:cNvSpPr txBox="1"/>
            <p:nvPr/>
          </p:nvSpPr>
          <p:spPr>
            <a:xfrm>
              <a:off x="276836" y="3998044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이종수 / 팀원 - 김세화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6" name="Google Shape;1196;g1b5e043158c_2_256"/>
          <p:cNvSpPr/>
          <p:nvPr/>
        </p:nvSpPr>
        <p:spPr>
          <a:xfrm>
            <a:off x="2743200" y="5172074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g1b5e043158c_2_256"/>
          <p:cNvSpPr txBox="1"/>
          <p:nvPr/>
        </p:nvSpPr>
        <p:spPr>
          <a:xfrm>
            <a:off x="3020037" y="541254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grpSp>
        <p:nvGrpSpPr>
          <p:cNvPr id="1198" name="Google Shape;1198;g1b5e043158c_2_256"/>
          <p:cNvGrpSpPr/>
          <p:nvPr/>
        </p:nvGrpSpPr>
        <p:grpSpPr>
          <a:xfrm>
            <a:off x="276836" y="3936433"/>
            <a:ext cx="2171100" cy="2270578"/>
            <a:chOff x="276836" y="269845"/>
            <a:chExt cx="2171100" cy="2270578"/>
          </a:xfrm>
        </p:grpSpPr>
        <p:sp>
          <p:nvSpPr>
            <p:cNvPr id="1199" name="Google Shape;1199;g1b5e043158c_2_256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1200" name="Google Shape;1200;g1b5e043158c_2_256"/>
            <p:cNvSpPr txBox="1"/>
            <p:nvPr/>
          </p:nvSpPr>
          <p:spPr>
            <a:xfrm>
              <a:off x="276836" y="600923"/>
              <a:ext cx="2171100" cy="19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1" name="Google Shape;1201;g1b5e043158c_2_256"/>
          <p:cNvSpPr txBox="1"/>
          <p:nvPr/>
        </p:nvSpPr>
        <p:spPr>
          <a:xfrm>
            <a:off x="2928794" y="220504"/>
            <a:ext cx="10017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795" lvl="0" marL="68795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17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1202" name="Google Shape;1202;g1b5e043158c_2_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564" y="227504"/>
            <a:ext cx="546909" cy="38956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03" name="Google Shape;1203;g1b5e043158c_2_256"/>
          <p:cNvGraphicFramePr/>
          <p:nvPr/>
        </p:nvGraphicFramePr>
        <p:xfrm>
          <a:off x="4553976" y="489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{62F5A6DA-D4E9-4383-BCF6-26CF6744747D}</a:tableStyleId>
              </a:tblPr>
              <a:tblGrid>
                <a:gridCol w="1622700"/>
                <a:gridCol w="824750"/>
                <a:gridCol w="788900"/>
                <a:gridCol w="705650"/>
              </a:tblGrid>
              <a:tr h="10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전통주(하위 카테고리)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sp>
        <p:nvSpPr>
          <p:cNvPr id="1204" name="Google Shape;1204;g1b5e043158c_2_256"/>
          <p:cNvSpPr txBox="1"/>
          <p:nvPr/>
        </p:nvSpPr>
        <p:spPr>
          <a:xfrm>
            <a:off x="8570743" y="466343"/>
            <a:ext cx="1169100" cy="24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로그인/회원가입</a:t>
            </a:r>
            <a:endParaRPr/>
          </a:p>
        </p:txBody>
      </p:sp>
      <p:sp>
        <p:nvSpPr>
          <p:cNvPr id="1205" name="Google Shape;1205;g1b5e043158c_2_256"/>
          <p:cNvSpPr/>
          <p:nvPr/>
        </p:nvSpPr>
        <p:spPr>
          <a:xfrm>
            <a:off x="8570743" y="220677"/>
            <a:ext cx="779400" cy="2184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/>
          </a:p>
        </p:txBody>
      </p:sp>
      <p:sp>
        <p:nvSpPr>
          <p:cNvPr id="1206" name="Google Shape;1206;g1b5e043158c_2_256"/>
          <p:cNvSpPr/>
          <p:nvPr/>
        </p:nvSpPr>
        <p:spPr>
          <a:xfrm>
            <a:off x="3386115" y="906481"/>
            <a:ext cx="1303800" cy="292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결제 수단</a:t>
            </a:r>
            <a:endParaRPr/>
          </a:p>
        </p:txBody>
      </p:sp>
      <p:sp>
        <p:nvSpPr>
          <p:cNvPr id="1207" name="Google Shape;1207;g1b5e043158c_2_256"/>
          <p:cNvSpPr txBox="1"/>
          <p:nvPr/>
        </p:nvSpPr>
        <p:spPr>
          <a:xfrm>
            <a:off x="3078150" y="5663600"/>
            <a:ext cx="3561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구매내역 결제 페이지, 결제 수단 선택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1번 :  계좌이체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2번 :  무통장 입금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3번 : 일반결제시수단 선택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Google Shape;1208;g1b5e043158c_2_256"/>
          <p:cNvSpPr txBox="1"/>
          <p:nvPr/>
        </p:nvSpPr>
        <p:spPr>
          <a:xfrm>
            <a:off x="6539900" y="5663600"/>
            <a:ext cx="3561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4번 : 포인트 사용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5번 : 총결제 금액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6번 : subscribe_buy_02 화면으로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Google Shape;1209;g1b5e043158c_2_256"/>
          <p:cNvSpPr/>
          <p:nvPr/>
        </p:nvSpPr>
        <p:spPr>
          <a:xfrm>
            <a:off x="3452225" y="1281383"/>
            <a:ext cx="5905800" cy="3422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1210;g1b5e043158c_2_256"/>
          <p:cNvSpPr/>
          <p:nvPr/>
        </p:nvSpPr>
        <p:spPr>
          <a:xfrm>
            <a:off x="3250103" y="1398862"/>
            <a:ext cx="359100" cy="2475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g1b5e043158c_2_256"/>
          <p:cNvSpPr/>
          <p:nvPr/>
        </p:nvSpPr>
        <p:spPr>
          <a:xfrm>
            <a:off x="3250091" y="1941140"/>
            <a:ext cx="359100" cy="2475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g1b5e043158c_2_256"/>
          <p:cNvSpPr/>
          <p:nvPr/>
        </p:nvSpPr>
        <p:spPr>
          <a:xfrm>
            <a:off x="3250091" y="2477622"/>
            <a:ext cx="359100" cy="2475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3" name="Google Shape;1213;g1b5e043158c_2_256"/>
          <p:cNvCxnSpPr/>
          <p:nvPr/>
        </p:nvCxnSpPr>
        <p:spPr>
          <a:xfrm>
            <a:off x="3484694" y="1797696"/>
            <a:ext cx="584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4" name="Google Shape;1214;g1b5e043158c_2_256"/>
          <p:cNvSpPr txBox="1"/>
          <p:nvPr/>
        </p:nvSpPr>
        <p:spPr>
          <a:xfrm>
            <a:off x="3840402" y="1373561"/>
            <a:ext cx="362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Calibri"/>
                <a:ea typeface="Calibri"/>
                <a:cs typeface="Calibri"/>
                <a:sym typeface="Calibri"/>
              </a:rPr>
              <a:t>계좌 간편 결제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5" name="Google Shape;1215;g1b5e043158c_2_256"/>
          <p:cNvCxnSpPr/>
          <p:nvPr/>
        </p:nvCxnSpPr>
        <p:spPr>
          <a:xfrm>
            <a:off x="3484694" y="2344847"/>
            <a:ext cx="584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6" name="Google Shape;1216;g1b5e043158c_2_256"/>
          <p:cNvSpPr/>
          <p:nvPr/>
        </p:nvSpPr>
        <p:spPr>
          <a:xfrm>
            <a:off x="3650378" y="1473481"/>
            <a:ext cx="189900" cy="2181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g1b5e043158c_2_256"/>
          <p:cNvSpPr txBox="1"/>
          <p:nvPr/>
        </p:nvSpPr>
        <p:spPr>
          <a:xfrm>
            <a:off x="3970426" y="2337203"/>
            <a:ext cx="362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8" name="Google Shape;1218;g1b5e043158c_2_256"/>
          <p:cNvSpPr txBox="1"/>
          <p:nvPr/>
        </p:nvSpPr>
        <p:spPr>
          <a:xfrm>
            <a:off x="3840402" y="1855395"/>
            <a:ext cx="362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무통장 입금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Google Shape;1219;g1b5e043158c_2_256"/>
          <p:cNvSpPr txBox="1"/>
          <p:nvPr/>
        </p:nvSpPr>
        <p:spPr>
          <a:xfrm>
            <a:off x="3804855" y="2363555"/>
            <a:ext cx="5355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Calibri"/>
                <a:ea typeface="Calibri"/>
                <a:cs typeface="Calibri"/>
                <a:sym typeface="Calibri"/>
              </a:rPr>
              <a:t>일반 결제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ko-KR" sz="1500">
                <a:latin typeface="Calibri"/>
                <a:ea typeface="Calibri"/>
                <a:cs typeface="Calibri"/>
                <a:sym typeface="Calibri"/>
              </a:rPr>
              <a:t>신용카드                                            휴대폰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Calibri"/>
                <a:ea typeface="Calibri"/>
                <a:cs typeface="Calibri"/>
                <a:sym typeface="Calibri"/>
              </a:rPr>
              <a:t>카드 구분  :   개인      법인                   번호입력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Calibri"/>
                <a:ea typeface="Calibri"/>
                <a:cs typeface="Calibri"/>
                <a:sym typeface="Calibri"/>
              </a:rPr>
              <a:t>               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Calibri"/>
                <a:ea typeface="Calibri"/>
                <a:cs typeface="Calibri"/>
                <a:sym typeface="Calibri"/>
              </a:rPr>
              <a:t>카드 선택  :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인증번호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Calibri"/>
                <a:ea typeface="Calibri"/>
                <a:cs typeface="Calibri"/>
                <a:sym typeface="Calibri"/>
              </a:rPr>
              <a:t>할부 기간  :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0" name="Google Shape;1220;g1b5e043158c_2_256"/>
          <p:cNvSpPr/>
          <p:nvPr/>
        </p:nvSpPr>
        <p:spPr>
          <a:xfrm>
            <a:off x="3650378" y="1962183"/>
            <a:ext cx="189900" cy="2181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g1b5e043158c_2_256"/>
          <p:cNvSpPr/>
          <p:nvPr/>
        </p:nvSpPr>
        <p:spPr>
          <a:xfrm>
            <a:off x="3650378" y="2477580"/>
            <a:ext cx="189900" cy="2181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g1b5e043158c_2_256"/>
          <p:cNvSpPr/>
          <p:nvPr/>
        </p:nvSpPr>
        <p:spPr>
          <a:xfrm>
            <a:off x="4070401" y="3068288"/>
            <a:ext cx="101400" cy="131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g1b5e043158c_2_256"/>
          <p:cNvSpPr/>
          <p:nvPr/>
        </p:nvSpPr>
        <p:spPr>
          <a:xfrm>
            <a:off x="6731182" y="3068288"/>
            <a:ext cx="101400" cy="131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g1b5e043158c_2_256"/>
          <p:cNvSpPr/>
          <p:nvPr/>
        </p:nvSpPr>
        <p:spPr>
          <a:xfrm>
            <a:off x="4966280" y="3982886"/>
            <a:ext cx="1166100" cy="21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g1b5e043158c_2_256"/>
          <p:cNvSpPr/>
          <p:nvPr/>
        </p:nvSpPr>
        <p:spPr>
          <a:xfrm>
            <a:off x="4966280" y="4386042"/>
            <a:ext cx="1166100" cy="21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g1b5e043158c_2_256"/>
          <p:cNvSpPr/>
          <p:nvPr/>
        </p:nvSpPr>
        <p:spPr>
          <a:xfrm>
            <a:off x="5382712" y="3575938"/>
            <a:ext cx="101400" cy="131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g1b5e043158c_2_256"/>
          <p:cNvSpPr/>
          <p:nvPr/>
        </p:nvSpPr>
        <p:spPr>
          <a:xfrm>
            <a:off x="6031012" y="3575938"/>
            <a:ext cx="101400" cy="1314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g1b5e043158c_2_256"/>
          <p:cNvSpPr/>
          <p:nvPr/>
        </p:nvSpPr>
        <p:spPr>
          <a:xfrm>
            <a:off x="7593745" y="3560493"/>
            <a:ext cx="1668300" cy="21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g1b5e043158c_2_256"/>
          <p:cNvSpPr/>
          <p:nvPr/>
        </p:nvSpPr>
        <p:spPr>
          <a:xfrm>
            <a:off x="8157158" y="3852275"/>
            <a:ext cx="1002900" cy="21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인증번호 전송</a:t>
            </a:r>
            <a:endParaRPr sz="1000"/>
          </a:p>
        </p:txBody>
      </p:sp>
      <p:sp>
        <p:nvSpPr>
          <p:cNvPr id="1230" name="Google Shape;1230;g1b5e043158c_2_256"/>
          <p:cNvSpPr/>
          <p:nvPr/>
        </p:nvSpPr>
        <p:spPr>
          <a:xfrm>
            <a:off x="7593745" y="4174846"/>
            <a:ext cx="1300500" cy="21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g1b5e043158c_2_256"/>
          <p:cNvSpPr/>
          <p:nvPr/>
        </p:nvSpPr>
        <p:spPr>
          <a:xfrm>
            <a:off x="8312643" y="4421727"/>
            <a:ext cx="725400" cy="21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인증하기</a:t>
            </a:r>
            <a:endParaRPr sz="1000"/>
          </a:p>
        </p:txBody>
      </p:sp>
      <p:sp>
        <p:nvSpPr>
          <p:cNvPr id="1232" name="Google Shape;1232;g1b5e043158c_2_256"/>
          <p:cNvSpPr/>
          <p:nvPr/>
        </p:nvSpPr>
        <p:spPr>
          <a:xfrm>
            <a:off x="8023440" y="4791706"/>
            <a:ext cx="1303800" cy="292500"/>
          </a:xfrm>
          <a:prstGeom prst="roundRect">
            <a:avLst>
              <a:gd fmla="val 16667" name="adj"/>
            </a:avLst>
          </a:prstGeom>
          <a:solidFill>
            <a:srgbClr val="D0DEE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결제 하기</a:t>
            </a:r>
            <a:endParaRPr/>
          </a:p>
        </p:txBody>
      </p:sp>
      <p:sp>
        <p:nvSpPr>
          <p:cNvPr id="1233" name="Google Shape;1233;g1b5e043158c_2_256"/>
          <p:cNvSpPr txBox="1"/>
          <p:nvPr/>
        </p:nvSpPr>
        <p:spPr>
          <a:xfrm>
            <a:off x="6187813" y="4540200"/>
            <a:ext cx="178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ko-KR" sz="1000"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ko-KR">
                <a:latin typeface="Calibri"/>
                <a:ea typeface="Calibri"/>
                <a:cs typeface="Calibri"/>
                <a:sym typeface="Calibri"/>
              </a:rPr>
              <a:t>                   총 결제 금액             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g1b5e043158c_2_256"/>
          <p:cNvSpPr/>
          <p:nvPr/>
        </p:nvSpPr>
        <p:spPr>
          <a:xfrm>
            <a:off x="5828716" y="4764359"/>
            <a:ext cx="359100" cy="2475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g1b5e043158c_2_256"/>
          <p:cNvSpPr/>
          <p:nvPr/>
        </p:nvSpPr>
        <p:spPr>
          <a:xfrm>
            <a:off x="7790316" y="4703822"/>
            <a:ext cx="359100" cy="2475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Google Shape;1236;g1b5e043158c_2_256"/>
          <p:cNvSpPr/>
          <p:nvPr/>
        </p:nvSpPr>
        <p:spPr>
          <a:xfrm>
            <a:off x="7023317" y="489441"/>
            <a:ext cx="727200" cy="21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1b5e043158c_2_376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2" name="Google Shape;1242;g1b5e043158c_2_376"/>
          <p:cNvGrpSpPr/>
          <p:nvPr/>
        </p:nvGrpSpPr>
        <p:grpSpPr>
          <a:xfrm>
            <a:off x="276831" y="269845"/>
            <a:ext cx="2280741" cy="977578"/>
            <a:chOff x="276836" y="269845"/>
            <a:chExt cx="2171100" cy="977578"/>
          </a:xfrm>
        </p:grpSpPr>
        <p:sp>
          <p:nvSpPr>
            <p:cNvPr id="1243" name="Google Shape;1243;g1b5e043158c_2_376"/>
            <p:cNvSpPr txBox="1"/>
            <p:nvPr/>
          </p:nvSpPr>
          <p:spPr>
            <a:xfrm>
              <a:off x="276836" y="269845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1244" name="Google Shape;1244;g1b5e043158c_2_376"/>
            <p:cNvSpPr txBox="1"/>
            <p:nvPr/>
          </p:nvSpPr>
          <p:spPr>
            <a:xfrm>
              <a:off x="276836" y="600923"/>
              <a:ext cx="2171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전통주 온라인구매 서비스와 오프라인 오픈을 위한 정보제공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g1b5e043158c_2_376"/>
          <p:cNvGrpSpPr/>
          <p:nvPr/>
        </p:nvGrpSpPr>
        <p:grpSpPr>
          <a:xfrm>
            <a:off x="276836" y="1283533"/>
            <a:ext cx="2171100" cy="607978"/>
            <a:chOff x="276836" y="1474033"/>
            <a:chExt cx="2171100" cy="607978"/>
          </a:xfrm>
        </p:grpSpPr>
        <p:sp>
          <p:nvSpPr>
            <p:cNvPr id="1246" name="Google Shape;1246;g1b5e043158c_2_376"/>
            <p:cNvSpPr txBox="1"/>
            <p:nvPr/>
          </p:nvSpPr>
          <p:spPr>
            <a:xfrm>
              <a:off x="276836" y="1474033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1247" name="Google Shape;1247;g1b5e043158c_2_376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결재완료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8" name="Google Shape;1248;g1b5e043158c_2_376"/>
          <p:cNvGrpSpPr/>
          <p:nvPr/>
        </p:nvGrpSpPr>
        <p:grpSpPr>
          <a:xfrm>
            <a:off x="276836" y="2287696"/>
            <a:ext cx="2171100" cy="607978"/>
            <a:chOff x="276836" y="2678221"/>
            <a:chExt cx="2171100" cy="607978"/>
          </a:xfrm>
        </p:grpSpPr>
        <p:sp>
          <p:nvSpPr>
            <p:cNvPr id="1249" name="Google Shape;1249;g1b5e043158c_2_376"/>
            <p:cNvSpPr txBox="1"/>
            <p:nvPr/>
          </p:nvSpPr>
          <p:spPr>
            <a:xfrm>
              <a:off x="276836" y="2678221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1250" name="Google Shape;1250;g1b5e043158c_2_376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subscribe_buy_02</a:t>
              </a:r>
              <a:endParaRPr/>
            </a:p>
          </p:txBody>
        </p:sp>
      </p:grpSp>
      <p:grpSp>
        <p:nvGrpSpPr>
          <p:cNvPr id="1251" name="Google Shape;1251;g1b5e043158c_2_376"/>
          <p:cNvGrpSpPr/>
          <p:nvPr/>
        </p:nvGrpSpPr>
        <p:grpSpPr>
          <a:xfrm>
            <a:off x="276836" y="3104991"/>
            <a:ext cx="2171100" cy="607978"/>
            <a:chOff x="276836" y="3666966"/>
            <a:chExt cx="2171100" cy="607978"/>
          </a:xfrm>
        </p:grpSpPr>
        <p:sp>
          <p:nvSpPr>
            <p:cNvPr id="1252" name="Google Shape;1252;g1b5e043158c_2_376"/>
            <p:cNvSpPr txBox="1"/>
            <p:nvPr/>
          </p:nvSpPr>
          <p:spPr>
            <a:xfrm>
              <a:off x="276836" y="3666966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1253" name="Google Shape;1253;g1b5e043158c_2_376"/>
            <p:cNvSpPr txBox="1"/>
            <p:nvPr/>
          </p:nvSpPr>
          <p:spPr>
            <a:xfrm>
              <a:off x="276836" y="3998044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이종수 / 팀원 - 김세화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4" name="Google Shape;1254;g1b5e043158c_2_376"/>
          <p:cNvSpPr/>
          <p:nvPr/>
        </p:nvSpPr>
        <p:spPr>
          <a:xfrm>
            <a:off x="2743200" y="5172074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Google Shape;1255;g1b5e043158c_2_376"/>
          <p:cNvSpPr txBox="1"/>
          <p:nvPr/>
        </p:nvSpPr>
        <p:spPr>
          <a:xfrm>
            <a:off x="3020087" y="530629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1256" name="Google Shape;1256;g1b5e043158c_2_376"/>
          <p:cNvSpPr txBox="1"/>
          <p:nvPr/>
        </p:nvSpPr>
        <p:spPr>
          <a:xfrm>
            <a:off x="3136300" y="5737900"/>
            <a:ext cx="2466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 구독 완료된 상품 정보 보여줌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1번 : 구독자 정보 보여줌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2번 : 배송도착일 보여줌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7" name="Google Shape;1257;g1b5e043158c_2_376"/>
          <p:cNvGrpSpPr/>
          <p:nvPr/>
        </p:nvGrpSpPr>
        <p:grpSpPr>
          <a:xfrm>
            <a:off x="276836" y="3936433"/>
            <a:ext cx="2171100" cy="2270578"/>
            <a:chOff x="276836" y="269845"/>
            <a:chExt cx="2171100" cy="2270578"/>
          </a:xfrm>
        </p:grpSpPr>
        <p:sp>
          <p:nvSpPr>
            <p:cNvPr id="1258" name="Google Shape;1258;g1b5e043158c_2_376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1259" name="Google Shape;1259;g1b5e043158c_2_376"/>
            <p:cNvSpPr txBox="1"/>
            <p:nvPr/>
          </p:nvSpPr>
          <p:spPr>
            <a:xfrm>
              <a:off x="276836" y="600923"/>
              <a:ext cx="2171100" cy="19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0" name="Google Shape;1260;g1b5e043158c_2_376"/>
          <p:cNvSpPr txBox="1"/>
          <p:nvPr/>
        </p:nvSpPr>
        <p:spPr>
          <a:xfrm>
            <a:off x="2928794" y="220504"/>
            <a:ext cx="10017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795" lvl="0" marL="68795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17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1261" name="Google Shape;1261;g1b5e043158c_2_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564" y="227504"/>
            <a:ext cx="546909" cy="38956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2" name="Google Shape;1262;g1b5e043158c_2_376"/>
          <p:cNvGraphicFramePr/>
          <p:nvPr/>
        </p:nvGraphicFramePr>
        <p:xfrm>
          <a:off x="4553976" y="489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{62F5A6DA-D4E9-4383-BCF6-26CF6744747D}</a:tableStyleId>
              </a:tblPr>
              <a:tblGrid>
                <a:gridCol w="1622700"/>
                <a:gridCol w="824750"/>
                <a:gridCol w="788900"/>
                <a:gridCol w="705650"/>
              </a:tblGrid>
              <a:tr h="10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전통주(하위 카테고리)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sp>
        <p:nvSpPr>
          <p:cNvPr id="1263" name="Google Shape;1263;g1b5e043158c_2_376"/>
          <p:cNvSpPr txBox="1"/>
          <p:nvPr/>
        </p:nvSpPr>
        <p:spPr>
          <a:xfrm>
            <a:off x="8570743" y="466343"/>
            <a:ext cx="1169100" cy="24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로그인/회원가입</a:t>
            </a:r>
            <a:endParaRPr/>
          </a:p>
        </p:txBody>
      </p:sp>
      <p:sp>
        <p:nvSpPr>
          <p:cNvPr id="1264" name="Google Shape;1264;g1b5e043158c_2_376"/>
          <p:cNvSpPr/>
          <p:nvPr/>
        </p:nvSpPr>
        <p:spPr>
          <a:xfrm>
            <a:off x="8570743" y="220677"/>
            <a:ext cx="779400" cy="2184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/>
          </a:p>
        </p:txBody>
      </p:sp>
      <p:sp>
        <p:nvSpPr>
          <p:cNvPr id="1265" name="Google Shape;1265;g1b5e043158c_2_376"/>
          <p:cNvSpPr/>
          <p:nvPr/>
        </p:nvSpPr>
        <p:spPr>
          <a:xfrm>
            <a:off x="7023317" y="489441"/>
            <a:ext cx="727200" cy="21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6" name="Google Shape;1266;g1b5e043158c_2_376"/>
          <p:cNvSpPr/>
          <p:nvPr/>
        </p:nvSpPr>
        <p:spPr>
          <a:xfrm>
            <a:off x="3007755" y="2279328"/>
            <a:ext cx="3633398" cy="2025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Google Shape;1267;g1b5e043158c_2_376"/>
          <p:cNvSpPr/>
          <p:nvPr/>
        </p:nvSpPr>
        <p:spPr>
          <a:xfrm>
            <a:off x="3376195" y="2389544"/>
            <a:ext cx="996889" cy="316514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/>
          </a:p>
        </p:txBody>
      </p:sp>
      <p:sp>
        <p:nvSpPr>
          <p:cNvPr id="1268" name="Google Shape;1268;g1b5e043158c_2_376"/>
          <p:cNvSpPr/>
          <p:nvPr/>
        </p:nvSpPr>
        <p:spPr>
          <a:xfrm>
            <a:off x="3376195" y="2835169"/>
            <a:ext cx="996889" cy="316514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주소</a:t>
            </a:r>
            <a:endParaRPr/>
          </a:p>
        </p:txBody>
      </p:sp>
      <p:sp>
        <p:nvSpPr>
          <p:cNvPr id="1269" name="Google Shape;1269;g1b5e043158c_2_376"/>
          <p:cNvSpPr/>
          <p:nvPr/>
        </p:nvSpPr>
        <p:spPr>
          <a:xfrm>
            <a:off x="3376195" y="3250018"/>
            <a:ext cx="996889" cy="316514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/>
          </a:p>
        </p:txBody>
      </p:sp>
      <p:sp>
        <p:nvSpPr>
          <p:cNvPr id="1270" name="Google Shape;1270;g1b5e043158c_2_376"/>
          <p:cNvSpPr/>
          <p:nvPr/>
        </p:nvSpPr>
        <p:spPr>
          <a:xfrm>
            <a:off x="4521249" y="2397633"/>
            <a:ext cx="1959892" cy="316514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Google Shape;1271;g1b5e043158c_2_376"/>
          <p:cNvSpPr/>
          <p:nvPr/>
        </p:nvSpPr>
        <p:spPr>
          <a:xfrm>
            <a:off x="4521671" y="3250018"/>
            <a:ext cx="1959892" cy="316514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2" name="Google Shape;1272;g1b5e043158c_2_376"/>
          <p:cNvSpPr/>
          <p:nvPr/>
        </p:nvSpPr>
        <p:spPr>
          <a:xfrm>
            <a:off x="4512116" y="2823825"/>
            <a:ext cx="1959892" cy="316514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3" name="Google Shape;1273;g1b5e043158c_2_376"/>
          <p:cNvSpPr/>
          <p:nvPr/>
        </p:nvSpPr>
        <p:spPr>
          <a:xfrm>
            <a:off x="3376195" y="3674204"/>
            <a:ext cx="996889" cy="316514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/>
              <a:t>구독 패키지</a:t>
            </a:r>
            <a:endParaRPr/>
          </a:p>
        </p:txBody>
      </p:sp>
      <p:sp>
        <p:nvSpPr>
          <p:cNvPr id="1274" name="Google Shape;1274;g1b5e043158c_2_376"/>
          <p:cNvSpPr/>
          <p:nvPr/>
        </p:nvSpPr>
        <p:spPr>
          <a:xfrm>
            <a:off x="4521249" y="3676670"/>
            <a:ext cx="1959892" cy="316514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g1b5e043158c_2_376"/>
          <p:cNvSpPr/>
          <p:nvPr/>
        </p:nvSpPr>
        <p:spPr>
          <a:xfrm>
            <a:off x="3133368" y="2338999"/>
            <a:ext cx="327924" cy="266521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g1b5e043158c_2_376"/>
          <p:cNvSpPr txBox="1"/>
          <p:nvPr/>
        </p:nvSpPr>
        <p:spPr>
          <a:xfrm>
            <a:off x="3767681" y="1123517"/>
            <a:ext cx="472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Calibri"/>
                <a:ea typeface="Calibri"/>
                <a:cs typeface="Calibri"/>
                <a:sym typeface="Calibri"/>
              </a:rPr>
              <a:t>랜덤 패키지 구독이 완료 되었습니다!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Calibri"/>
                <a:ea typeface="Calibri"/>
                <a:cs typeface="Calibri"/>
                <a:sym typeface="Calibri"/>
              </a:rPr>
              <a:t>00월 00일 부터 배송이 시작됩니다</a:t>
            </a:r>
            <a:r>
              <a:rPr lang="ko-KR" sz="17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7" name="Google Shape;1277;g1b5e043158c_2_376"/>
          <p:cNvPicPr preferRelativeResize="0"/>
          <p:nvPr/>
        </p:nvPicPr>
        <p:blipFill rotWithShape="1">
          <a:blip r:embed="rId4">
            <a:alphaModFix/>
          </a:blip>
          <a:srcRect b="-908" l="0" r="0" t="0"/>
          <a:stretch/>
        </p:blipFill>
        <p:spPr>
          <a:xfrm>
            <a:off x="6905700" y="2175013"/>
            <a:ext cx="2743200" cy="26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g1b5e043158c_2_376"/>
          <p:cNvSpPr txBox="1"/>
          <p:nvPr/>
        </p:nvSpPr>
        <p:spPr>
          <a:xfrm>
            <a:off x="3007750" y="1870775"/>
            <a:ext cx="17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구독자 정보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9" name="Google Shape;1279;g1b5e043158c_2_376"/>
          <p:cNvSpPr/>
          <p:nvPr/>
        </p:nvSpPr>
        <p:spPr>
          <a:xfrm>
            <a:off x="6805975" y="209780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22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5" name="Google Shape;1285;p22"/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1286" name="Google Shape;1286;p22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1287" name="Google Shape;1287;p22"/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전통주 온라인구매 서비스와 오프라인 오픈을 위한 정보제공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22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289" name="Google Shape;1289;p22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1290" name="Google Shape;1290;p22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로그인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1" name="Google Shape;1291;p22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292" name="Google Shape;1292;p22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1293" name="Google Shape;1293;p22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login</a:t>
              </a:r>
              <a:endParaRPr/>
            </a:p>
          </p:txBody>
        </p:sp>
      </p:grpSp>
      <p:grpSp>
        <p:nvGrpSpPr>
          <p:cNvPr id="1294" name="Google Shape;1294;p22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295" name="Google Shape;1295;p22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1296" name="Google Shape;1296;p22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이종수 / 팀원 - 김세화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7" name="Google Shape;1297;p22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Google Shape;1298;p22"/>
          <p:cNvSpPr txBox="1"/>
          <p:nvPr/>
        </p:nvSpPr>
        <p:spPr>
          <a:xfrm>
            <a:off x="3020037" y="5350921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1299" name="Google Shape;1299;p22"/>
          <p:cNvSpPr txBox="1"/>
          <p:nvPr/>
        </p:nvSpPr>
        <p:spPr>
          <a:xfrm>
            <a:off x="3020013" y="5758450"/>
            <a:ext cx="343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로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그인/회원가입을 누르면 login 화면으로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로그인을 할 수 있는 화면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새로운 고객들이 회원가입 할 수있는 화면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0" name="Google Shape;1300;p22"/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1301" name="Google Shape;1301;p22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1302" name="Google Shape;1302;p22"/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3" name="Google Shape;1303;p22"/>
          <p:cNvSpPr txBox="1"/>
          <p:nvPr/>
        </p:nvSpPr>
        <p:spPr>
          <a:xfrm>
            <a:off x="6451125" y="5689625"/>
            <a:ext cx="3431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1번 :  로그인/회원가입을 누르면 login 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2번 : 아이디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3번 : 비밀번호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4번 : 아이디/비밀번호 입력 후 로그인하기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5번 :  아이디가 없을시 회원가입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p22"/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796" lvl="0" marL="68796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17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1305" name="Google Shape;130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564" y="227504"/>
            <a:ext cx="546909" cy="3895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6" name="Google Shape;1306;p22"/>
          <p:cNvGraphicFramePr/>
          <p:nvPr/>
        </p:nvGraphicFramePr>
        <p:xfrm>
          <a:off x="4553976" y="489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{62F5A6DA-D4E9-4383-BCF6-26CF6744747D}</a:tableStyleId>
              </a:tblPr>
              <a:tblGrid>
                <a:gridCol w="1622700"/>
                <a:gridCol w="824750"/>
                <a:gridCol w="788900"/>
                <a:gridCol w="705650"/>
              </a:tblGrid>
              <a:tr h="10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전통주(하위 카테고리)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sp>
        <p:nvSpPr>
          <p:cNvPr id="1307" name="Google Shape;1307;p22"/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로그인/회원가입</a:t>
            </a:r>
            <a:endParaRPr/>
          </a:p>
        </p:txBody>
      </p:sp>
      <p:sp>
        <p:nvSpPr>
          <p:cNvPr id="1308" name="Google Shape;1308;p22"/>
          <p:cNvSpPr/>
          <p:nvPr/>
        </p:nvSpPr>
        <p:spPr>
          <a:xfrm>
            <a:off x="8570743" y="220677"/>
            <a:ext cx="779445" cy="21844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/>
          </a:p>
        </p:txBody>
      </p:sp>
      <p:sp>
        <p:nvSpPr>
          <p:cNvPr id="1309" name="Google Shape;1309;p22"/>
          <p:cNvSpPr/>
          <p:nvPr/>
        </p:nvSpPr>
        <p:spPr>
          <a:xfrm>
            <a:off x="8596890" y="480867"/>
            <a:ext cx="1142905" cy="24622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0" name="Google Shape;131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2853" y="859411"/>
            <a:ext cx="4595258" cy="390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1" name="Google Shape;1311;p22"/>
          <p:cNvSpPr/>
          <p:nvPr/>
        </p:nvSpPr>
        <p:spPr>
          <a:xfrm>
            <a:off x="5920475" y="3690113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2" name="Google Shape;1312;p22"/>
          <p:cNvSpPr/>
          <p:nvPr/>
        </p:nvSpPr>
        <p:spPr>
          <a:xfrm>
            <a:off x="7001425" y="369012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3" name="Google Shape;1313;p22"/>
          <p:cNvSpPr/>
          <p:nvPr/>
        </p:nvSpPr>
        <p:spPr>
          <a:xfrm>
            <a:off x="5403250" y="299315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4" name="Google Shape;1314;p22"/>
          <p:cNvSpPr/>
          <p:nvPr/>
        </p:nvSpPr>
        <p:spPr>
          <a:xfrm>
            <a:off x="5253350" y="228770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Google Shape;1315;p22"/>
          <p:cNvSpPr/>
          <p:nvPr/>
        </p:nvSpPr>
        <p:spPr>
          <a:xfrm>
            <a:off x="9445000" y="20675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/>
          <p:nvPr/>
        </p:nvSpPr>
        <p:spPr>
          <a:xfrm>
            <a:off x="5674658" y="4681179"/>
            <a:ext cx="2621383" cy="91262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3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2020102" y="1323240"/>
            <a:ext cx="1094339" cy="347889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3011563" y="1806931"/>
            <a:ext cx="1094339" cy="347889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메인화면</a:t>
            </a:r>
            <a:endParaRPr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"/>
          <p:cNvSpPr/>
          <p:nvPr/>
        </p:nvSpPr>
        <p:spPr>
          <a:xfrm>
            <a:off x="3011563" y="2331626"/>
            <a:ext cx="1094339" cy="347889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전통주</a:t>
            </a:r>
            <a:endParaRPr/>
          </a:p>
        </p:txBody>
      </p:sp>
      <p:sp>
        <p:nvSpPr>
          <p:cNvPr id="182" name="Google Shape;182;p3"/>
          <p:cNvSpPr/>
          <p:nvPr/>
        </p:nvSpPr>
        <p:spPr>
          <a:xfrm>
            <a:off x="3011563" y="4783100"/>
            <a:ext cx="1094339" cy="347889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</a:t>
            </a:r>
            <a:endParaRPr/>
          </a:p>
        </p:txBody>
      </p:sp>
      <p:sp>
        <p:nvSpPr>
          <p:cNvPr id="183" name="Google Shape;183;p3"/>
          <p:cNvSpPr/>
          <p:nvPr/>
        </p:nvSpPr>
        <p:spPr>
          <a:xfrm>
            <a:off x="3011563" y="5635348"/>
            <a:ext cx="1094339" cy="347889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커뮤니티</a:t>
            </a: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4477231" y="2359317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기본정보</a:t>
            </a:r>
            <a:endParaRPr/>
          </a:p>
        </p:txBody>
      </p:sp>
      <p:sp>
        <p:nvSpPr>
          <p:cNvPr id="185" name="Google Shape;185;p3"/>
          <p:cNvSpPr/>
          <p:nvPr/>
        </p:nvSpPr>
        <p:spPr>
          <a:xfrm>
            <a:off x="4472432" y="3116640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안주</a:t>
            </a:r>
            <a:endParaRPr/>
          </a:p>
        </p:txBody>
      </p:sp>
      <p:sp>
        <p:nvSpPr>
          <p:cNvPr id="186" name="Google Shape;186;p3"/>
          <p:cNvSpPr/>
          <p:nvPr/>
        </p:nvSpPr>
        <p:spPr>
          <a:xfrm>
            <a:off x="5786046" y="4809095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/>
          </a:p>
        </p:txBody>
      </p:sp>
      <p:sp>
        <p:nvSpPr>
          <p:cNvPr id="187" name="Google Shape;187;p3"/>
          <p:cNvSpPr/>
          <p:nvPr/>
        </p:nvSpPr>
        <p:spPr>
          <a:xfrm>
            <a:off x="5786046" y="5170251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주소</a:t>
            </a:r>
            <a:endParaRPr/>
          </a:p>
        </p:txBody>
      </p:sp>
      <p:sp>
        <p:nvSpPr>
          <p:cNvPr id="188" name="Google Shape;188;p3"/>
          <p:cNvSpPr/>
          <p:nvPr/>
        </p:nvSpPr>
        <p:spPr>
          <a:xfrm>
            <a:off x="7079954" y="4810710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/>
          </a:p>
        </p:txBody>
      </p:sp>
      <p:sp>
        <p:nvSpPr>
          <p:cNvPr id="189" name="Google Shape;189;p3"/>
          <p:cNvSpPr/>
          <p:nvPr/>
        </p:nvSpPr>
        <p:spPr>
          <a:xfrm>
            <a:off x="7079954" y="5166566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쿠폰이벤트</a:t>
            </a:r>
            <a:endParaRPr/>
          </a:p>
        </p:txBody>
      </p:sp>
      <p:cxnSp>
        <p:nvCxnSpPr>
          <p:cNvPr id="190" name="Google Shape;190;p3"/>
          <p:cNvCxnSpPr>
            <a:stCxn id="179" idx="2"/>
            <a:endCxn id="183" idx="1"/>
          </p:cNvCxnSpPr>
          <p:nvPr/>
        </p:nvCxnSpPr>
        <p:spPr>
          <a:xfrm flipH="1" rot="-5400000">
            <a:off x="720322" y="3518079"/>
            <a:ext cx="4138200" cy="444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3"/>
          <p:cNvCxnSpPr>
            <a:stCxn id="181" idx="3"/>
            <a:endCxn id="184" idx="1"/>
          </p:cNvCxnSpPr>
          <p:nvPr/>
        </p:nvCxnSpPr>
        <p:spPr>
          <a:xfrm>
            <a:off x="4105902" y="2505571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3"/>
          <p:cNvCxnSpPr>
            <a:endCxn id="180" idx="1"/>
          </p:cNvCxnSpPr>
          <p:nvPr/>
        </p:nvCxnSpPr>
        <p:spPr>
          <a:xfrm>
            <a:off x="2570863" y="1980876"/>
            <a:ext cx="44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3"/>
          <p:cNvCxnSpPr/>
          <p:nvPr/>
        </p:nvCxnSpPr>
        <p:spPr>
          <a:xfrm>
            <a:off x="2571981" y="2506142"/>
            <a:ext cx="440763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" name="Google Shape;194;p3"/>
          <p:cNvCxnSpPr/>
          <p:nvPr/>
        </p:nvCxnSpPr>
        <p:spPr>
          <a:xfrm>
            <a:off x="2570799" y="4946725"/>
            <a:ext cx="440763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3"/>
          <p:cNvSpPr/>
          <p:nvPr/>
        </p:nvSpPr>
        <p:spPr>
          <a:xfrm>
            <a:off x="3000677" y="4277492"/>
            <a:ext cx="1094339" cy="347889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정기구독</a:t>
            </a:r>
            <a:endParaRPr/>
          </a:p>
        </p:txBody>
      </p:sp>
      <p:cxnSp>
        <p:nvCxnSpPr>
          <p:cNvPr id="196" name="Google Shape;196;p3"/>
          <p:cNvCxnSpPr/>
          <p:nvPr/>
        </p:nvCxnSpPr>
        <p:spPr>
          <a:xfrm>
            <a:off x="2571981" y="4451436"/>
            <a:ext cx="440763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7" name="Google Shape;197;p3"/>
          <p:cNvSpPr/>
          <p:nvPr/>
        </p:nvSpPr>
        <p:spPr>
          <a:xfrm>
            <a:off x="4498659" y="4305182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/>
          </a:p>
        </p:txBody>
      </p:sp>
      <p:cxnSp>
        <p:nvCxnSpPr>
          <p:cNvPr id="198" name="Google Shape;198;p3"/>
          <p:cNvCxnSpPr>
            <a:stCxn id="195" idx="3"/>
            <a:endCxn id="197" idx="1"/>
          </p:cNvCxnSpPr>
          <p:nvPr/>
        </p:nvCxnSpPr>
        <p:spPr>
          <a:xfrm>
            <a:off x="4095016" y="4451437"/>
            <a:ext cx="403500" cy="6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3"/>
          <p:cNvSpPr/>
          <p:nvPr/>
        </p:nvSpPr>
        <p:spPr>
          <a:xfrm>
            <a:off x="5961688" y="4305349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정기구독 결</a:t>
            </a:r>
            <a:r>
              <a:rPr lang="ko-KR" sz="975"/>
              <a:t>제</a:t>
            </a:r>
            <a:endParaRPr/>
          </a:p>
        </p:txBody>
      </p:sp>
      <p:cxnSp>
        <p:nvCxnSpPr>
          <p:cNvPr id="200" name="Google Shape;200;p3"/>
          <p:cNvCxnSpPr>
            <a:stCxn id="197" idx="3"/>
            <a:endCxn id="199" idx="1"/>
          </p:cNvCxnSpPr>
          <p:nvPr/>
        </p:nvCxnSpPr>
        <p:spPr>
          <a:xfrm>
            <a:off x="5592998" y="4451432"/>
            <a:ext cx="3687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3"/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메뉴 구성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3"/>
          <p:cNvCxnSpPr/>
          <p:nvPr/>
        </p:nvCxnSpPr>
        <p:spPr>
          <a:xfrm>
            <a:off x="553673" y="1098958"/>
            <a:ext cx="873294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3"/>
          <p:cNvSpPr/>
          <p:nvPr/>
        </p:nvSpPr>
        <p:spPr>
          <a:xfrm>
            <a:off x="4477231" y="3501857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제조지역</a:t>
            </a:r>
            <a:endParaRPr/>
          </a:p>
        </p:txBody>
      </p:sp>
      <p:sp>
        <p:nvSpPr>
          <p:cNvPr id="204" name="Google Shape;204;p3"/>
          <p:cNvSpPr/>
          <p:nvPr/>
        </p:nvSpPr>
        <p:spPr>
          <a:xfrm>
            <a:off x="4473613" y="3878136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포지셔닝 맵</a:t>
            </a:r>
            <a:endParaRPr/>
          </a:p>
        </p:txBody>
      </p:sp>
      <p:cxnSp>
        <p:nvCxnSpPr>
          <p:cNvPr id="205" name="Google Shape;205;p3"/>
          <p:cNvCxnSpPr>
            <a:stCxn id="181" idx="3"/>
            <a:endCxn id="204" idx="1"/>
          </p:cNvCxnSpPr>
          <p:nvPr/>
        </p:nvCxnSpPr>
        <p:spPr>
          <a:xfrm>
            <a:off x="4105902" y="2505571"/>
            <a:ext cx="367800" cy="15189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6" name="Google Shape;206;p3"/>
          <p:cNvSpPr/>
          <p:nvPr/>
        </p:nvSpPr>
        <p:spPr>
          <a:xfrm>
            <a:off x="4498659" y="4793787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/>
          </a:p>
        </p:txBody>
      </p:sp>
      <p:sp>
        <p:nvSpPr>
          <p:cNvPr id="207" name="Google Shape;207;p3"/>
          <p:cNvSpPr/>
          <p:nvPr/>
        </p:nvSpPr>
        <p:spPr>
          <a:xfrm>
            <a:off x="4498659" y="5154943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비회원</a:t>
            </a:r>
            <a:endParaRPr/>
          </a:p>
        </p:txBody>
      </p:sp>
      <p:cxnSp>
        <p:nvCxnSpPr>
          <p:cNvPr id="208" name="Google Shape;208;p3"/>
          <p:cNvCxnSpPr>
            <a:endCxn id="207" idx="1"/>
          </p:cNvCxnSpPr>
          <p:nvPr/>
        </p:nvCxnSpPr>
        <p:spPr>
          <a:xfrm>
            <a:off x="4109859" y="4941193"/>
            <a:ext cx="388800" cy="3600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9" name="Google Shape;209;p3"/>
          <p:cNvCxnSpPr>
            <a:endCxn id="206" idx="1"/>
          </p:cNvCxnSpPr>
          <p:nvPr/>
        </p:nvCxnSpPr>
        <p:spPr>
          <a:xfrm flipH="1" rot="10800000">
            <a:off x="4109859" y="4940037"/>
            <a:ext cx="3888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0" name="Google Shape;210;p3"/>
          <p:cNvCxnSpPr>
            <a:endCxn id="185" idx="1"/>
          </p:cNvCxnSpPr>
          <p:nvPr/>
        </p:nvCxnSpPr>
        <p:spPr>
          <a:xfrm>
            <a:off x="4299332" y="3262890"/>
            <a:ext cx="1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1" name="Google Shape;211;p3"/>
          <p:cNvCxnSpPr/>
          <p:nvPr/>
        </p:nvCxnSpPr>
        <p:spPr>
          <a:xfrm>
            <a:off x="4296835" y="3643864"/>
            <a:ext cx="17677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3"/>
          <p:cNvSpPr/>
          <p:nvPr/>
        </p:nvSpPr>
        <p:spPr>
          <a:xfrm>
            <a:off x="4472432" y="2739235"/>
            <a:ext cx="1094339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해시태그</a:t>
            </a:r>
            <a:endParaRPr/>
          </a:p>
        </p:txBody>
      </p:sp>
      <p:cxnSp>
        <p:nvCxnSpPr>
          <p:cNvPr id="213" name="Google Shape;213;p3"/>
          <p:cNvCxnSpPr/>
          <p:nvPr/>
        </p:nvCxnSpPr>
        <p:spPr>
          <a:xfrm>
            <a:off x="4296835" y="2859478"/>
            <a:ext cx="17559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3"/>
          <p:cNvSpPr/>
          <p:nvPr/>
        </p:nvSpPr>
        <p:spPr>
          <a:xfrm>
            <a:off x="4498657" y="5635348"/>
            <a:ext cx="1094339" cy="347889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모임</a:t>
            </a:r>
            <a:endParaRPr/>
          </a:p>
        </p:txBody>
      </p:sp>
      <p:sp>
        <p:nvSpPr>
          <p:cNvPr id="215" name="Google Shape;215;p3"/>
          <p:cNvSpPr/>
          <p:nvPr/>
        </p:nvSpPr>
        <p:spPr>
          <a:xfrm>
            <a:off x="4498657" y="6053796"/>
            <a:ext cx="1094339" cy="347889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게시글</a:t>
            </a:r>
            <a:endParaRPr/>
          </a:p>
        </p:txBody>
      </p:sp>
      <p:sp>
        <p:nvSpPr>
          <p:cNvPr id="216" name="Google Shape;216;p3"/>
          <p:cNvSpPr/>
          <p:nvPr/>
        </p:nvSpPr>
        <p:spPr>
          <a:xfrm>
            <a:off x="5786046" y="6053796"/>
            <a:ext cx="1094339" cy="347889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댓글</a:t>
            </a:r>
            <a:endParaRPr/>
          </a:p>
        </p:txBody>
      </p:sp>
      <p:cxnSp>
        <p:nvCxnSpPr>
          <p:cNvPr id="217" name="Google Shape;217;p3"/>
          <p:cNvCxnSpPr/>
          <p:nvPr/>
        </p:nvCxnSpPr>
        <p:spPr>
          <a:xfrm>
            <a:off x="4102367" y="5820226"/>
            <a:ext cx="388800" cy="3600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" name="Google Shape;218;p3"/>
          <p:cNvCxnSpPr/>
          <p:nvPr/>
        </p:nvCxnSpPr>
        <p:spPr>
          <a:xfrm flipH="1" rot="10800000">
            <a:off x="4102367" y="5819025"/>
            <a:ext cx="388936" cy="12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" name="Google Shape;219;p3"/>
          <p:cNvCxnSpPr/>
          <p:nvPr/>
        </p:nvCxnSpPr>
        <p:spPr>
          <a:xfrm>
            <a:off x="5591578" y="6210864"/>
            <a:ext cx="1944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23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1" name="Google Shape;1321;p23"/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1322" name="Google Shape;1322;p23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1323" name="Google Shape;1323;p23"/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전통주 온라인구매 서비스와 오프라인 오픈을 위한 정보제공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4" name="Google Shape;1324;p23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325" name="Google Shape;1325;p23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1326" name="Google Shape;1326;p23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회원가입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7" name="Google Shape;1327;p23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28" name="Google Shape;1328;p23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1329" name="Google Shape;1329;p23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user_info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23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331" name="Google Shape;1331;p23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1332" name="Google Shape;1332;p23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이종수 / 팀원 - 김세화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3" name="Google Shape;1333;p23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p23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1335" name="Google Shape;1335;p23"/>
          <p:cNvSpPr txBox="1"/>
          <p:nvPr/>
        </p:nvSpPr>
        <p:spPr>
          <a:xfrm>
            <a:off x="3020075" y="5781725"/>
            <a:ext cx="477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1번 :  login 에서 회원가입 선택시 user_info 화면으로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2번 : 기본정보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3번 : 기본정보 입력 후 회원가입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6" name="Google Shape;1336;p23"/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1337" name="Google Shape;1337;p23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1338" name="Google Shape;1338;p23"/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9" name="Google Shape;1339;p23"/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796" lvl="0" marL="68796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17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1340" name="Google Shape;13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564" y="227504"/>
            <a:ext cx="546909" cy="3895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41" name="Google Shape;1341;p23"/>
          <p:cNvGraphicFramePr/>
          <p:nvPr/>
        </p:nvGraphicFramePr>
        <p:xfrm>
          <a:off x="4553976" y="489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{62F5A6DA-D4E9-4383-BCF6-26CF6744747D}</a:tableStyleId>
              </a:tblPr>
              <a:tblGrid>
                <a:gridCol w="1622700"/>
                <a:gridCol w="824750"/>
                <a:gridCol w="788900"/>
                <a:gridCol w="705650"/>
              </a:tblGrid>
              <a:tr h="10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전통주(하위 카테고리)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sp>
        <p:nvSpPr>
          <p:cNvPr id="1342" name="Google Shape;1342;p23"/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로그인/회원가입</a:t>
            </a:r>
            <a:endParaRPr/>
          </a:p>
        </p:txBody>
      </p:sp>
      <p:sp>
        <p:nvSpPr>
          <p:cNvPr id="1343" name="Google Shape;1343;p23"/>
          <p:cNvSpPr/>
          <p:nvPr/>
        </p:nvSpPr>
        <p:spPr>
          <a:xfrm>
            <a:off x="8570743" y="220677"/>
            <a:ext cx="779445" cy="21844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/>
          </a:p>
        </p:txBody>
      </p:sp>
      <p:sp>
        <p:nvSpPr>
          <p:cNvPr id="1344" name="Google Shape;1344;p23"/>
          <p:cNvSpPr/>
          <p:nvPr/>
        </p:nvSpPr>
        <p:spPr>
          <a:xfrm>
            <a:off x="8596890" y="480867"/>
            <a:ext cx="1142905" cy="24622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5" name="Google Shape;134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5660" y="799527"/>
            <a:ext cx="4397879" cy="365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6" name="Google Shape;134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7359" y="4546986"/>
            <a:ext cx="914479" cy="381033"/>
          </a:xfrm>
          <a:prstGeom prst="rect">
            <a:avLst/>
          </a:prstGeom>
          <a:noFill/>
          <a:ln>
            <a:noFill/>
          </a:ln>
        </p:spPr>
      </p:pic>
      <p:sp>
        <p:nvSpPr>
          <p:cNvPr id="1347" name="Google Shape;1347;p23"/>
          <p:cNvSpPr/>
          <p:nvPr/>
        </p:nvSpPr>
        <p:spPr>
          <a:xfrm>
            <a:off x="6641425" y="79952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23"/>
          <p:cNvSpPr/>
          <p:nvPr/>
        </p:nvSpPr>
        <p:spPr>
          <a:xfrm>
            <a:off x="6641425" y="461435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Google Shape;1349;p23"/>
          <p:cNvSpPr/>
          <p:nvPr/>
        </p:nvSpPr>
        <p:spPr>
          <a:xfrm>
            <a:off x="4025450" y="95192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24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5" name="Google Shape;1355;p24"/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1356" name="Google Shape;1356;p24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1357" name="Google Shape;1357;p24"/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전통주 온라인구매 서비스와 오프라인 오픈을 위한 정보제공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24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359" name="Google Shape;1359;p24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1360" name="Google Shape;1360;p24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성인인증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24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62" name="Google Shape;1362;p24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1363" name="Google Shape;1363;p24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certification</a:t>
              </a:r>
              <a:endParaRPr/>
            </a:p>
          </p:txBody>
        </p:sp>
      </p:grpSp>
      <p:grpSp>
        <p:nvGrpSpPr>
          <p:cNvPr id="1364" name="Google Shape;1364;p24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365" name="Google Shape;1365;p24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1366" name="Google Shape;1366;p24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이종수 / 팀원 - 김세화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7" name="Google Shape;1367;p24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8" name="Google Shape;1368;p24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1369" name="Google Shape;1369;p24"/>
          <p:cNvSpPr txBox="1"/>
          <p:nvPr/>
        </p:nvSpPr>
        <p:spPr>
          <a:xfrm>
            <a:off x="3020017" y="5781725"/>
            <a:ext cx="398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1번 : 회원가입시 성인인증완료해야 가입가능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2번 : 만 19세 본인인증하기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3번 : 기존회원 로그인 - login 화면으로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0" name="Google Shape;1370;p24"/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1371" name="Google Shape;1371;p24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1372" name="Google Shape;1372;p24"/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3" name="Google Shape;1373;p24"/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796" lvl="0" marL="68796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17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1374" name="Google Shape;13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564" y="227504"/>
            <a:ext cx="546909" cy="3895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5" name="Google Shape;1375;p24"/>
          <p:cNvGraphicFramePr/>
          <p:nvPr/>
        </p:nvGraphicFramePr>
        <p:xfrm>
          <a:off x="4553976" y="489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{62F5A6DA-D4E9-4383-BCF6-26CF6744747D}</a:tableStyleId>
              </a:tblPr>
              <a:tblGrid>
                <a:gridCol w="1622700"/>
                <a:gridCol w="824750"/>
                <a:gridCol w="788900"/>
                <a:gridCol w="705650"/>
              </a:tblGrid>
              <a:tr h="10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전통주(하위 카테고리)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sp>
        <p:nvSpPr>
          <p:cNvPr id="1376" name="Google Shape;1376;p24"/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로그인/회원가입</a:t>
            </a:r>
            <a:endParaRPr/>
          </a:p>
        </p:txBody>
      </p:sp>
      <p:sp>
        <p:nvSpPr>
          <p:cNvPr id="1377" name="Google Shape;1377;p24"/>
          <p:cNvSpPr/>
          <p:nvPr/>
        </p:nvSpPr>
        <p:spPr>
          <a:xfrm>
            <a:off x="8570743" y="220677"/>
            <a:ext cx="779445" cy="21844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/>
          </a:p>
        </p:txBody>
      </p:sp>
      <p:pic>
        <p:nvPicPr>
          <p:cNvPr id="1378" name="Google Shape;137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231" y="1181603"/>
            <a:ext cx="6323738" cy="2889294"/>
          </a:xfrm>
          <a:prstGeom prst="rect">
            <a:avLst/>
          </a:prstGeom>
          <a:noFill/>
          <a:ln>
            <a:noFill/>
          </a:ln>
        </p:spPr>
      </p:pic>
      <p:sp>
        <p:nvSpPr>
          <p:cNvPr id="1379" name="Google Shape;1379;p24"/>
          <p:cNvSpPr/>
          <p:nvPr/>
        </p:nvSpPr>
        <p:spPr>
          <a:xfrm>
            <a:off x="3249663" y="118160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0" name="Google Shape;1380;p24"/>
          <p:cNvSpPr/>
          <p:nvPr/>
        </p:nvSpPr>
        <p:spPr>
          <a:xfrm>
            <a:off x="5318900" y="346677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1" name="Google Shape;1381;p24"/>
          <p:cNvSpPr/>
          <p:nvPr/>
        </p:nvSpPr>
        <p:spPr>
          <a:xfrm>
            <a:off x="5318900" y="289577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25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7" name="Google Shape;1387;p25"/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1388" name="Google Shape;1388;p25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1389" name="Google Shape;1389;p25"/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과제명을 입력해주세요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두줄까지 가능합니다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0" name="Google Shape;1390;p25"/>
          <p:cNvGrpSpPr/>
          <p:nvPr/>
        </p:nvGrpSpPr>
        <p:grpSpPr>
          <a:xfrm>
            <a:off x="276836" y="1283533"/>
            <a:ext cx="2171089" cy="792743"/>
            <a:chOff x="276836" y="1474033"/>
            <a:chExt cx="2171089" cy="792743"/>
          </a:xfrm>
        </p:grpSpPr>
        <p:sp>
          <p:nvSpPr>
            <p:cNvPr id="1391" name="Google Shape;1391;p25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1392" name="Google Shape;1392;p25"/>
            <p:cNvSpPr txBox="1"/>
            <p:nvPr/>
          </p:nvSpPr>
          <p:spPr>
            <a:xfrm>
              <a:off x="276836" y="1805111"/>
              <a:ext cx="21710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예시) 로그인, 메인, 회원가입,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설문조사화면, 선택화면 등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3" name="Google Shape;1393;p25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94" name="Google Shape;1394;p25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1395" name="Google Shape;1395;p25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예시) main_login_01</a:t>
              </a:r>
              <a:endParaRPr/>
            </a:p>
          </p:txBody>
        </p:sp>
      </p:grpSp>
      <p:grpSp>
        <p:nvGrpSpPr>
          <p:cNvPr id="1396" name="Google Shape;1396;p25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397" name="Google Shape;1397;p25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1398" name="Google Shape;1398;p25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홍길동 / 팀원 - 고길동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9" name="Google Shape;1399;p25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0" name="Google Shape;1400;p25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1401" name="Google Shape;1401;p25"/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화면설명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화면설명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화면설명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화면설명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2" name="Google Shape;1402;p25"/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1403" name="Google Shape;1403;p25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1404" name="Google Shape;1404;p25"/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5" name="Google Shape;1405;p25"/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화면설명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화면설명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화면설명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화면설명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6" name="Google Shape;1406;p25"/>
          <p:cNvSpPr txBox="1"/>
          <p:nvPr/>
        </p:nvSpPr>
        <p:spPr>
          <a:xfrm>
            <a:off x="3308120" y="744322"/>
            <a:ext cx="23150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화면설계서 작성방법</a:t>
            </a:r>
            <a:endParaRPr/>
          </a:p>
        </p:txBody>
      </p:sp>
      <p:sp>
        <p:nvSpPr>
          <p:cNvPr id="1407" name="Google Shape;1407;p25"/>
          <p:cNvSpPr txBox="1"/>
          <p:nvPr/>
        </p:nvSpPr>
        <p:spPr>
          <a:xfrm>
            <a:off x="3308120" y="1196100"/>
            <a:ext cx="6032960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 자체가 시간이 오래걸리고 어려운 부분이지만 기획에 있어서 기능, 디자인 정의에 가장 탁월한 방법 중 하나이니 꼭 화면설계서 작성을 진행해주세요!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화면이름 : 해당 화면의 특징을 설명, 세부기능 페이지일 경우 각 페이지별로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이름이 달라 분류될 수 있어야 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화면코드 : 화면코드는 안드로이드 액티비티나 xml / 웹의 경우 css, js, html 등의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파일명과 통일화 시키면 프로젝트 관리가 편함, 영어+언더바+숫자로만 이루어져야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관리가 편하다.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작성자 : 해당 화면을 설계한 작성자명을 입력해주면 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유의사항 : 운영체제나, 기기종류에 따른 주의할 점이나 알아야할 사항과 예외처리나 화면 구동 시 주의사항을 적어주면 된다.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화면설명 : 각 버튼, 입력창, 텍스트, 이미지 등 화면 내 모든 요소에 대한 설명을 번호를 달아(넘버링) 상세히 번호별로 구분하여 설명해주면 된다.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26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3" name="Google Shape;1413;p26"/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1414" name="Google Shape;1414;p26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1415" name="Google Shape;1415;p26"/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과제명을 입력해주세요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두줄까지 가능합니다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6" name="Google Shape;1416;p26"/>
          <p:cNvGrpSpPr/>
          <p:nvPr/>
        </p:nvGrpSpPr>
        <p:grpSpPr>
          <a:xfrm>
            <a:off x="276836" y="1283533"/>
            <a:ext cx="2171089" cy="792743"/>
            <a:chOff x="276836" y="1474033"/>
            <a:chExt cx="2171089" cy="792743"/>
          </a:xfrm>
        </p:grpSpPr>
        <p:sp>
          <p:nvSpPr>
            <p:cNvPr id="1417" name="Google Shape;1417;p26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1418" name="Google Shape;1418;p26"/>
            <p:cNvSpPr txBox="1"/>
            <p:nvPr/>
          </p:nvSpPr>
          <p:spPr>
            <a:xfrm>
              <a:off x="276836" y="1805111"/>
              <a:ext cx="21710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예시) 로그인, 메인, 회원가입,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설문조사화면, 선택화면 등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9" name="Google Shape;1419;p26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420" name="Google Shape;1420;p26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1421" name="Google Shape;1421;p26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예시) main_login_01</a:t>
              </a:r>
              <a:endParaRPr/>
            </a:p>
          </p:txBody>
        </p:sp>
      </p:grpSp>
      <p:grpSp>
        <p:nvGrpSpPr>
          <p:cNvPr id="1422" name="Google Shape;1422;p26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423" name="Google Shape;1423;p26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1424" name="Google Shape;1424;p26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홍길동 / 팀원 - 고길동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5" name="Google Shape;1425;p26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Google Shape;1426;p26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1427" name="Google Shape;1427;p26"/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화면설명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화면설명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화면설명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화면설명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8" name="Google Shape;1428;p26"/>
          <p:cNvSpPr txBox="1"/>
          <p:nvPr/>
        </p:nvSpPr>
        <p:spPr>
          <a:xfrm>
            <a:off x="4253220" y="1957054"/>
            <a:ext cx="4262705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이 공간에 설계한 화면을 넣어주세요</a:t>
            </a:r>
            <a:endParaRPr b="1"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* 왼쪽, 하단에 기입하는 화면설명 관련</a:t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각 텍스트는 줄수와 영역을 꼭 지켜주세요</a:t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보셨다면 본 메시지는 지워주세요</a:t>
            </a:r>
            <a:endParaRPr/>
          </a:p>
        </p:txBody>
      </p:sp>
      <p:grpSp>
        <p:nvGrpSpPr>
          <p:cNvPr id="1429" name="Google Shape;1429;p26"/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1430" name="Google Shape;1430;p26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1431" name="Google Shape;1431;p26"/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2" name="Google Shape;1432;p26"/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화면설명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화면설명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화면설명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화면설명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5" name="Google Shape;225;p4"/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226" name="Google Shape;226;p4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227" name="Google Shape;227;p4"/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전통주 온라인구매 서비스와 오프라인 오픈을 위한 정보제공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" name="Google Shape;228;p4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229" name="Google Shape;229;p4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230" name="Google Shape;230;p4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메인 화면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" name="Google Shape;231;p4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232" name="Google Shape;232;p4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233" name="Google Shape;233;p4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main_01</a:t>
              </a:r>
              <a:endParaRPr/>
            </a:p>
          </p:txBody>
        </p:sp>
      </p:grpSp>
      <p:grpSp>
        <p:nvGrpSpPr>
          <p:cNvPr id="234" name="Google Shape;234;p4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235" name="Google Shape;235;p4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236" name="Google Shape;236;p4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이종수 / 팀원 - 김세화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4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239" name="Google Shape;239;p4"/>
          <p:cNvSpPr txBox="1"/>
          <p:nvPr/>
        </p:nvSpPr>
        <p:spPr>
          <a:xfrm>
            <a:off x="3020036" y="5781724"/>
            <a:ext cx="274320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전통주 판매량 순위별 3개씩 소개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해당 월에 가장 인기가 많은 술 소개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해시태그를 활용한 원하는 술 추천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- 1번 : 각 카테고리 화면으로 넘어감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- 2번 : buy_01 화면으로 넘어감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4"/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241" name="Google Shape;241;p4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242" name="Google Shape;242;p4"/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p4"/>
          <p:cNvSpPr txBox="1"/>
          <p:nvPr/>
        </p:nvSpPr>
        <p:spPr>
          <a:xfrm>
            <a:off x="6178020" y="5781723"/>
            <a:ext cx="301080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- 3번 : login/user_info 화면으로 넘어감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- 4번 : info_01 화면으로 넘어감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- 5번 : info_07 화면으로 넘어감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- 6번 : info_08 화면으로 넘어감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- 7번 : community_01 화면으로 넘어감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"/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796" lvl="0" marL="68796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17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245" name="Google Shape;2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564" y="227504"/>
            <a:ext cx="546909" cy="3895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6" name="Google Shape;246;p4"/>
          <p:cNvGraphicFramePr/>
          <p:nvPr/>
        </p:nvGraphicFramePr>
        <p:xfrm>
          <a:off x="4553976" y="489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{62F5A6DA-D4E9-4383-BCF6-26CF6744747D}</a:tableStyleId>
              </a:tblPr>
              <a:tblGrid>
                <a:gridCol w="1622700"/>
                <a:gridCol w="824750"/>
                <a:gridCol w="788900"/>
                <a:gridCol w="705650"/>
              </a:tblGrid>
              <a:tr h="10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전통주(하위 카테고리)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sp>
        <p:nvSpPr>
          <p:cNvPr id="247" name="Google Shape;247;p4"/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로그인/회원가입</a:t>
            </a:r>
            <a:endParaRPr/>
          </a:p>
        </p:txBody>
      </p:sp>
      <p:pic>
        <p:nvPicPr>
          <p:cNvPr id="248" name="Google Shape;24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3482" y="775391"/>
            <a:ext cx="6806312" cy="433233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"/>
          <p:cNvSpPr/>
          <p:nvPr/>
        </p:nvSpPr>
        <p:spPr>
          <a:xfrm>
            <a:off x="8570743" y="220677"/>
            <a:ext cx="779445" cy="21844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/>
          </a:p>
        </p:txBody>
      </p:sp>
      <p:sp>
        <p:nvSpPr>
          <p:cNvPr id="250" name="Google Shape;250;p4"/>
          <p:cNvSpPr/>
          <p:nvPr/>
        </p:nvSpPr>
        <p:spPr>
          <a:xfrm>
            <a:off x="4553975" y="206738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9188825" y="5285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3164163" y="117725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3091400" y="2468588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3091400" y="329490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9548825" y="37077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3091400" y="435372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2" name="Google Shape;262;p5"/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263" name="Google Shape;263;p5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264" name="Google Shape;264;p5"/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전통주 온라인구매 서비스와 오프라인 오픈을 위한 정보제공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5" name="Google Shape;265;p5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266" name="Google Shape;266;p5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267" name="Google Shape;267;p5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전통주 정보_기본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5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269" name="Google Shape;269;p5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270" name="Google Shape;270;p5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info_01</a:t>
              </a:r>
              <a:endParaRPr/>
            </a:p>
          </p:txBody>
        </p:sp>
      </p:grpSp>
      <p:grpSp>
        <p:nvGrpSpPr>
          <p:cNvPr id="271" name="Google Shape;271;p5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272" name="Google Shape;272;p5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273" name="Google Shape;273;p5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이종수 / 팀원 - 김세화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4" name="Google Shape;274;p5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5"/>
          <p:cNvSpPr txBox="1"/>
          <p:nvPr/>
        </p:nvSpPr>
        <p:spPr>
          <a:xfrm>
            <a:off x="3020049" y="5275321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276" name="Google Shape;276;p5"/>
          <p:cNvSpPr txBox="1"/>
          <p:nvPr/>
        </p:nvSpPr>
        <p:spPr>
          <a:xfrm>
            <a:off x="3059200" y="5652575"/>
            <a:ext cx="3156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1번 : 1번을 선택시  info_01화면으로 이동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2번 : 원하는 전통주를 검색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3번 :  전통주 주종별 카테고리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4번 :  클릭시 info_02화면으로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5번 : 전통주 추천/ 이벤트추천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5"/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278" name="Google Shape;278;p5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279" name="Google Shape;279;p5"/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5"/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796" lvl="0" marL="68796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17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281" name="Google Shape;2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564" y="227504"/>
            <a:ext cx="546909" cy="3895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2" name="Google Shape;282;p5"/>
          <p:cNvGraphicFramePr/>
          <p:nvPr/>
        </p:nvGraphicFramePr>
        <p:xfrm>
          <a:off x="4553976" y="489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{62F5A6DA-D4E9-4383-BCF6-26CF6744747D}</a:tableStyleId>
              </a:tblPr>
              <a:tblGrid>
                <a:gridCol w="1622700"/>
                <a:gridCol w="824750"/>
                <a:gridCol w="788900"/>
                <a:gridCol w="705650"/>
              </a:tblGrid>
              <a:tr h="10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전통주(하위 카테고리)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sp>
        <p:nvSpPr>
          <p:cNvPr id="283" name="Google Shape;283;p5"/>
          <p:cNvSpPr/>
          <p:nvPr/>
        </p:nvSpPr>
        <p:spPr>
          <a:xfrm>
            <a:off x="4774609" y="1291256"/>
            <a:ext cx="3721362" cy="28389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5"/>
          <p:cNvSpPr txBox="1"/>
          <p:nvPr/>
        </p:nvSpPr>
        <p:spPr>
          <a:xfrm>
            <a:off x="3733185" y="1298152"/>
            <a:ext cx="15339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검색 :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5"/>
          <p:cNvSpPr/>
          <p:nvPr/>
        </p:nvSpPr>
        <p:spPr>
          <a:xfrm>
            <a:off x="3673900" y="2765878"/>
            <a:ext cx="932235" cy="93223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사진</a:t>
            </a:r>
            <a:endParaRPr/>
          </a:p>
        </p:txBody>
      </p:sp>
      <p:sp>
        <p:nvSpPr>
          <p:cNvPr id="286" name="Google Shape;286;p5"/>
          <p:cNvSpPr/>
          <p:nvPr/>
        </p:nvSpPr>
        <p:spPr>
          <a:xfrm>
            <a:off x="3590430" y="3788887"/>
            <a:ext cx="1099173" cy="22367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이름</a:t>
            </a:r>
            <a:endParaRPr/>
          </a:p>
        </p:txBody>
      </p:sp>
      <p:sp>
        <p:nvSpPr>
          <p:cNvPr id="287" name="Google Shape;287;p5"/>
          <p:cNvSpPr/>
          <p:nvPr/>
        </p:nvSpPr>
        <p:spPr>
          <a:xfrm>
            <a:off x="5851875" y="2778529"/>
            <a:ext cx="932235" cy="93223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사진</a:t>
            </a:r>
            <a:endParaRPr/>
          </a:p>
        </p:txBody>
      </p:sp>
      <p:sp>
        <p:nvSpPr>
          <p:cNvPr id="288" name="Google Shape;288;p5"/>
          <p:cNvSpPr/>
          <p:nvPr/>
        </p:nvSpPr>
        <p:spPr>
          <a:xfrm>
            <a:off x="5768405" y="3801538"/>
            <a:ext cx="1099173" cy="22367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이름</a:t>
            </a:r>
            <a:endParaRPr/>
          </a:p>
        </p:txBody>
      </p:sp>
      <p:sp>
        <p:nvSpPr>
          <p:cNvPr id="289" name="Google Shape;289;p5"/>
          <p:cNvSpPr/>
          <p:nvPr/>
        </p:nvSpPr>
        <p:spPr>
          <a:xfrm>
            <a:off x="8029852" y="2759914"/>
            <a:ext cx="932235" cy="93223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사진</a:t>
            </a:r>
            <a:endParaRPr/>
          </a:p>
        </p:txBody>
      </p:sp>
      <p:sp>
        <p:nvSpPr>
          <p:cNvPr id="290" name="Google Shape;290;p5"/>
          <p:cNvSpPr/>
          <p:nvPr/>
        </p:nvSpPr>
        <p:spPr>
          <a:xfrm>
            <a:off x="7946382" y="3782923"/>
            <a:ext cx="1099173" cy="22367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이름</a:t>
            </a:r>
            <a:endParaRPr/>
          </a:p>
        </p:txBody>
      </p:sp>
      <p:sp>
        <p:nvSpPr>
          <p:cNvPr id="291" name="Google Shape;291;p5"/>
          <p:cNvSpPr/>
          <p:nvPr/>
        </p:nvSpPr>
        <p:spPr>
          <a:xfrm>
            <a:off x="3059188" y="4322630"/>
            <a:ext cx="6569975" cy="71808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겨울에 어울리는 술(이벤트 추천)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5"/>
          <p:cNvSpPr/>
          <p:nvPr/>
        </p:nvSpPr>
        <p:spPr>
          <a:xfrm>
            <a:off x="4639254" y="692552"/>
            <a:ext cx="1398589" cy="49798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정보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비교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나에게 맞는 전통주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3" name="Google Shape;293;p5"/>
          <p:cNvGraphicFramePr/>
          <p:nvPr/>
        </p:nvGraphicFramePr>
        <p:xfrm>
          <a:off x="3025162" y="17656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{6FD5962F-FB1C-4B70-A61F-A4DE69EE8552}</a:tableStyleId>
              </a:tblPr>
              <a:tblGrid>
                <a:gridCol w="1100675"/>
                <a:gridCol w="1100675"/>
                <a:gridCol w="1100675"/>
                <a:gridCol w="1100675"/>
                <a:gridCol w="1100675"/>
                <a:gridCol w="1100675"/>
              </a:tblGrid>
              <a:tr h="25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전체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막걸리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과실주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증류주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청주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탁주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94" name="Google Shape;294;p5"/>
          <p:cNvSpPr/>
          <p:nvPr/>
        </p:nvSpPr>
        <p:spPr>
          <a:xfrm>
            <a:off x="3590430" y="2394259"/>
            <a:ext cx="806824" cy="22367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막걸리</a:t>
            </a:r>
            <a:endParaRPr/>
          </a:p>
        </p:txBody>
      </p:sp>
      <p:sp>
        <p:nvSpPr>
          <p:cNvPr id="295" name="Google Shape;295;p5"/>
          <p:cNvSpPr/>
          <p:nvPr/>
        </p:nvSpPr>
        <p:spPr>
          <a:xfrm>
            <a:off x="4639254" y="495015"/>
            <a:ext cx="1465711" cy="197537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5"/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로그인/회원가입</a:t>
            </a:r>
            <a:endParaRPr/>
          </a:p>
        </p:txBody>
      </p:sp>
      <p:sp>
        <p:nvSpPr>
          <p:cNvPr id="297" name="Google Shape;297;p5"/>
          <p:cNvSpPr/>
          <p:nvPr/>
        </p:nvSpPr>
        <p:spPr>
          <a:xfrm>
            <a:off x="8570743" y="220677"/>
            <a:ext cx="779445" cy="21844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/>
          </a:p>
        </p:txBody>
      </p:sp>
      <p:sp>
        <p:nvSpPr>
          <p:cNvPr id="298" name="Google Shape;298;p5"/>
          <p:cNvSpPr/>
          <p:nvPr/>
        </p:nvSpPr>
        <p:spPr>
          <a:xfrm>
            <a:off x="4397250" y="23275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5"/>
          <p:cNvSpPr/>
          <p:nvPr/>
        </p:nvSpPr>
        <p:spPr>
          <a:xfrm>
            <a:off x="3578900" y="116510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5"/>
          <p:cNvSpPr/>
          <p:nvPr/>
        </p:nvSpPr>
        <p:spPr>
          <a:xfrm>
            <a:off x="3578888" y="279127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5"/>
          <p:cNvSpPr/>
          <p:nvPr/>
        </p:nvSpPr>
        <p:spPr>
          <a:xfrm>
            <a:off x="2928800" y="156152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5"/>
          <p:cNvSpPr/>
          <p:nvPr/>
        </p:nvSpPr>
        <p:spPr>
          <a:xfrm>
            <a:off x="3146575" y="417067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" name="Google Shape;308;p6"/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309" name="Google Shape;309;p6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310" name="Google Shape;310;p6"/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전통주 온라인구매 서비스와 오프라인 오픈을 위한 정보제공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6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312" name="Google Shape;312;p6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313" name="Google Shape;313;p6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전통주 정보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4" name="Google Shape;314;p6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315" name="Google Shape;315;p6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316" name="Google Shape;316;p6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info_02</a:t>
              </a:r>
              <a:endParaRPr/>
            </a:p>
          </p:txBody>
        </p:sp>
      </p:grpSp>
      <p:grpSp>
        <p:nvGrpSpPr>
          <p:cNvPr id="317" name="Google Shape;317;p6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318" name="Google Shape;318;p6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319" name="Google Shape;319;p6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이종수 / 팀원 - 김세화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6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6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322" name="Google Shape;322;p6"/>
          <p:cNvSpPr txBox="1"/>
          <p:nvPr/>
        </p:nvSpPr>
        <p:spPr>
          <a:xfrm>
            <a:off x="3020014" y="5781725"/>
            <a:ext cx="4770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1번 :  info_02 화면으로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2번 : 카테고리 별 선택가능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3번 : 선택한 주종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4번 : 원하는 술 선택시 info_03으로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" name="Google Shape;323;p6"/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24" name="Google Shape;324;p6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325" name="Google Shape;325;p6"/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6" name="Google Shape;326;p6"/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796" lvl="0" marL="68796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17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327" name="Google Shape;3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564" y="227504"/>
            <a:ext cx="546909" cy="3895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8" name="Google Shape;328;p6"/>
          <p:cNvGraphicFramePr/>
          <p:nvPr/>
        </p:nvGraphicFramePr>
        <p:xfrm>
          <a:off x="4553976" y="489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{62F5A6DA-D4E9-4383-BCF6-26CF6744747D}</a:tableStyleId>
              </a:tblPr>
              <a:tblGrid>
                <a:gridCol w="1622700"/>
                <a:gridCol w="824750"/>
                <a:gridCol w="788900"/>
                <a:gridCol w="705650"/>
              </a:tblGrid>
              <a:tr h="10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전통주(하위 카테고리)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sp>
        <p:nvSpPr>
          <p:cNvPr id="329" name="Google Shape;329;p6"/>
          <p:cNvSpPr/>
          <p:nvPr/>
        </p:nvSpPr>
        <p:spPr>
          <a:xfrm>
            <a:off x="4774609" y="1291256"/>
            <a:ext cx="3721362" cy="28389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6"/>
          <p:cNvSpPr txBox="1"/>
          <p:nvPr/>
        </p:nvSpPr>
        <p:spPr>
          <a:xfrm>
            <a:off x="3733185" y="1298152"/>
            <a:ext cx="15339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검색 :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6"/>
          <p:cNvSpPr/>
          <p:nvPr/>
        </p:nvSpPr>
        <p:spPr>
          <a:xfrm>
            <a:off x="4639254" y="692552"/>
            <a:ext cx="1398589" cy="49798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정보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비교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나에게 맞는 전통주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2" name="Google Shape;332;p6"/>
          <p:cNvGraphicFramePr/>
          <p:nvPr/>
        </p:nvGraphicFramePr>
        <p:xfrm>
          <a:off x="3025162" y="17656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{6FD5962F-FB1C-4B70-A61F-A4DE69EE8552}</a:tableStyleId>
              </a:tblPr>
              <a:tblGrid>
                <a:gridCol w="1100675"/>
                <a:gridCol w="1100675"/>
                <a:gridCol w="1100675"/>
                <a:gridCol w="1100675"/>
                <a:gridCol w="1100675"/>
                <a:gridCol w="1100675"/>
              </a:tblGrid>
              <a:tr h="25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전체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막걸리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과실주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증류주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청주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탁주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33" name="Google Shape;333;p6"/>
          <p:cNvSpPr/>
          <p:nvPr/>
        </p:nvSpPr>
        <p:spPr>
          <a:xfrm>
            <a:off x="4933428" y="684275"/>
            <a:ext cx="810239" cy="204567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6"/>
          <p:cNvSpPr/>
          <p:nvPr/>
        </p:nvSpPr>
        <p:spPr>
          <a:xfrm>
            <a:off x="3546446" y="2175861"/>
            <a:ext cx="806824" cy="22367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막걸리</a:t>
            </a:r>
            <a:endParaRPr/>
          </a:p>
        </p:txBody>
      </p:sp>
      <p:sp>
        <p:nvSpPr>
          <p:cNvPr id="335" name="Google Shape;335;p6"/>
          <p:cNvSpPr/>
          <p:nvPr/>
        </p:nvSpPr>
        <p:spPr>
          <a:xfrm>
            <a:off x="3623551" y="2716527"/>
            <a:ext cx="932235" cy="93223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사진</a:t>
            </a:r>
            <a:endParaRPr/>
          </a:p>
        </p:txBody>
      </p:sp>
      <p:sp>
        <p:nvSpPr>
          <p:cNvPr id="336" name="Google Shape;336;p6"/>
          <p:cNvSpPr/>
          <p:nvPr/>
        </p:nvSpPr>
        <p:spPr>
          <a:xfrm>
            <a:off x="3540081" y="3739536"/>
            <a:ext cx="1099173" cy="22367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이름</a:t>
            </a:r>
            <a:endParaRPr/>
          </a:p>
        </p:txBody>
      </p:sp>
      <p:sp>
        <p:nvSpPr>
          <p:cNvPr id="337" name="Google Shape;337;p6"/>
          <p:cNvSpPr/>
          <p:nvPr/>
        </p:nvSpPr>
        <p:spPr>
          <a:xfrm>
            <a:off x="5963339" y="2716527"/>
            <a:ext cx="932235" cy="93223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사진</a:t>
            </a:r>
            <a:endParaRPr/>
          </a:p>
        </p:txBody>
      </p:sp>
      <p:sp>
        <p:nvSpPr>
          <p:cNvPr id="338" name="Google Shape;338;p6"/>
          <p:cNvSpPr/>
          <p:nvPr/>
        </p:nvSpPr>
        <p:spPr>
          <a:xfrm>
            <a:off x="5879869" y="3739536"/>
            <a:ext cx="1099173" cy="22367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이름</a:t>
            </a:r>
            <a:endParaRPr/>
          </a:p>
        </p:txBody>
      </p:sp>
      <p:sp>
        <p:nvSpPr>
          <p:cNvPr id="339" name="Google Shape;339;p6"/>
          <p:cNvSpPr/>
          <p:nvPr/>
        </p:nvSpPr>
        <p:spPr>
          <a:xfrm>
            <a:off x="8381584" y="2716527"/>
            <a:ext cx="932235" cy="93223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사진</a:t>
            </a:r>
            <a:endParaRPr/>
          </a:p>
        </p:txBody>
      </p:sp>
      <p:sp>
        <p:nvSpPr>
          <p:cNvPr id="340" name="Google Shape;340;p6"/>
          <p:cNvSpPr/>
          <p:nvPr/>
        </p:nvSpPr>
        <p:spPr>
          <a:xfrm>
            <a:off x="8298114" y="3739536"/>
            <a:ext cx="1099173" cy="22367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이름</a:t>
            </a:r>
            <a:endParaRPr/>
          </a:p>
        </p:txBody>
      </p:sp>
      <p:sp>
        <p:nvSpPr>
          <p:cNvPr id="341" name="Google Shape;341;p6"/>
          <p:cNvSpPr/>
          <p:nvPr/>
        </p:nvSpPr>
        <p:spPr>
          <a:xfrm>
            <a:off x="3540081" y="3993830"/>
            <a:ext cx="1099173" cy="87259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정보</a:t>
            </a:r>
            <a:endParaRPr/>
          </a:p>
        </p:txBody>
      </p:sp>
      <p:sp>
        <p:nvSpPr>
          <p:cNvPr id="342" name="Google Shape;342;p6"/>
          <p:cNvSpPr/>
          <p:nvPr/>
        </p:nvSpPr>
        <p:spPr>
          <a:xfrm>
            <a:off x="5879869" y="3993830"/>
            <a:ext cx="1099173" cy="87259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정보</a:t>
            </a:r>
            <a:endParaRPr/>
          </a:p>
        </p:txBody>
      </p:sp>
      <p:sp>
        <p:nvSpPr>
          <p:cNvPr id="343" name="Google Shape;343;p6"/>
          <p:cNvSpPr/>
          <p:nvPr/>
        </p:nvSpPr>
        <p:spPr>
          <a:xfrm>
            <a:off x="8298114" y="3994804"/>
            <a:ext cx="1099173" cy="87259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정보</a:t>
            </a:r>
            <a:endParaRPr/>
          </a:p>
        </p:txBody>
      </p:sp>
      <p:sp>
        <p:nvSpPr>
          <p:cNvPr id="344" name="Google Shape;344;p6"/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로그인/회원가입</a:t>
            </a:r>
            <a:endParaRPr/>
          </a:p>
        </p:txBody>
      </p:sp>
      <p:sp>
        <p:nvSpPr>
          <p:cNvPr id="345" name="Google Shape;345;p6"/>
          <p:cNvSpPr/>
          <p:nvPr/>
        </p:nvSpPr>
        <p:spPr>
          <a:xfrm>
            <a:off x="8570743" y="220677"/>
            <a:ext cx="779445" cy="21844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/>
          </a:p>
        </p:txBody>
      </p:sp>
      <p:sp>
        <p:nvSpPr>
          <p:cNvPr id="346" name="Google Shape;346;p6"/>
          <p:cNvSpPr/>
          <p:nvPr/>
        </p:nvSpPr>
        <p:spPr>
          <a:xfrm>
            <a:off x="3342738" y="272672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6"/>
          <p:cNvSpPr/>
          <p:nvPr/>
        </p:nvSpPr>
        <p:spPr>
          <a:xfrm>
            <a:off x="4388800" y="209992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6"/>
          <p:cNvSpPr/>
          <p:nvPr/>
        </p:nvSpPr>
        <p:spPr>
          <a:xfrm>
            <a:off x="3431263" y="155272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6"/>
          <p:cNvSpPr/>
          <p:nvPr/>
        </p:nvSpPr>
        <p:spPr>
          <a:xfrm>
            <a:off x="5763250" y="63540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7"/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356" name="Google Shape;356;p7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357" name="Google Shape;357;p7"/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전통주 온라인구매 서비스와 오프라인 오픈을 위한 정보제공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7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359" name="Google Shape;359;p7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360" name="Google Shape;360;p7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전통주 정보_상세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" name="Google Shape;361;p7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362" name="Google Shape;362;p7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363" name="Google Shape;363;p7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info_03</a:t>
              </a:r>
              <a:endParaRPr/>
            </a:p>
          </p:txBody>
        </p:sp>
      </p:grpSp>
      <p:grpSp>
        <p:nvGrpSpPr>
          <p:cNvPr id="364" name="Google Shape;364;p7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365" name="Google Shape;365;p7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366" name="Google Shape;366;p7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이종수 / 팀원 - 김세화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7" name="Google Shape;367;p7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7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369" name="Google Shape;369;p7"/>
          <p:cNvSpPr txBox="1"/>
          <p:nvPr/>
        </p:nvSpPr>
        <p:spPr>
          <a:xfrm>
            <a:off x="3020087" y="5781724"/>
            <a:ext cx="2466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1번 : 선택한 술사진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2번: 술 특징 해시태그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3번 : 술설명 / 어울리는 안주추천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4번 : 양조장 위치 지도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0" name="Google Shape;370;p7"/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71" name="Google Shape;371;p7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372" name="Google Shape;372;p7"/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3" name="Google Shape;373;p7"/>
          <p:cNvSpPr txBox="1"/>
          <p:nvPr/>
        </p:nvSpPr>
        <p:spPr>
          <a:xfrm>
            <a:off x="5763249" y="5781725"/>
            <a:ext cx="3865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5번 : 술비교 포지셔닝 맵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6번 :  장바구니에 술 담기 - buy_01에 술이 담김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7번 :  buy_02 화면으로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이태원 경리단길 맛집]안씨막걸리 - 막걸리왕국의 재건을 꿈꾸며 : 네이버 블로그" id="374" name="Google Shape;3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1567" y="3100165"/>
            <a:ext cx="3447597" cy="2067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1567" y="706611"/>
            <a:ext cx="3447597" cy="204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01095" y="3047425"/>
            <a:ext cx="3375165" cy="2119823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7"/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796" lvl="0" marL="68796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17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378" name="Google Shape;378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66564" y="227504"/>
            <a:ext cx="546909" cy="389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379;p7"/>
          <p:cNvGrpSpPr/>
          <p:nvPr/>
        </p:nvGrpSpPr>
        <p:grpSpPr>
          <a:xfrm>
            <a:off x="2662525" y="639552"/>
            <a:ext cx="3513745" cy="2465439"/>
            <a:chOff x="2819382" y="656674"/>
            <a:chExt cx="3807453" cy="2465439"/>
          </a:xfrm>
        </p:grpSpPr>
        <p:pic>
          <p:nvPicPr>
            <p:cNvPr id="380" name="Google Shape;380;p7"/>
            <p:cNvPicPr preferRelativeResize="0"/>
            <p:nvPr/>
          </p:nvPicPr>
          <p:blipFill rotWithShape="1">
            <a:blip r:embed="rId7">
              <a:alphaModFix/>
            </a:blip>
            <a:srcRect b="12611" l="0" r="0" t="0"/>
            <a:stretch/>
          </p:blipFill>
          <p:spPr>
            <a:xfrm>
              <a:off x="2912116" y="656674"/>
              <a:ext cx="3714719" cy="18210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1" name="Google Shape;381;p7"/>
            <p:cNvSpPr/>
            <p:nvPr/>
          </p:nvSpPr>
          <p:spPr>
            <a:xfrm>
              <a:off x="2992511" y="1007963"/>
              <a:ext cx="3608210" cy="119805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7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82" name="Google Shape;382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048657" y="1078318"/>
              <a:ext cx="1184466" cy="1057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066981" y="852466"/>
              <a:ext cx="465992" cy="2938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4" name="Google Shape;384;p7"/>
            <p:cNvSpPr txBox="1"/>
            <p:nvPr/>
          </p:nvSpPr>
          <p:spPr>
            <a:xfrm>
              <a:off x="2936311" y="2433014"/>
              <a:ext cx="3116975" cy="689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8796" lvl="0" marL="68796" marR="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9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서울 핑크</a:t>
              </a:r>
              <a:endParaRPr b="1" sz="119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8796" lvl="0" marL="68796" marR="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58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딸기 우유처럼 뽀얗고 예쁜술</a:t>
              </a:r>
              <a:endParaRPr b="1" sz="75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8796" lvl="0" marL="68796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58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서울핑크 # 딸기우유 # 혼술추천 </a:t>
              </a:r>
              <a:endParaRPr sz="75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"/>
            <p:cNvSpPr txBox="1"/>
            <p:nvPr/>
          </p:nvSpPr>
          <p:spPr>
            <a:xfrm>
              <a:off x="2819382" y="866259"/>
              <a:ext cx="1940141" cy="223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8796" lvl="0" marL="68796" marR="0" rtl="0" algn="ctr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596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Giseungjun_sul</a:t>
              </a:r>
              <a:endParaRPr b="1" sz="596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"/>
            <p:cNvSpPr txBox="1"/>
            <p:nvPr/>
          </p:nvSpPr>
          <p:spPr>
            <a:xfrm>
              <a:off x="3451614" y="2254154"/>
              <a:ext cx="852012" cy="1876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8796" lvl="0" marL="68796" marR="0" rtl="0" algn="ctr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33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533,777</a:t>
              </a:r>
              <a:endParaRPr b="1" sz="433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87" name="Google Shape;387;p7"/>
          <p:cNvGraphicFramePr/>
          <p:nvPr/>
        </p:nvGraphicFramePr>
        <p:xfrm>
          <a:off x="4553976" y="489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{62F5A6DA-D4E9-4383-BCF6-26CF6744747D}</a:tableStyleId>
              </a:tblPr>
              <a:tblGrid>
                <a:gridCol w="1622700"/>
                <a:gridCol w="824750"/>
                <a:gridCol w="788900"/>
                <a:gridCol w="705650"/>
              </a:tblGrid>
              <a:tr h="10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전통주(하위 카테고리)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sp>
        <p:nvSpPr>
          <p:cNvPr id="388" name="Google Shape;388;p7"/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로그인/회원가입</a:t>
            </a:r>
            <a:endParaRPr/>
          </a:p>
        </p:txBody>
      </p:sp>
      <p:sp>
        <p:nvSpPr>
          <p:cNvPr id="389" name="Google Shape;389;p7"/>
          <p:cNvSpPr/>
          <p:nvPr/>
        </p:nvSpPr>
        <p:spPr>
          <a:xfrm>
            <a:off x="8570743" y="220677"/>
            <a:ext cx="779445" cy="21844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/>
          </a:p>
        </p:txBody>
      </p:sp>
      <p:sp>
        <p:nvSpPr>
          <p:cNvPr id="390" name="Google Shape;390;p7"/>
          <p:cNvSpPr/>
          <p:nvPr/>
        </p:nvSpPr>
        <p:spPr>
          <a:xfrm>
            <a:off x="6176260" y="2750061"/>
            <a:ext cx="1309269" cy="217170"/>
          </a:xfrm>
          <a:prstGeom prst="flowChartTerminator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 담기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7"/>
          <p:cNvSpPr/>
          <p:nvPr/>
        </p:nvSpPr>
        <p:spPr>
          <a:xfrm>
            <a:off x="7582059" y="2750060"/>
            <a:ext cx="878057" cy="226935"/>
          </a:xfrm>
          <a:prstGeom prst="flowChartTerminator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구매</a:t>
            </a:r>
            <a:endParaRPr/>
          </a:p>
        </p:txBody>
      </p:sp>
      <p:sp>
        <p:nvSpPr>
          <p:cNvPr id="392" name="Google Shape;392;p7"/>
          <p:cNvSpPr/>
          <p:nvPr/>
        </p:nvSpPr>
        <p:spPr>
          <a:xfrm>
            <a:off x="8100113" y="160517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7"/>
          <p:cNvSpPr/>
          <p:nvPr/>
        </p:nvSpPr>
        <p:spPr>
          <a:xfrm>
            <a:off x="4413463" y="281620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7"/>
          <p:cNvSpPr/>
          <p:nvPr/>
        </p:nvSpPr>
        <p:spPr>
          <a:xfrm>
            <a:off x="5576488" y="312102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7"/>
          <p:cNvSpPr/>
          <p:nvPr/>
        </p:nvSpPr>
        <p:spPr>
          <a:xfrm>
            <a:off x="9065063" y="312102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7"/>
          <p:cNvSpPr/>
          <p:nvPr/>
        </p:nvSpPr>
        <p:spPr>
          <a:xfrm>
            <a:off x="4772988" y="100095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7"/>
          <p:cNvSpPr/>
          <p:nvPr/>
        </p:nvSpPr>
        <p:spPr>
          <a:xfrm>
            <a:off x="8361938" y="264947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7"/>
          <p:cNvSpPr/>
          <p:nvPr/>
        </p:nvSpPr>
        <p:spPr>
          <a:xfrm>
            <a:off x="7309238" y="264947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8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4" name="Google Shape;404;p8"/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405" name="Google Shape;405;p8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406" name="Google Shape;406;p8"/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전통주 온라인구매 서비스와 오프라인 오픈을 위한 정보제공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7" name="Google Shape;407;p8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408" name="Google Shape;408;p8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409" name="Google Shape;409;p8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전통주 비교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Google Shape;410;p8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411" name="Google Shape;411;p8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412" name="Google Shape;412;p8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info_04</a:t>
              </a:r>
              <a:endParaRPr/>
            </a:p>
          </p:txBody>
        </p:sp>
      </p:grpSp>
      <p:grpSp>
        <p:nvGrpSpPr>
          <p:cNvPr id="413" name="Google Shape;413;p8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414" name="Google Shape;414;p8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415" name="Google Shape;415;p8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이종수 / 팀원 - 김세화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6" name="Google Shape;416;p8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8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418" name="Google Shape;418;p8"/>
          <p:cNvSpPr txBox="1"/>
          <p:nvPr/>
        </p:nvSpPr>
        <p:spPr>
          <a:xfrm>
            <a:off x="3020016" y="5781725"/>
            <a:ext cx="424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1번 : info_04 화면으로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2번 : 전통주별 전통주를 비교해주는 페이지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3번 : 보기쉽게 비교할 수 있는 포지셔닝 맵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9" name="Google Shape;419;p8"/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420" name="Google Shape;420;p8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421" name="Google Shape;421;p8"/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2" name="Google Shape;422;p8"/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796" lvl="0" marL="68796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17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423" name="Google Shape;4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564" y="227504"/>
            <a:ext cx="546909" cy="3895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4" name="Google Shape;424;p8"/>
          <p:cNvGraphicFramePr/>
          <p:nvPr/>
        </p:nvGraphicFramePr>
        <p:xfrm>
          <a:off x="4553976" y="489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{62F5A6DA-D4E9-4383-BCF6-26CF6744747D}</a:tableStyleId>
              </a:tblPr>
              <a:tblGrid>
                <a:gridCol w="1622700"/>
                <a:gridCol w="824750"/>
                <a:gridCol w="788900"/>
                <a:gridCol w="705650"/>
              </a:tblGrid>
              <a:tr h="10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전통주(하위 카테고리)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sp>
        <p:nvSpPr>
          <p:cNvPr id="425" name="Google Shape;425;p8"/>
          <p:cNvSpPr/>
          <p:nvPr/>
        </p:nvSpPr>
        <p:spPr>
          <a:xfrm>
            <a:off x="4774609" y="1291256"/>
            <a:ext cx="3721362" cy="28389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8"/>
          <p:cNvSpPr txBox="1"/>
          <p:nvPr/>
        </p:nvSpPr>
        <p:spPr>
          <a:xfrm>
            <a:off x="3733185" y="1298152"/>
            <a:ext cx="15339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검색 :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8"/>
          <p:cNvSpPr/>
          <p:nvPr/>
        </p:nvSpPr>
        <p:spPr>
          <a:xfrm>
            <a:off x="4639254" y="692552"/>
            <a:ext cx="1398589" cy="49798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정보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비교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나에게 맞는 전통주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8" name="Google Shape;428;p8"/>
          <p:cNvGraphicFramePr/>
          <p:nvPr/>
        </p:nvGraphicFramePr>
        <p:xfrm>
          <a:off x="3025162" y="17656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{6FD5962F-FB1C-4B70-A61F-A4DE69EE8552}</a:tableStyleId>
              </a:tblPr>
              <a:tblGrid>
                <a:gridCol w="1100675"/>
                <a:gridCol w="1100675"/>
                <a:gridCol w="1100675"/>
                <a:gridCol w="1100675"/>
                <a:gridCol w="1100675"/>
                <a:gridCol w="1100675"/>
              </a:tblGrid>
              <a:tr h="25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전체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막걸리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과실주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증류주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청주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/>
                        <a:t>탁주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29" name="Google Shape;429;p8"/>
          <p:cNvSpPr/>
          <p:nvPr/>
        </p:nvSpPr>
        <p:spPr>
          <a:xfrm>
            <a:off x="4933428" y="818733"/>
            <a:ext cx="810239" cy="204567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8"/>
          <p:cNvSpPr/>
          <p:nvPr/>
        </p:nvSpPr>
        <p:spPr>
          <a:xfrm>
            <a:off x="3623551" y="2456549"/>
            <a:ext cx="932235" cy="93223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사진</a:t>
            </a:r>
            <a:endParaRPr/>
          </a:p>
        </p:txBody>
      </p:sp>
      <p:sp>
        <p:nvSpPr>
          <p:cNvPr id="431" name="Google Shape;431;p8"/>
          <p:cNvSpPr/>
          <p:nvPr/>
        </p:nvSpPr>
        <p:spPr>
          <a:xfrm>
            <a:off x="3540081" y="3479558"/>
            <a:ext cx="1099173" cy="22367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이름</a:t>
            </a:r>
            <a:endParaRPr/>
          </a:p>
        </p:txBody>
      </p:sp>
      <p:sp>
        <p:nvSpPr>
          <p:cNvPr id="432" name="Google Shape;432;p8"/>
          <p:cNvSpPr/>
          <p:nvPr/>
        </p:nvSpPr>
        <p:spPr>
          <a:xfrm>
            <a:off x="5963339" y="2456549"/>
            <a:ext cx="932235" cy="93223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사진</a:t>
            </a:r>
            <a:endParaRPr/>
          </a:p>
        </p:txBody>
      </p:sp>
      <p:sp>
        <p:nvSpPr>
          <p:cNvPr id="433" name="Google Shape;433;p8"/>
          <p:cNvSpPr/>
          <p:nvPr/>
        </p:nvSpPr>
        <p:spPr>
          <a:xfrm>
            <a:off x="5879869" y="3479558"/>
            <a:ext cx="1099173" cy="22367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이름</a:t>
            </a:r>
            <a:endParaRPr/>
          </a:p>
        </p:txBody>
      </p:sp>
      <p:sp>
        <p:nvSpPr>
          <p:cNvPr id="434" name="Google Shape;434;p8"/>
          <p:cNvSpPr/>
          <p:nvPr/>
        </p:nvSpPr>
        <p:spPr>
          <a:xfrm>
            <a:off x="8381584" y="2456549"/>
            <a:ext cx="932235" cy="93223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사진</a:t>
            </a:r>
            <a:endParaRPr/>
          </a:p>
        </p:txBody>
      </p:sp>
      <p:sp>
        <p:nvSpPr>
          <p:cNvPr id="435" name="Google Shape;435;p8"/>
          <p:cNvSpPr/>
          <p:nvPr/>
        </p:nvSpPr>
        <p:spPr>
          <a:xfrm>
            <a:off x="8298114" y="3479558"/>
            <a:ext cx="1099173" cy="22367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이름</a:t>
            </a:r>
            <a:endParaRPr/>
          </a:p>
        </p:txBody>
      </p:sp>
      <p:sp>
        <p:nvSpPr>
          <p:cNvPr id="436" name="Google Shape;436;p8"/>
          <p:cNvSpPr/>
          <p:nvPr/>
        </p:nvSpPr>
        <p:spPr>
          <a:xfrm>
            <a:off x="3540081" y="3733852"/>
            <a:ext cx="1099173" cy="87259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정보</a:t>
            </a:r>
            <a:endParaRPr/>
          </a:p>
        </p:txBody>
      </p:sp>
      <p:sp>
        <p:nvSpPr>
          <p:cNvPr id="437" name="Google Shape;437;p8"/>
          <p:cNvSpPr/>
          <p:nvPr/>
        </p:nvSpPr>
        <p:spPr>
          <a:xfrm>
            <a:off x="5879869" y="3733852"/>
            <a:ext cx="1099173" cy="87259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정보</a:t>
            </a:r>
            <a:endParaRPr/>
          </a:p>
        </p:txBody>
      </p:sp>
      <p:sp>
        <p:nvSpPr>
          <p:cNvPr id="438" name="Google Shape;438;p8"/>
          <p:cNvSpPr/>
          <p:nvPr/>
        </p:nvSpPr>
        <p:spPr>
          <a:xfrm>
            <a:off x="8298114" y="3734826"/>
            <a:ext cx="1099173" cy="87259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정보</a:t>
            </a:r>
            <a:endParaRPr/>
          </a:p>
        </p:txBody>
      </p:sp>
      <p:sp>
        <p:nvSpPr>
          <p:cNvPr id="439" name="Google Shape;439;p8"/>
          <p:cNvSpPr/>
          <p:nvPr/>
        </p:nvSpPr>
        <p:spPr>
          <a:xfrm>
            <a:off x="3546446" y="2175861"/>
            <a:ext cx="806824" cy="22367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비교</a:t>
            </a:r>
            <a:endParaRPr/>
          </a:p>
        </p:txBody>
      </p:sp>
      <p:sp>
        <p:nvSpPr>
          <p:cNvPr id="440" name="Google Shape;440;p8"/>
          <p:cNvSpPr/>
          <p:nvPr/>
        </p:nvSpPr>
        <p:spPr>
          <a:xfrm>
            <a:off x="3546445" y="4755269"/>
            <a:ext cx="5850841" cy="32342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포지셔닝 맵</a:t>
            </a:r>
            <a:endParaRPr/>
          </a:p>
        </p:txBody>
      </p:sp>
      <p:sp>
        <p:nvSpPr>
          <p:cNvPr id="441" name="Google Shape;441;p8"/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로그인/회원가입</a:t>
            </a:r>
            <a:endParaRPr/>
          </a:p>
        </p:txBody>
      </p:sp>
      <p:sp>
        <p:nvSpPr>
          <p:cNvPr id="442" name="Google Shape;442;p8"/>
          <p:cNvSpPr/>
          <p:nvPr/>
        </p:nvSpPr>
        <p:spPr>
          <a:xfrm>
            <a:off x="8570743" y="220677"/>
            <a:ext cx="779445" cy="21844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/>
          </a:p>
        </p:txBody>
      </p:sp>
      <p:sp>
        <p:nvSpPr>
          <p:cNvPr id="443" name="Google Shape;443;p8"/>
          <p:cNvSpPr/>
          <p:nvPr/>
        </p:nvSpPr>
        <p:spPr>
          <a:xfrm>
            <a:off x="5743663" y="79785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8"/>
          <p:cNvSpPr/>
          <p:nvPr/>
        </p:nvSpPr>
        <p:spPr>
          <a:xfrm>
            <a:off x="3249650" y="2061388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8"/>
          <p:cNvSpPr/>
          <p:nvPr/>
        </p:nvSpPr>
        <p:spPr>
          <a:xfrm>
            <a:off x="5677838" y="465480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9"/>
          <p:cNvSpPr/>
          <p:nvPr/>
        </p:nvSpPr>
        <p:spPr>
          <a:xfrm>
            <a:off x="630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1" name="Google Shape;451;p9"/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452" name="Google Shape;452;p9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453" name="Google Shape;453;p9"/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전통주 온라인구매 서비스와 오프라인 오픈을 위한 정보제공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" name="Google Shape;454;p9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455" name="Google Shape;455;p9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456" name="Google Shape;456;p9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나에게 맞는 전통주 찾기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" name="Google Shape;457;p9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458" name="Google Shape;458;p9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459" name="Google Shape;459;p9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info_05</a:t>
              </a:r>
              <a:endParaRPr/>
            </a:p>
          </p:txBody>
        </p:sp>
      </p:grpSp>
      <p:grpSp>
        <p:nvGrpSpPr>
          <p:cNvPr id="460" name="Google Shape;460;p9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461" name="Google Shape;461;p9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462" name="Google Shape;462;p9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이종수 / 팀원 - 김세화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2743200" y="5169612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9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465" name="Google Shape;465;p9"/>
          <p:cNvSpPr txBox="1"/>
          <p:nvPr/>
        </p:nvSpPr>
        <p:spPr>
          <a:xfrm>
            <a:off x="3020000" y="5781725"/>
            <a:ext cx="3348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1번 : info_05 화면으로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2번 : 전통주 카테고리중 원하는 주종 선택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3번 : 원하는 해시태그 키워드 선택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4번 : 해시태그 목록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6" name="Google Shape;466;p9"/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467" name="Google Shape;467;p9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/>
            </a:p>
          </p:txBody>
        </p:sp>
        <p:sp>
          <p:nvSpPr>
            <p:cNvPr id="468" name="Google Shape;468;p9"/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유의사항 입력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Google Shape;469;p9"/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796" lvl="0" marL="68796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17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470" name="Google Shape;4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564" y="227504"/>
            <a:ext cx="546909" cy="3895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1" name="Google Shape;471;p9"/>
          <p:cNvGraphicFramePr/>
          <p:nvPr/>
        </p:nvGraphicFramePr>
        <p:xfrm>
          <a:off x="4553976" y="489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{62F5A6DA-D4E9-4383-BCF6-26CF6744747D}</a:tableStyleId>
              </a:tblPr>
              <a:tblGrid>
                <a:gridCol w="1622700"/>
                <a:gridCol w="824750"/>
                <a:gridCol w="788900"/>
                <a:gridCol w="705650"/>
              </a:tblGrid>
              <a:tr h="10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전통주(하위 카테고리)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24775" marB="24775" marR="49525" marL="49525" anchor="ctr"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sp>
        <p:nvSpPr>
          <p:cNvPr id="472" name="Google Shape;472;p9"/>
          <p:cNvSpPr/>
          <p:nvPr/>
        </p:nvSpPr>
        <p:spPr>
          <a:xfrm>
            <a:off x="4639254" y="692552"/>
            <a:ext cx="1398589" cy="49798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정보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 비교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나에게 맞는 전통주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9"/>
          <p:cNvSpPr/>
          <p:nvPr/>
        </p:nvSpPr>
        <p:spPr>
          <a:xfrm>
            <a:off x="4774609" y="990421"/>
            <a:ext cx="1095192" cy="21717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4" name="Google Shape;47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5154" y="2850546"/>
            <a:ext cx="4705588" cy="1108107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9"/>
          <p:cNvSpPr/>
          <p:nvPr/>
        </p:nvSpPr>
        <p:spPr>
          <a:xfrm>
            <a:off x="4513296" y="2499727"/>
            <a:ext cx="3409303" cy="27432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원하는 키워드를 선택하세요(최대 3개)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9"/>
          <p:cNvSpPr/>
          <p:nvPr/>
        </p:nvSpPr>
        <p:spPr>
          <a:xfrm>
            <a:off x="4150877" y="1491061"/>
            <a:ext cx="924829" cy="658790"/>
          </a:xfrm>
          <a:prstGeom prst="ellips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막걸리</a:t>
            </a:r>
            <a:endParaRPr/>
          </a:p>
        </p:txBody>
      </p:sp>
      <p:sp>
        <p:nvSpPr>
          <p:cNvPr id="477" name="Google Shape;477;p9"/>
          <p:cNvSpPr/>
          <p:nvPr/>
        </p:nvSpPr>
        <p:spPr>
          <a:xfrm>
            <a:off x="5306437" y="1489694"/>
            <a:ext cx="912804" cy="658790"/>
          </a:xfrm>
          <a:prstGeom prst="ellips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과실주</a:t>
            </a:r>
            <a:endParaRPr/>
          </a:p>
        </p:txBody>
      </p:sp>
      <p:sp>
        <p:nvSpPr>
          <p:cNvPr id="478" name="Google Shape;478;p9"/>
          <p:cNvSpPr/>
          <p:nvPr/>
        </p:nvSpPr>
        <p:spPr>
          <a:xfrm>
            <a:off x="6477074" y="1489694"/>
            <a:ext cx="912804" cy="658790"/>
          </a:xfrm>
          <a:prstGeom prst="ellips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증류주</a:t>
            </a:r>
            <a:endParaRPr/>
          </a:p>
        </p:txBody>
      </p:sp>
      <p:sp>
        <p:nvSpPr>
          <p:cNvPr id="479" name="Google Shape;479;p9"/>
          <p:cNvSpPr/>
          <p:nvPr/>
        </p:nvSpPr>
        <p:spPr>
          <a:xfrm>
            <a:off x="7620609" y="1483778"/>
            <a:ext cx="950134" cy="658790"/>
          </a:xfrm>
          <a:prstGeom prst="ellips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청주</a:t>
            </a:r>
            <a:endParaRPr/>
          </a:p>
        </p:txBody>
      </p:sp>
      <p:sp>
        <p:nvSpPr>
          <p:cNvPr id="480" name="Google Shape;480;p9"/>
          <p:cNvSpPr/>
          <p:nvPr/>
        </p:nvSpPr>
        <p:spPr>
          <a:xfrm>
            <a:off x="3020037" y="1483778"/>
            <a:ext cx="875361" cy="658790"/>
          </a:xfrm>
          <a:prstGeom prst="ellips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</a:t>
            </a:r>
            <a:endParaRPr/>
          </a:p>
        </p:txBody>
      </p:sp>
      <p:sp>
        <p:nvSpPr>
          <p:cNvPr id="481" name="Google Shape;481;p9"/>
          <p:cNvSpPr/>
          <p:nvPr/>
        </p:nvSpPr>
        <p:spPr>
          <a:xfrm>
            <a:off x="8753803" y="1483778"/>
            <a:ext cx="950134" cy="658790"/>
          </a:xfrm>
          <a:prstGeom prst="ellips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탁주</a:t>
            </a:r>
            <a:endParaRPr/>
          </a:p>
        </p:txBody>
      </p:sp>
      <p:sp>
        <p:nvSpPr>
          <p:cNvPr id="482" name="Google Shape;482;p9"/>
          <p:cNvSpPr/>
          <p:nvPr/>
        </p:nvSpPr>
        <p:spPr>
          <a:xfrm>
            <a:off x="4774609" y="4250188"/>
            <a:ext cx="1409536" cy="347120"/>
          </a:xfrm>
          <a:prstGeom prst="flowChartTerminator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다시 선택</a:t>
            </a:r>
            <a:endParaRPr/>
          </a:p>
        </p:txBody>
      </p:sp>
      <p:sp>
        <p:nvSpPr>
          <p:cNvPr id="483" name="Google Shape;483;p9"/>
          <p:cNvSpPr/>
          <p:nvPr/>
        </p:nvSpPr>
        <p:spPr>
          <a:xfrm>
            <a:off x="6367920" y="4250188"/>
            <a:ext cx="1409536" cy="347120"/>
          </a:xfrm>
          <a:prstGeom prst="flowChartTerminator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결과보기</a:t>
            </a:r>
            <a:endParaRPr/>
          </a:p>
        </p:txBody>
      </p:sp>
      <p:sp>
        <p:nvSpPr>
          <p:cNvPr id="484" name="Google Shape;484;p9"/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로그인/회원가입</a:t>
            </a:r>
            <a:endParaRPr/>
          </a:p>
        </p:txBody>
      </p:sp>
      <p:sp>
        <p:nvSpPr>
          <p:cNvPr id="485" name="Google Shape;485;p9"/>
          <p:cNvSpPr/>
          <p:nvPr/>
        </p:nvSpPr>
        <p:spPr>
          <a:xfrm>
            <a:off x="8570743" y="220677"/>
            <a:ext cx="779445" cy="21844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/>
          </a:p>
        </p:txBody>
      </p:sp>
      <p:sp>
        <p:nvSpPr>
          <p:cNvPr id="486" name="Google Shape;486;p9"/>
          <p:cNvSpPr/>
          <p:nvPr/>
        </p:nvSpPr>
        <p:spPr>
          <a:xfrm>
            <a:off x="6144600" y="4135313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9"/>
          <p:cNvSpPr/>
          <p:nvPr/>
        </p:nvSpPr>
        <p:spPr>
          <a:xfrm>
            <a:off x="4513300" y="4154725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9"/>
          <p:cNvSpPr/>
          <p:nvPr/>
        </p:nvSpPr>
        <p:spPr>
          <a:xfrm>
            <a:off x="3535400" y="289165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9"/>
          <p:cNvSpPr/>
          <p:nvPr/>
        </p:nvSpPr>
        <p:spPr>
          <a:xfrm>
            <a:off x="4433288" y="2377038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9"/>
          <p:cNvSpPr/>
          <p:nvPr/>
        </p:nvSpPr>
        <p:spPr>
          <a:xfrm>
            <a:off x="2928800" y="1464400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9"/>
          <p:cNvSpPr/>
          <p:nvPr/>
        </p:nvSpPr>
        <p:spPr>
          <a:xfrm>
            <a:off x="5816675" y="892138"/>
            <a:ext cx="360000" cy="246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9"/>
          <p:cNvSpPr txBox="1"/>
          <p:nvPr/>
        </p:nvSpPr>
        <p:spPr>
          <a:xfrm>
            <a:off x="6198702" y="5781725"/>
            <a:ext cx="290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5번 : 키워드 다시 선택하기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6번 :  info_06 화면으로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2021-07-16T05:18:45Z</dcterms:created>
  <dc:creator>smhrd</dc:creator>
</cp:coreProperties>
</file>