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L7/tK/G1xhpEjKIvm3cvmIkA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291E20-68C4-4E6F-AC8E-7BDCCF6D5DFC}">
  <a:tblStyle styleId="{EC291E20-68C4-4E6F-AC8E-7BDCCF6D5D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22A2CDE-5019-45CB-A374-D222B27E811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1428346" y="287483"/>
            <a:ext cx="5050719" cy="8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7985241" y="2713365"/>
            <a:ext cx="9620885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428346" y="287483"/>
            <a:ext cx="5050719" cy="8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428346" y="287483"/>
            <a:ext cx="5050719" cy="8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03" y="55352"/>
            <a:ext cx="18278474" cy="1023164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/>
          <p:nvPr/>
        </p:nvSpPr>
        <p:spPr>
          <a:xfrm>
            <a:off x="0" y="3"/>
            <a:ext cx="1381125" cy="139700"/>
          </a:xfrm>
          <a:custGeom>
            <a:rect b="b" l="l" r="r" t="t"/>
            <a:pathLst>
              <a:path extrusionOk="0" h="139700" w="1381125">
                <a:moveTo>
                  <a:pt x="0" y="139079"/>
                </a:moveTo>
                <a:lnTo>
                  <a:pt x="1380496" y="139079"/>
                </a:lnTo>
                <a:lnTo>
                  <a:pt x="1380496" y="0"/>
                </a:lnTo>
                <a:lnTo>
                  <a:pt x="0" y="0"/>
                </a:lnTo>
                <a:lnTo>
                  <a:pt x="0" y="139079"/>
                </a:lnTo>
                <a:close/>
              </a:path>
            </a:pathLst>
          </a:custGeom>
          <a:solidFill>
            <a:srgbClr val="F0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16"/>
          <p:cNvSpPr/>
          <p:nvPr/>
        </p:nvSpPr>
        <p:spPr>
          <a:xfrm>
            <a:off x="1380496" y="3"/>
            <a:ext cx="1403985" cy="153035"/>
          </a:xfrm>
          <a:custGeom>
            <a:rect b="b" l="l" r="r" t="t"/>
            <a:pathLst>
              <a:path extrusionOk="0" h="153035" w="1403985">
                <a:moveTo>
                  <a:pt x="0" y="152837"/>
                </a:moveTo>
                <a:lnTo>
                  <a:pt x="1403539" y="152837"/>
                </a:lnTo>
                <a:lnTo>
                  <a:pt x="1403539" y="0"/>
                </a:lnTo>
                <a:lnTo>
                  <a:pt x="0" y="0"/>
                </a:lnTo>
                <a:lnTo>
                  <a:pt x="0" y="152837"/>
                </a:lnTo>
                <a:close/>
              </a:path>
            </a:pathLst>
          </a:custGeom>
          <a:solidFill>
            <a:srgbClr val="F6A8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16"/>
          <p:cNvSpPr/>
          <p:nvPr/>
        </p:nvSpPr>
        <p:spPr>
          <a:xfrm>
            <a:off x="2784036" y="3"/>
            <a:ext cx="1403985" cy="153035"/>
          </a:xfrm>
          <a:custGeom>
            <a:rect b="b" l="l" r="r" t="t"/>
            <a:pathLst>
              <a:path extrusionOk="0" h="153035" w="1403985">
                <a:moveTo>
                  <a:pt x="0" y="152837"/>
                </a:moveTo>
                <a:lnTo>
                  <a:pt x="1403539" y="152837"/>
                </a:lnTo>
                <a:lnTo>
                  <a:pt x="1403539" y="0"/>
                </a:lnTo>
                <a:lnTo>
                  <a:pt x="0" y="0"/>
                </a:lnTo>
                <a:lnTo>
                  <a:pt x="0" y="152837"/>
                </a:lnTo>
                <a:close/>
              </a:path>
            </a:pathLst>
          </a:custGeom>
          <a:solidFill>
            <a:srgbClr val="1237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6"/>
          <p:cNvSpPr/>
          <p:nvPr/>
        </p:nvSpPr>
        <p:spPr>
          <a:xfrm>
            <a:off x="4187576" y="2"/>
            <a:ext cx="1403985" cy="153035"/>
          </a:xfrm>
          <a:custGeom>
            <a:rect b="b" l="l" r="r" t="t"/>
            <a:pathLst>
              <a:path extrusionOk="0" h="153035" w="1403985">
                <a:moveTo>
                  <a:pt x="0" y="152831"/>
                </a:moveTo>
                <a:lnTo>
                  <a:pt x="1403540" y="152831"/>
                </a:lnTo>
                <a:lnTo>
                  <a:pt x="1403540" y="0"/>
                </a:lnTo>
                <a:lnTo>
                  <a:pt x="0" y="0"/>
                </a:lnTo>
                <a:lnTo>
                  <a:pt x="0" y="152831"/>
                </a:lnTo>
                <a:close/>
              </a:path>
            </a:pathLst>
          </a:custGeom>
          <a:solidFill>
            <a:srgbClr val="59ABC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6"/>
          <p:cNvSpPr/>
          <p:nvPr/>
        </p:nvSpPr>
        <p:spPr>
          <a:xfrm>
            <a:off x="5591116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31"/>
                </a:moveTo>
                <a:lnTo>
                  <a:pt x="1403539" y="152831"/>
                </a:lnTo>
                <a:lnTo>
                  <a:pt x="1403539" y="0"/>
                </a:lnTo>
                <a:lnTo>
                  <a:pt x="0" y="0"/>
                </a:lnTo>
                <a:lnTo>
                  <a:pt x="0" y="152831"/>
                </a:lnTo>
                <a:close/>
              </a:path>
            </a:pathLst>
          </a:custGeom>
          <a:solidFill>
            <a:srgbClr val="E8DDB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16"/>
          <p:cNvSpPr/>
          <p:nvPr/>
        </p:nvSpPr>
        <p:spPr>
          <a:xfrm>
            <a:off x="6994655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31"/>
                </a:moveTo>
                <a:lnTo>
                  <a:pt x="1403539" y="152831"/>
                </a:lnTo>
                <a:lnTo>
                  <a:pt x="1403539" y="0"/>
                </a:lnTo>
                <a:lnTo>
                  <a:pt x="0" y="0"/>
                </a:lnTo>
                <a:lnTo>
                  <a:pt x="0" y="152831"/>
                </a:lnTo>
                <a:close/>
              </a:path>
            </a:pathLst>
          </a:custGeom>
          <a:solidFill>
            <a:srgbClr val="87898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6"/>
          <p:cNvSpPr/>
          <p:nvPr/>
        </p:nvSpPr>
        <p:spPr>
          <a:xfrm>
            <a:off x="8398195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31"/>
                </a:moveTo>
                <a:lnTo>
                  <a:pt x="1403540" y="152831"/>
                </a:lnTo>
                <a:lnTo>
                  <a:pt x="1403540" y="0"/>
                </a:lnTo>
                <a:lnTo>
                  <a:pt x="0" y="0"/>
                </a:lnTo>
                <a:lnTo>
                  <a:pt x="0" y="152831"/>
                </a:lnTo>
                <a:close/>
              </a:path>
            </a:pathLst>
          </a:custGeom>
          <a:solidFill>
            <a:srgbClr val="003D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16"/>
          <p:cNvSpPr/>
          <p:nvPr/>
        </p:nvSpPr>
        <p:spPr>
          <a:xfrm>
            <a:off x="9801736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28"/>
                </a:moveTo>
                <a:lnTo>
                  <a:pt x="1403539" y="152828"/>
                </a:lnTo>
                <a:lnTo>
                  <a:pt x="1403539" y="0"/>
                </a:lnTo>
                <a:lnTo>
                  <a:pt x="0" y="0"/>
                </a:lnTo>
                <a:lnTo>
                  <a:pt x="0" y="152828"/>
                </a:lnTo>
                <a:close/>
              </a:path>
            </a:pathLst>
          </a:custGeom>
          <a:solidFill>
            <a:srgbClr val="C831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16"/>
          <p:cNvSpPr/>
          <p:nvPr/>
        </p:nvSpPr>
        <p:spPr>
          <a:xfrm>
            <a:off x="11205276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28"/>
                </a:moveTo>
                <a:lnTo>
                  <a:pt x="1403539" y="152828"/>
                </a:lnTo>
                <a:lnTo>
                  <a:pt x="1403539" y="0"/>
                </a:lnTo>
                <a:lnTo>
                  <a:pt x="0" y="0"/>
                </a:lnTo>
                <a:lnTo>
                  <a:pt x="0" y="152828"/>
                </a:lnTo>
                <a:close/>
              </a:path>
            </a:pathLst>
          </a:custGeom>
          <a:solidFill>
            <a:srgbClr val="598F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16"/>
          <p:cNvSpPr/>
          <p:nvPr/>
        </p:nvSpPr>
        <p:spPr>
          <a:xfrm>
            <a:off x="12608816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28"/>
                </a:moveTo>
                <a:lnTo>
                  <a:pt x="1403539" y="152828"/>
                </a:lnTo>
                <a:lnTo>
                  <a:pt x="1403539" y="0"/>
                </a:lnTo>
                <a:lnTo>
                  <a:pt x="0" y="0"/>
                </a:lnTo>
                <a:lnTo>
                  <a:pt x="0" y="152828"/>
                </a:lnTo>
                <a:close/>
              </a:path>
            </a:pathLst>
          </a:custGeom>
          <a:solidFill>
            <a:srgbClr val="ECE6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6"/>
          <p:cNvSpPr/>
          <p:nvPr/>
        </p:nvSpPr>
        <p:spPr>
          <a:xfrm>
            <a:off x="14012357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28"/>
                </a:moveTo>
                <a:lnTo>
                  <a:pt x="1403539" y="152828"/>
                </a:lnTo>
                <a:lnTo>
                  <a:pt x="1403539" y="0"/>
                </a:lnTo>
                <a:lnTo>
                  <a:pt x="0" y="0"/>
                </a:lnTo>
                <a:lnTo>
                  <a:pt x="0" y="152828"/>
                </a:lnTo>
                <a:close/>
              </a:path>
            </a:pathLst>
          </a:custGeom>
          <a:solidFill>
            <a:srgbClr val="A2733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6"/>
          <p:cNvSpPr/>
          <p:nvPr/>
        </p:nvSpPr>
        <p:spPr>
          <a:xfrm>
            <a:off x="15415896" y="2"/>
            <a:ext cx="1403985" cy="153035"/>
          </a:xfrm>
          <a:custGeom>
            <a:rect b="b" l="l" r="r" t="t"/>
            <a:pathLst>
              <a:path extrusionOk="0" h="153035" w="1403984">
                <a:moveTo>
                  <a:pt x="0" y="152828"/>
                </a:moveTo>
                <a:lnTo>
                  <a:pt x="1403539" y="152828"/>
                </a:lnTo>
                <a:lnTo>
                  <a:pt x="1403539" y="0"/>
                </a:lnTo>
                <a:lnTo>
                  <a:pt x="0" y="0"/>
                </a:lnTo>
                <a:lnTo>
                  <a:pt x="0" y="1528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16"/>
          <p:cNvSpPr/>
          <p:nvPr/>
        </p:nvSpPr>
        <p:spPr>
          <a:xfrm>
            <a:off x="16819436" y="3"/>
            <a:ext cx="1447165" cy="153035"/>
          </a:xfrm>
          <a:custGeom>
            <a:rect b="b" l="l" r="r" t="t"/>
            <a:pathLst>
              <a:path extrusionOk="0" h="153035" w="1447165">
                <a:moveTo>
                  <a:pt x="0" y="0"/>
                </a:moveTo>
                <a:lnTo>
                  <a:pt x="1446835" y="0"/>
                </a:lnTo>
                <a:lnTo>
                  <a:pt x="1446835" y="152822"/>
                </a:lnTo>
                <a:lnTo>
                  <a:pt x="0" y="152822"/>
                </a:lnTo>
                <a:lnTo>
                  <a:pt x="0" y="0"/>
                </a:lnTo>
                <a:close/>
              </a:path>
            </a:pathLst>
          </a:custGeom>
          <a:solidFill>
            <a:srgbClr val="7B363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6"/>
          <p:cNvSpPr/>
          <p:nvPr/>
        </p:nvSpPr>
        <p:spPr>
          <a:xfrm>
            <a:off x="0" y="10111939"/>
            <a:ext cx="1443355" cy="171450"/>
          </a:xfrm>
          <a:custGeom>
            <a:rect b="b" l="l" r="r" t="t"/>
            <a:pathLst>
              <a:path extrusionOk="0" h="171450" w="1443355">
                <a:moveTo>
                  <a:pt x="0" y="0"/>
                </a:moveTo>
                <a:lnTo>
                  <a:pt x="1442841" y="0"/>
                </a:lnTo>
                <a:lnTo>
                  <a:pt x="1442841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0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6"/>
          <p:cNvSpPr/>
          <p:nvPr/>
        </p:nvSpPr>
        <p:spPr>
          <a:xfrm>
            <a:off x="1399546" y="10125697"/>
            <a:ext cx="1403985" cy="161925"/>
          </a:xfrm>
          <a:custGeom>
            <a:rect b="b" l="l" r="r" t="t"/>
            <a:pathLst>
              <a:path extrusionOk="0" h="161925" w="1403985">
                <a:moveTo>
                  <a:pt x="0" y="161302"/>
                </a:moveTo>
                <a:lnTo>
                  <a:pt x="1403539" y="161302"/>
                </a:lnTo>
                <a:lnTo>
                  <a:pt x="1403539" y="0"/>
                </a:lnTo>
                <a:lnTo>
                  <a:pt x="0" y="0"/>
                </a:lnTo>
                <a:lnTo>
                  <a:pt x="0" y="161302"/>
                </a:lnTo>
                <a:close/>
              </a:path>
            </a:pathLst>
          </a:custGeom>
          <a:solidFill>
            <a:srgbClr val="F6A8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6"/>
          <p:cNvSpPr/>
          <p:nvPr/>
        </p:nvSpPr>
        <p:spPr>
          <a:xfrm>
            <a:off x="2803086" y="10125697"/>
            <a:ext cx="1403985" cy="161925"/>
          </a:xfrm>
          <a:custGeom>
            <a:rect b="b" l="l" r="r" t="t"/>
            <a:pathLst>
              <a:path extrusionOk="0" h="161925" w="1403985">
                <a:moveTo>
                  <a:pt x="0" y="161302"/>
                </a:moveTo>
                <a:lnTo>
                  <a:pt x="1403539" y="161302"/>
                </a:lnTo>
                <a:lnTo>
                  <a:pt x="1403539" y="0"/>
                </a:lnTo>
                <a:lnTo>
                  <a:pt x="0" y="0"/>
                </a:lnTo>
                <a:lnTo>
                  <a:pt x="0" y="161302"/>
                </a:lnTo>
                <a:close/>
              </a:path>
            </a:pathLst>
          </a:custGeom>
          <a:solidFill>
            <a:srgbClr val="12376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6"/>
          <p:cNvSpPr/>
          <p:nvPr/>
        </p:nvSpPr>
        <p:spPr>
          <a:xfrm>
            <a:off x="4206626" y="10125697"/>
            <a:ext cx="1403985" cy="161925"/>
          </a:xfrm>
          <a:custGeom>
            <a:rect b="b" l="l" r="r" t="t"/>
            <a:pathLst>
              <a:path extrusionOk="0" h="161925" w="1403985">
                <a:moveTo>
                  <a:pt x="0" y="161302"/>
                </a:moveTo>
                <a:lnTo>
                  <a:pt x="1403540" y="161302"/>
                </a:lnTo>
                <a:lnTo>
                  <a:pt x="1403540" y="0"/>
                </a:lnTo>
                <a:lnTo>
                  <a:pt x="0" y="0"/>
                </a:lnTo>
                <a:lnTo>
                  <a:pt x="0" y="161302"/>
                </a:lnTo>
                <a:close/>
              </a:path>
            </a:pathLst>
          </a:custGeom>
          <a:solidFill>
            <a:srgbClr val="59ABC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6"/>
          <p:cNvSpPr/>
          <p:nvPr/>
        </p:nvSpPr>
        <p:spPr>
          <a:xfrm>
            <a:off x="5610166" y="10125690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08"/>
                </a:moveTo>
                <a:lnTo>
                  <a:pt x="1403539" y="161308"/>
                </a:lnTo>
                <a:lnTo>
                  <a:pt x="1403539" y="0"/>
                </a:lnTo>
                <a:lnTo>
                  <a:pt x="0" y="0"/>
                </a:lnTo>
                <a:lnTo>
                  <a:pt x="0" y="161308"/>
                </a:lnTo>
                <a:close/>
              </a:path>
            </a:pathLst>
          </a:custGeom>
          <a:solidFill>
            <a:srgbClr val="E8DDB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16"/>
          <p:cNvSpPr/>
          <p:nvPr/>
        </p:nvSpPr>
        <p:spPr>
          <a:xfrm>
            <a:off x="7013705" y="10125690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08"/>
                </a:moveTo>
                <a:lnTo>
                  <a:pt x="1403539" y="161308"/>
                </a:lnTo>
                <a:lnTo>
                  <a:pt x="1403539" y="0"/>
                </a:lnTo>
                <a:lnTo>
                  <a:pt x="0" y="0"/>
                </a:lnTo>
                <a:lnTo>
                  <a:pt x="0" y="161308"/>
                </a:lnTo>
                <a:close/>
              </a:path>
            </a:pathLst>
          </a:custGeom>
          <a:solidFill>
            <a:srgbClr val="87898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6"/>
          <p:cNvSpPr/>
          <p:nvPr/>
        </p:nvSpPr>
        <p:spPr>
          <a:xfrm>
            <a:off x="8417245" y="10125690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08"/>
                </a:moveTo>
                <a:lnTo>
                  <a:pt x="1403540" y="161308"/>
                </a:lnTo>
                <a:lnTo>
                  <a:pt x="1403540" y="0"/>
                </a:lnTo>
                <a:lnTo>
                  <a:pt x="0" y="0"/>
                </a:lnTo>
                <a:lnTo>
                  <a:pt x="0" y="161308"/>
                </a:lnTo>
                <a:close/>
              </a:path>
            </a:pathLst>
          </a:custGeom>
          <a:solidFill>
            <a:srgbClr val="003D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6"/>
          <p:cNvSpPr/>
          <p:nvPr/>
        </p:nvSpPr>
        <p:spPr>
          <a:xfrm>
            <a:off x="9820786" y="10125690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08"/>
                </a:moveTo>
                <a:lnTo>
                  <a:pt x="1403539" y="161308"/>
                </a:lnTo>
                <a:lnTo>
                  <a:pt x="1403539" y="0"/>
                </a:lnTo>
                <a:lnTo>
                  <a:pt x="0" y="0"/>
                </a:lnTo>
                <a:lnTo>
                  <a:pt x="0" y="161308"/>
                </a:lnTo>
                <a:close/>
              </a:path>
            </a:pathLst>
          </a:custGeom>
          <a:solidFill>
            <a:srgbClr val="C831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6"/>
          <p:cNvSpPr/>
          <p:nvPr/>
        </p:nvSpPr>
        <p:spPr>
          <a:xfrm>
            <a:off x="11224326" y="10125690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08"/>
                </a:moveTo>
                <a:lnTo>
                  <a:pt x="1403539" y="161308"/>
                </a:lnTo>
                <a:lnTo>
                  <a:pt x="1403539" y="0"/>
                </a:lnTo>
                <a:lnTo>
                  <a:pt x="0" y="0"/>
                </a:lnTo>
                <a:lnTo>
                  <a:pt x="0" y="161308"/>
                </a:lnTo>
                <a:close/>
              </a:path>
            </a:pathLst>
          </a:custGeom>
          <a:solidFill>
            <a:srgbClr val="598F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6"/>
          <p:cNvSpPr/>
          <p:nvPr/>
        </p:nvSpPr>
        <p:spPr>
          <a:xfrm>
            <a:off x="12627866" y="10125684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14"/>
                </a:moveTo>
                <a:lnTo>
                  <a:pt x="1403539" y="161314"/>
                </a:lnTo>
                <a:lnTo>
                  <a:pt x="1403539" y="0"/>
                </a:lnTo>
                <a:lnTo>
                  <a:pt x="0" y="0"/>
                </a:lnTo>
                <a:lnTo>
                  <a:pt x="0" y="161314"/>
                </a:lnTo>
                <a:close/>
              </a:path>
            </a:pathLst>
          </a:custGeom>
          <a:solidFill>
            <a:srgbClr val="ECE6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6"/>
          <p:cNvSpPr/>
          <p:nvPr/>
        </p:nvSpPr>
        <p:spPr>
          <a:xfrm>
            <a:off x="14031407" y="10125684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14"/>
                </a:moveTo>
                <a:lnTo>
                  <a:pt x="1403539" y="161314"/>
                </a:lnTo>
                <a:lnTo>
                  <a:pt x="1403539" y="0"/>
                </a:lnTo>
                <a:lnTo>
                  <a:pt x="0" y="0"/>
                </a:lnTo>
                <a:lnTo>
                  <a:pt x="0" y="161314"/>
                </a:lnTo>
                <a:close/>
              </a:path>
            </a:pathLst>
          </a:custGeom>
          <a:solidFill>
            <a:srgbClr val="A2733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6"/>
          <p:cNvSpPr/>
          <p:nvPr/>
        </p:nvSpPr>
        <p:spPr>
          <a:xfrm>
            <a:off x="15434946" y="10125684"/>
            <a:ext cx="1403985" cy="161925"/>
          </a:xfrm>
          <a:custGeom>
            <a:rect b="b" l="l" r="r" t="t"/>
            <a:pathLst>
              <a:path extrusionOk="0" h="161925" w="1403984">
                <a:moveTo>
                  <a:pt x="0" y="161314"/>
                </a:moveTo>
                <a:lnTo>
                  <a:pt x="1403539" y="161314"/>
                </a:lnTo>
                <a:lnTo>
                  <a:pt x="1403539" y="0"/>
                </a:lnTo>
                <a:lnTo>
                  <a:pt x="0" y="0"/>
                </a:lnTo>
                <a:lnTo>
                  <a:pt x="0" y="1613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6"/>
          <p:cNvSpPr/>
          <p:nvPr/>
        </p:nvSpPr>
        <p:spPr>
          <a:xfrm>
            <a:off x="16838486" y="10125684"/>
            <a:ext cx="1447165" cy="161925"/>
          </a:xfrm>
          <a:custGeom>
            <a:rect b="b" l="l" r="r" t="t"/>
            <a:pathLst>
              <a:path extrusionOk="0" h="161925" w="1447165">
                <a:moveTo>
                  <a:pt x="0" y="0"/>
                </a:moveTo>
                <a:lnTo>
                  <a:pt x="1446835" y="0"/>
                </a:lnTo>
                <a:lnTo>
                  <a:pt x="1446835" y="161314"/>
                </a:lnTo>
                <a:lnTo>
                  <a:pt x="0" y="161314"/>
                </a:lnTo>
                <a:lnTo>
                  <a:pt x="0" y="0"/>
                </a:lnTo>
                <a:close/>
              </a:path>
            </a:pathLst>
          </a:custGeom>
          <a:solidFill>
            <a:srgbClr val="7B363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3" y="4908"/>
            <a:ext cx="18278474" cy="1027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1428346" y="287483"/>
            <a:ext cx="5050719" cy="8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763227" y="1073217"/>
            <a:ext cx="16190713" cy="90383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7150510" y="9499687"/>
            <a:ext cx="317090" cy="369332"/>
          </a:xfrm>
          <a:prstGeom prst="ellipse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18475"/>
                <a:gridCol w="1949125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커뮤니티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4191000" y="24684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게시글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5778910" y="2462272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모임</a:t>
            </a:r>
            <a:endParaRPr/>
          </a:p>
        </p:txBody>
      </p:sp>
      <p:cxnSp>
        <p:nvCxnSpPr>
          <p:cNvPr id="84" name="Google Shape;84;p1"/>
          <p:cNvCxnSpPr/>
          <p:nvPr/>
        </p:nvCxnSpPr>
        <p:spPr>
          <a:xfrm>
            <a:off x="763228" y="3162300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"/>
          <p:cNvCxnSpPr/>
          <p:nvPr/>
        </p:nvCxnSpPr>
        <p:spPr>
          <a:xfrm>
            <a:off x="3962400" y="2982861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370064"/>
            <a:ext cx="14020800" cy="59218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7150510" y="9487287"/>
            <a:ext cx="746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1   2  3  4  5  6  7  8  9  10     &gt;    &gt;&gt;</a:t>
            </a:r>
            <a:endParaRPr sz="1800"/>
          </a:p>
        </p:txBody>
      </p:sp>
      <p:sp>
        <p:nvSpPr>
          <p:cNvPr id="88" name="Google Shape;88;p1"/>
          <p:cNvSpPr/>
          <p:nvPr/>
        </p:nvSpPr>
        <p:spPr>
          <a:xfrm>
            <a:off x="14868029" y="2716170"/>
            <a:ext cx="981572" cy="374621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1673900" y="2731584"/>
            <a:ext cx="2046632" cy="35693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781784" y="2713110"/>
            <a:ext cx="836326" cy="374621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/>
          <p:nvPr/>
        </p:nvSpPr>
        <p:spPr>
          <a:xfrm>
            <a:off x="694693" y="1053981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ㅓ비ㄹ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254" name="Google Shape;2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10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86775"/>
                <a:gridCol w="1880850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10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정기 구독</a:t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>
            <a:off x="909795" y="3162300"/>
            <a:ext cx="154732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10"/>
          <p:cNvSpPr txBox="1"/>
          <p:nvPr/>
        </p:nvSpPr>
        <p:spPr>
          <a:xfrm>
            <a:off x="9220200" y="3343550"/>
            <a:ext cx="44958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선택 박스 구독                       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가격               35000원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구독기간        1개월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9" name="Google Shape;259;p10"/>
          <p:cNvSpPr/>
          <p:nvPr/>
        </p:nvSpPr>
        <p:spPr>
          <a:xfrm>
            <a:off x="12420600" y="5414112"/>
            <a:ext cx="1133972" cy="40011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구독결제</a:t>
            </a:r>
            <a:endParaRPr/>
          </a:p>
        </p:txBody>
      </p:sp>
      <p:sp>
        <p:nvSpPr>
          <p:cNvPr id="260" name="Google Shape;260;p10"/>
          <p:cNvSpPr/>
          <p:nvPr/>
        </p:nvSpPr>
        <p:spPr>
          <a:xfrm>
            <a:off x="11424920" y="6415299"/>
            <a:ext cx="3962401" cy="320417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 약관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4701102" y="7117079"/>
            <a:ext cx="2285952" cy="220502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랜덤 박스 구성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2" name="Google Shape;262;p10"/>
          <p:cNvPicPr preferRelativeResize="0"/>
          <p:nvPr/>
        </p:nvPicPr>
        <p:blipFill rotWithShape="1">
          <a:blip r:embed="rId4">
            <a:alphaModFix/>
          </a:blip>
          <a:srcRect b="9259" l="13606" r="13607" t="24813"/>
          <a:stretch/>
        </p:blipFill>
        <p:spPr>
          <a:xfrm>
            <a:off x="4738424" y="7179054"/>
            <a:ext cx="2124657" cy="21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 rot="-2350777">
            <a:off x="5248410" y="7848946"/>
            <a:ext cx="741847" cy="33687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B7CC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기승전술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7164141" y="7373417"/>
            <a:ext cx="35623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선택 박스 구성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원하는 술 선택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원하는 술 선택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원하는 술 선택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4. 추천안주, 보관방법등이 적혀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     있는 카드</a:t>
            </a:r>
            <a:endParaRPr sz="1800"/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556" y="6450893"/>
            <a:ext cx="3084249" cy="3487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0"/>
          <p:cNvCxnSpPr/>
          <p:nvPr/>
        </p:nvCxnSpPr>
        <p:spPr>
          <a:xfrm>
            <a:off x="1056363" y="6144317"/>
            <a:ext cx="15326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7" name="Google Shape;26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3380452"/>
            <a:ext cx="3444539" cy="262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815340" y="1248696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628488" y="9499687"/>
            <a:ext cx="317090" cy="369332"/>
          </a:xfrm>
          <a:prstGeom prst="ellipse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2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18475"/>
                <a:gridCol w="1949125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2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커뮤니티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191000" y="24684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게시글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778910" y="2462272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모임</a:t>
            </a:r>
            <a:endParaRPr/>
          </a:p>
        </p:txBody>
      </p:sp>
      <p:cxnSp>
        <p:nvCxnSpPr>
          <p:cNvPr id="104" name="Google Shape;104;p2"/>
          <p:cNvCxnSpPr/>
          <p:nvPr/>
        </p:nvCxnSpPr>
        <p:spPr>
          <a:xfrm>
            <a:off x="763228" y="3162300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5410200" y="2989179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06" name="Google Shape;106;p2"/>
          <p:cNvSpPr txBox="1"/>
          <p:nvPr/>
        </p:nvSpPr>
        <p:spPr>
          <a:xfrm>
            <a:off x="8628489" y="9499687"/>
            <a:ext cx="746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1   2  3  4  5     &gt;    &gt;&gt;</a:t>
            </a:r>
            <a:endParaRPr sz="1800"/>
          </a:p>
        </p:txBody>
      </p:sp>
      <p:sp>
        <p:nvSpPr>
          <p:cNvPr id="107" name="Google Shape;107;p2"/>
          <p:cNvSpPr/>
          <p:nvPr/>
        </p:nvSpPr>
        <p:spPr>
          <a:xfrm>
            <a:off x="14868029" y="2716170"/>
            <a:ext cx="981572" cy="374621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글쓰기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1673900" y="2731584"/>
            <a:ext cx="2046632" cy="35693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3781784" y="2713110"/>
            <a:ext cx="836326" cy="374621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3124200" y="4496718"/>
            <a:ext cx="1699260" cy="12935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모임 사진</a:t>
            </a:r>
            <a:endParaRPr/>
          </a:p>
        </p:txBody>
      </p:sp>
      <p:graphicFrame>
        <p:nvGraphicFramePr>
          <p:cNvPr id="111" name="Google Shape;111;p2"/>
          <p:cNvGraphicFramePr/>
          <p:nvPr/>
        </p:nvGraphicFramePr>
        <p:xfrm>
          <a:off x="2052385" y="3774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{022A2CDE-5019-45CB-A374-D222B27E8115}</a:tableStyleId>
              </a:tblPr>
              <a:tblGrid>
                <a:gridCol w="843225"/>
                <a:gridCol w="2133600"/>
                <a:gridCol w="7467600"/>
                <a:gridCol w="899150"/>
                <a:gridCol w="1082050"/>
                <a:gridCol w="1386850"/>
              </a:tblGrid>
              <a:tr h="6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날짜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모임 제목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22/12/07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모임제목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22/10/21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모임제목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22/01/04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"/>
          <p:cNvSpPr/>
          <p:nvPr/>
        </p:nvSpPr>
        <p:spPr>
          <a:xfrm>
            <a:off x="3138948" y="6116550"/>
            <a:ext cx="1699260" cy="12935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모임 사진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138948" y="7625026"/>
            <a:ext cx="1699260" cy="12935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모임 사진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15340" y="1248695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3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18475"/>
                <a:gridCol w="1949125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3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커뮤니티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4191000" y="24684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게시글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778910" y="2462272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모임</a:t>
            </a:r>
            <a:endParaRPr/>
          </a:p>
        </p:txBody>
      </p:sp>
      <p:cxnSp>
        <p:nvCxnSpPr>
          <p:cNvPr id="126" name="Google Shape;126;p3"/>
          <p:cNvCxnSpPr/>
          <p:nvPr/>
        </p:nvCxnSpPr>
        <p:spPr>
          <a:xfrm>
            <a:off x="763228" y="3162300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4038108" y="2958387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28" name="Google Shape;128;p3"/>
          <p:cNvSpPr/>
          <p:nvPr/>
        </p:nvSpPr>
        <p:spPr>
          <a:xfrm>
            <a:off x="14868029" y="2716170"/>
            <a:ext cx="981572" cy="374621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목록</a:t>
            </a:r>
            <a:endParaRPr/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1930475" y="3359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{022A2CDE-5019-45CB-A374-D222B27E8115}</a:tableStyleId>
              </a:tblPr>
              <a:tblGrid>
                <a:gridCol w="14020800"/>
              </a:tblGrid>
              <a:tr h="3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 / 작성일자                                                                                                                                                            조회수  77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게시글 내용/ 사진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3"/>
          <p:cNvGraphicFramePr/>
          <p:nvPr/>
        </p:nvGraphicFramePr>
        <p:xfrm>
          <a:off x="2326564" y="7738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{022A2CDE-5019-45CB-A374-D222B27E8115}</a:tableStyleId>
              </a:tblPr>
              <a:tblGrid>
                <a:gridCol w="13228625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 아이디 / 작성날짜                                                                                                                          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고객 댓글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 아이디 / 작성날짜                                                                                                                          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고객 댓글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3"/>
          <p:cNvSpPr/>
          <p:nvPr/>
        </p:nvSpPr>
        <p:spPr>
          <a:xfrm>
            <a:off x="2158685" y="7288611"/>
            <a:ext cx="981572" cy="37462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댓글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815340" y="1248695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140;p4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18475"/>
                <a:gridCol w="1949125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4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커뮤니티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4191000" y="2468427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게시글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5778910" y="2462272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모임</a:t>
            </a:r>
            <a:endParaRPr/>
          </a:p>
        </p:txBody>
      </p:sp>
      <p:cxnSp>
        <p:nvCxnSpPr>
          <p:cNvPr id="144" name="Google Shape;144;p4"/>
          <p:cNvCxnSpPr/>
          <p:nvPr/>
        </p:nvCxnSpPr>
        <p:spPr>
          <a:xfrm>
            <a:off x="763228" y="3162300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4"/>
          <p:cNvCxnSpPr/>
          <p:nvPr/>
        </p:nvCxnSpPr>
        <p:spPr>
          <a:xfrm>
            <a:off x="5410200" y="2958387"/>
            <a:ext cx="1600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46" name="Google Shape;146;p4"/>
          <p:cNvSpPr/>
          <p:nvPr/>
        </p:nvSpPr>
        <p:spPr>
          <a:xfrm>
            <a:off x="14868029" y="2716170"/>
            <a:ext cx="981572" cy="374621"/>
          </a:xfrm>
          <a:prstGeom prst="rect">
            <a:avLst/>
          </a:prstGeom>
          <a:solidFill>
            <a:srgbClr val="93B3D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목록</a:t>
            </a:r>
            <a:endParaRPr/>
          </a:p>
        </p:txBody>
      </p:sp>
      <p:graphicFrame>
        <p:nvGraphicFramePr>
          <p:cNvPr id="147" name="Google Shape;147;p4"/>
          <p:cNvGraphicFramePr/>
          <p:nvPr/>
        </p:nvGraphicFramePr>
        <p:xfrm>
          <a:off x="1930475" y="3359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{022A2CDE-5019-45CB-A374-D222B27E8115}</a:tableStyleId>
              </a:tblPr>
              <a:tblGrid>
                <a:gridCol w="14020800"/>
              </a:tblGrid>
              <a:tr h="3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 / 작성일자                                                                                                                                                            조회수  77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모임 내용/ 사진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4"/>
          <p:cNvGraphicFramePr/>
          <p:nvPr/>
        </p:nvGraphicFramePr>
        <p:xfrm>
          <a:off x="2326564" y="7738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{022A2CDE-5019-45CB-A374-D222B27E8115}</a:tableStyleId>
              </a:tblPr>
              <a:tblGrid>
                <a:gridCol w="13228625"/>
              </a:tblGrid>
              <a:tr h="3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 아이디 / 작성날짜                                                                                                                          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고객 댓글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 아이디 / 작성날짜                                                                                                                          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고객 댓글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4"/>
          <p:cNvSpPr/>
          <p:nvPr/>
        </p:nvSpPr>
        <p:spPr>
          <a:xfrm>
            <a:off x="2158685" y="7288611"/>
            <a:ext cx="981572" cy="37462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댓글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830580" y="1041827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5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86775"/>
                <a:gridCol w="1880850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5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정기 구독</a:t>
            </a:r>
            <a:endParaRPr/>
          </a:p>
        </p:txBody>
      </p:sp>
      <p:cxnSp>
        <p:nvCxnSpPr>
          <p:cNvPr id="160" name="Google Shape;160;p5"/>
          <p:cNvCxnSpPr/>
          <p:nvPr/>
        </p:nvCxnSpPr>
        <p:spPr>
          <a:xfrm>
            <a:off x="763228" y="3162300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5"/>
          <p:cNvSpPr/>
          <p:nvPr/>
        </p:nvSpPr>
        <p:spPr>
          <a:xfrm>
            <a:off x="3880214" y="4291247"/>
            <a:ext cx="3067393" cy="254044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 패키지 사진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3213806" y="6974855"/>
            <a:ext cx="454004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랜덤 박스 구독                         가격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861053" y="8355691"/>
            <a:ext cx="12316154" cy="14653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정기 구독을 신청하시는 분들께  술잔세트를 보내드립니다 </a:t>
            </a:r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 b="22213" l="0" r="0" t="5787"/>
          <a:stretch/>
        </p:blipFill>
        <p:spPr>
          <a:xfrm>
            <a:off x="3043878" y="8506755"/>
            <a:ext cx="2038322" cy="118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5728407" y="3324268"/>
            <a:ext cx="624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/>
              <a:t>매달 새로운 술을 경험해 보고 싶다면?</a:t>
            </a:r>
            <a:endParaRPr sz="2800"/>
          </a:p>
        </p:txBody>
      </p:sp>
      <p:sp>
        <p:nvSpPr>
          <p:cNvPr id="166" name="Google Shape;166;p5"/>
          <p:cNvSpPr/>
          <p:nvPr/>
        </p:nvSpPr>
        <p:spPr>
          <a:xfrm>
            <a:off x="9829531" y="4291247"/>
            <a:ext cx="3067393" cy="254044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 패키지 사진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9262822" y="6932394"/>
            <a:ext cx="4495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선택 박스 구독                        가격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6176800" y="7448198"/>
            <a:ext cx="1133972" cy="40011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구독하기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12329938" y="7436136"/>
            <a:ext cx="1133972" cy="40011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구독하기</a:t>
            </a:r>
            <a:endParaRPr/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4396" y="4264333"/>
            <a:ext cx="3459027" cy="259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7457" y="4240794"/>
            <a:ext cx="3444484" cy="261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/>
          <p:nvPr/>
        </p:nvSpPr>
        <p:spPr>
          <a:xfrm>
            <a:off x="780113" y="1073217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6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86775"/>
                <a:gridCol w="1880850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cxnSp>
        <p:nvCxnSpPr>
          <p:cNvPr id="181" name="Google Shape;181;p6"/>
          <p:cNvCxnSpPr/>
          <p:nvPr/>
        </p:nvCxnSpPr>
        <p:spPr>
          <a:xfrm>
            <a:off x="763227" y="1973658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6"/>
          <p:cNvSpPr txBox="1"/>
          <p:nvPr/>
        </p:nvSpPr>
        <p:spPr>
          <a:xfrm>
            <a:off x="5519037" y="3585128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로그인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7062133" y="7755889"/>
            <a:ext cx="1393723" cy="549833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8796767" y="7744262"/>
            <a:ext cx="1393723" cy="549833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6236345" y="5519270"/>
            <a:ext cx="4813785" cy="400109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6173330" y="5041988"/>
            <a:ext cx="218124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아이디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6236345" y="6644642"/>
            <a:ext cx="4813785" cy="400109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6173330" y="6167360"/>
            <a:ext cx="218124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비밀번호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833185" y="1073217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7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86775"/>
                <a:gridCol w="1880850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cxnSp>
        <p:nvCxnSpPr>
          <p:cNvPr id="198" name="Google Shape;198;p7"/>
          <p:cNvCxnSpPr/>
          <p:nvPr/>
        </p:nvCxnSpPr>
        <p:spPr>
          <a:xfrm>
            <a:off x="763227" y="1973658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197725"/>
            <a:ext cx="15849600" cy="736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763226" y="1164657"/>
            <a:ext cx="16190713" cy="8949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8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86775"/>
                <a:gridCol w="1880850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cxnSp>
        <p:nvCxnSpPr>
          <p:cNvPr id="209" name="Google Shape;209;p8"/>
          <p:cNvCxnSpPr/>
          <p:nvPr/>
        </p:nvCxnSpPr>
        <p:spPr>
          <a:xfrm>
            <a:off x="763227" y="1973658"/>
            <a:ext cx="161907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8"/>
          <p:cNvSpPr txBox="1"/>
          <p:nvPr/>
        </p:nvSpPr>
        <p:spPr>
          <a:xfrm>
            <a:off x="5258511" y="2147288"/>
            <a:ext cx="6248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회원가입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13759254" y="9196899"/>
            <a:ext cx="1285974" cy="456166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/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4109337" y="2934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{022A2CDE-5019-45CB-A374-D222B27E8115}</a:tableStyleId>
              </a:tblPr>
              <a:tblGrid>
                <a:gridCol w="1981200"/>
                <a:gridCol w="7086600"/>
              </a:tblGrid>
              <a:tr h="65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6~16자 까지 영문자(소문자), 숫자 사용 가능합니다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6~16자 까지 영문자(소문자), 숫자, 특수문자 사용 가능합니다 ( 아이디는 사용 불가)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비밀런호 확인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생년월일/ 성별 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      </a:t>
                      </a:r>
                      <a:r>
                        <a:rPr lang="ko-KR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@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연락처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endParaRPr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우편번호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주소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 정보 동의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이용약관에 동의합니다              이용약관</a:t>
                      </a:r>
                      <a:endParaRPr/>
                    </a:p>
                  </a:txBody>
                  <a:tcPr marT="17900" marB="17900" marR="64775" marL="6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 txBox="1"/>
          <p:nvPr/>
        </p:nvSpPr>
        <p:spPr>
          <a:xfrm>
            <a:off x="4404851" y="2470453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기본 정보</a:t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6309852" y="3054755"/>
            <a:ext cx="286419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6309852" y="3691788"/>
            <a:ext cx="286419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6309852" y="5519575"/>
            <a:ext cx="286419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6309852" y="4577352"/>
            <a:ext cx="286419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309852" y="6147631"/>
            <a:ext cx="286419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6309851" y="8833612"/>
            <a:ext cx="631811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6309852" y="7495681"/>
            <a:ext cx="3423761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6312310" y="8162210"/>
            <a:ext cx="3423761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6310287" y="6824279"/>
            <a:ext cx="286419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9811648" y="6824611"/>
            <a:ext cx="2864193" cy="369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4" name="Google Shape;224;p8"/>
          <p:cNvCxnSpPr/>
          <p:nvPr/>
        </p:nvCxnSpPr>
        <p:spPr>
          <a:xfrm>
            <a:off x="9285622" y="98679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8"/>
          <p:cNvSpPr/>
          <p:nvPr/>
        </p:nvSpPr>
        <p:spPr>
          <a:xfrm>
            <a:off x="8663810" y="9635390"/>
            <a:ext cx="194772" cy="232510"/>
          </a:xfrm>
          <a:prstGeom prst="roundRect">
            <a:avLst>
              <a:gd fmla="val 16667" name="adj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/>
          <p:nvPr/>
        </p:nvSpPr>
        <p:spPr>
          <a:xfrm>
            <a:off x="694693" y="1053981"/>
            <a:ext cx="16190713" cy="87716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ㅓ비ㄹ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800100" y="1063953"/>
            <a:ext cx="1849371" cy="68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12700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기승전술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073217"/>
            <a:ext cx="1009679" cy="719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9"/>
          <p:cNvGraphicFramePr/>
          <p:nvPr/>
        </p:nvGraphicFramePr>
        <p:xfrm>
          <a:off x="8643237" y="1157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{EC291E20-68C4-4E6F-AC8E-7BDCCF6D5DFC}</a:tableStyleId>
              </a:tblPr>
              <a:tblGrid>
                <a:gridCol w="2786775"/>
                <a:gridCol w="1880850"/>
                <a:gridCol w="1821550"/>
                <a:gridCol w="1821550"/>
              </a:tblGrid>
              <a:tr h="81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전통주(하위카테고리)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커뮤니티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정기구독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ko-KR" sz="2000" u="none" cap="none" strike="noStrike">
                          <a:solidFill>
                            <a:schemeClr val="dk1"/>
                          </a:solidFill>
                        </a:rPr>
                        <a:t>구매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9"/>
          <p:cNvSpPr/>
          <p:nvPr/>
        </p:nvSpPr>
        <p:spPr>
          <a:xfrm>
            <a:off x="1085879" y="2196389"/>
            <a:ext cx="2438400" cy="761998"/>
          </a:xfrm>
          <a:prstGeom prst="roundRect">
            <a:avLst>
              <a:gd fmla="val 16667" name="adj"/>
            </a:avLst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정기 구독</a:t>
            </a:r>
            <a:endParaRPr/>
          </a:p>
        </p:txBody>
      </p:sp>
      <p:cxnSp>
        <p:nvCxnSpPr>
          <p:cNvPr id="236" name="Google Shape;236;p9"/>
          <p:cNvCxnSpPr/>
          <p:nvPr/>
        </p:nvCxnSpPr>
        <p:spPr>
          <a:xfrm>
            <a:off x="909795" y="3162300"/>
            <a:ext cx="1547320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9"/>
          <p:cNvSpPr txBox="1"/>
          <p:nvPr/>
        </p:nvSpPr>
        <p:spPr>
          <a:xfrm>
            <a:off x="9220200" y="3343550"/>
            <a:ext cx="44958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랜덤 박스 구독                       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가격               30000원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구독기간        1개월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8" name="Google Shape;238;p9"/>
          <p:cNvSpPr/>
          <p:nvPr/>
        </p:nvSpPr>
        <p:spPr>
          <a:xfrm>
            <a:off x="12420600" y="5414112"/>
            <a:ext cx="1133972" cy="40011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구독결제</a:t>
            </a:r>
            <a:endParaRPr/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722" y="3366214"/>
            <a:ext cx="3448078" cy="24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/>
          <p:nvPr/>
        </p:nvSpPr>
        <p:spPr>
          <a:xfrm>
            <a:off x="11424920" y="6415299"/>
            <a:ext cx="3962401" cy="3204174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 약관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4701102" y="7117079"/>
            <a:ext cx="2285952" cy="2205026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랜덤 박스 구성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5">
            <a:alphaModFix/>
          </a:blip>
          <a:srcRect b="9259" l="13606" r="13607" t="24813"/>
          <a:stretch/>
        </p:blipFill>
        <p:spPr>
          <a:xfrm>
            <a:off x="4738424" y="7179054"/>
            <a:ext cx="2124657" cy="21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 rot="-2350777">
            <a:off x="5248410" y="7848946"/>
            <a:ext cx="741847" cy="336879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B7CC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기승전술</a:t>
            </a:r>
            <a:endParaRPr/>
          </a:p>
        </p:txBody>
      </p:sp>
      <p:sp>
        <p:nvSpPr>
          <p:cNvPr id="244" name="Google Shape;244;p9"/>
          <p:cNvSpPr txBox="1"/>
          <p:nvPr/>
        </p:nvSpPr>
        <p:spPr>
          <a:xfrm>
            <a:off x="7164141" y="7373417"/>
            <a:ext cx="35623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랜덤 박스 구성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배상면주가 느린마을막걸리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금이산농원 복숭아 와인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서울의 밤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ko-KR" sz="1800"/>
              <a:t>추천안주, 보관방법등이 적혀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     있는 카드</a:t>
            </a:r>
            <a:endParaRPr sz="1800"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7556" y="6450893"/>
            <a:ext cx="3084249" cy="3487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9"/>
          <p:cNvCxnSpPr/>
          <p:nvPr/>
        </p:nvCxnSpPr>
        <p:spPr>
          <a:xfrm>
            <a:off x="1056363" y="6144317"/>
            <a:ext cx="15326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2022-12-02T08:46:23Z</dcterms:created>
  <dc:creator>김세화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2022-12-02T00:00:00Z</vt:filetime>
  </property>
</Properties>
</file>