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304" r:id="rId3"/>
    <p:sldId id="300" r:id="rId4"/>
    <p:sldId id="308" r:id="rId5"/>
    <p:sldId id="313" r:id="rId6"/>
    <p:sldId id="309" r:id="rId7"/>
    <p:sldId id="303" r:id="rId8"/>
    <p:sldId id="311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1" r:id="rId17"/>
    <p:sldId id="320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01" r:id="rId26"/>
    <p:sldId id="302" r:id="rId2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0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4" y="1270933"/>
            <a:ext cx="7590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전통주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한컴바탕"/>
                <a:ea typeface="한컴바탕"/>
              </a:rPr>
              <a:t>전통주 온라인구매 서비스와 오프라인 오픈을 위한 정보제공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5876145" y="5859736"/>
            <a:ext cx="351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>
                <a:solidFill>
                  <a:srgbClr val="0090D0"/>
                </a:solidFill>
              </a:rPr>
              <a:t>팀명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/>
              <a:t>기승전술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rgbClr val="0090D0"/>
                </a:solidFill>
              </a:rPr>
              <a:t>팀원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/>
              <a:t>김세화 </a:t>
            </a:r>
            <a:r>
              <a:rPr lang="en-US" altLang="ko-KR" dirty="0"/>
              <a:t>/ </a:t>
            </a:r>
            <a:r>
              <a:rPr lang="ko-KR" altLang="en-US" dirty="0"/>
              <a:t>남궁기태 </a:t>
            </a:r>
            <a:r>
              <a:rPr lang="en-US" altLang="ko-KR" dirty="0"/>
              <a:t>/ </a:t>
            </a:r>
            <a:r>
              <a:rPr lang="ko-KR" altLang="en-US" dirty="0"/>
              <a:t>정명훈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0090D0"/>
                </a:solidFill>
              </a:rPr>
              <a:t>2022. 12. 22</a:t>
            </a:r>
            <a:endParaRPr lang="ko-KR" altLang="en-US" dirty="0">
              <a:solidFill>
                <a:srgbClr val="009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장바구니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BE752A8-5725-76F5-03CA-B7A471DF0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70667"/>
              </p:ext>
            </p:extLst>
          </p:nvPr>
        </p:nvGraphicFramePr>
        <p:xfrm>
          <a:off x="3018970" y="1412882"/>
          <a:ext cx="6720828" cy="1482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138">
                  <a:extLst>
                    <a:ext uri="{9D8B030D-6E8A-4147-A177-3AD203B41FA5}">
                      <a16:colId xmlns:a16="http://schemas.microsoft.com/office/drawing/2014/main" val="743634311"/>
                    </a:ext>
                  </a:extLst>
                </a:gridCol>
                <a:gridCol w="1120138">
                  <a:extLst>
                    <a:ext uri="{9D8B030D-6E8A-4147-A177-3AD203B41FA5}">
                      <a16:colId xmlns:a16="http://schemas.microsoft.com/office/drawing/2014/main" val="3517190212"/>
                    </a:ext>
                  </a:extLst>
                </a:gridCol>
                <a:gridCol w="1120138">
                  <a:extLst>
                    <a:ext uri="{9D8B030D-6E8A-4147-A177-3AD203B41FA5}">
                      <a16:colId xmlns:a16="http://schemas.microsoft.com/office/drawing/2014/main" val="3188513413"/>
                    </a:ext>
                  </a:extLst>
                </a:gridCol>
                <a:gridCol w="1120138">
                  <a:extLst>
                    <a:ext uri="{9D8B030D-6E8A-4147-A177-3AD203B41FA5}">
                      <a16:colId xmlns:a16="http://schemas.microsoft.com/office/drawing/2014/main" val="266231327"/>
                    </a:ext>
                  </a:extLst>
                </a:gridCol>
                <a:gridCol w="1120138">
                  <a:extLst>
                    <a:ext uri="{9D8B030D-6E8A-4147-A177-3AD203B41FA5}">
                      <a16:colId xmlns:a16="http://schemas.microsoft.com/office/drawing/2014/main" val="1404387786"/>
                    </a:ext>
                  </a:extLst>
                </a:gridCol>
                <a:gridCol w="1120138">
                  <a:extLst>
                    <a:ext uri="{9D8B030D-6E8A-4147-A177-3AD203B41FA5}">
                      <a16:colId xmlns:a16="http://schemas.microsoft.com/office/drawing/2014/main" val="4099995296"/>
                    </a:ext>
                  </a:extLst>
                </a:gridCol>
              </a:tblGrid>
              <a:tr h="370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용량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59616"/>
                  </a:ext>
                </a:extLst>
              </a:tr>
              <a:tr h="3707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994549"/>
                  </a:ext>
                </a:extLst>
              </a:tr>
              <a:tr h="37072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665447"/>
                  </a:ext>
                </a:extLst>
              </a:tr>
              <a:tr h="3707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8605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42991A-C9EA-1AB0-4B72-8D4BEF05277B}"/>
              </a:ext>
            </a:extLst>
          </p:cNvPr>
          <p:cNvSpPr/>
          <p:nvPr/>
        </p:nvSpPr>
        <p:spPr>
          <a:xfrm>
            <a:off x="3018970" y="909010"/>
            <a:ext cx="1221336" cy="317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 목록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773F19-F573-C2FB-8528-10963A43FF68}"/>
              </a:ext>
            </a:extLst>
          </p:cNvPr>
          <p:cNvSpPr/>
          <p:nvPr/>
        </p:nvSpPr>
        <p:spPr>
          <a:xfrm>
            <a:off x="3018970" y="3256862"/>
            <a:ext cx="1221336" cy="317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쇼핑 계속하기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1B2B30-04BC-34A5-66C2-BA62D99B2CF9}"/>
              </a:ext>
            </a:extLst>
          </p:cNvPr>
          <p:cNvSpPr/>
          <p:nvPr/>
        </p:nvSpPr>
        <p:spPr>
          <a:xfrm>
            <a:off x="4413473" y="3256862"/>
            <a:ext cx="1221336" cy="317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7768821" y="480868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6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구매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773F19-F573-C2FB-8528-10963A43FF68}"/>
              </a:ext>
            </a:extLst>
          </p:cNvPr>
          <p:cNvSpPr/>
          <p:nvPr/>
        </p:nvSpPr>
        <p:spPr>
          <a:xfrm>
            <a:off x="4507177" y="1966485"/>
            <a:ext cx="1544065" cy="4273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 구매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1B2B30-04BC-34A5-66C2-BA62D99B2CF9}"/>
              </a:ext>
            </a:extLst>
          </p:cNvPr>
          <p:cNvSpPr/>
          <p:nvPr/>
        </p:nvSpPr>
        <p:spPr>
          <a:xfrm>
            <a:off x="6654602" y="1970131"/>
            <a:ext cx="1544065" cy="4273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비회원 구매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7768821" y="480868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5B8FFD6-3F43-F31E-CAF4-D00B5AA6937F}"/>
              </a:ext>
            </a:extLst>
          </p:cNvPr>
          <p:cNvSpPr/>
          <p:nvPr/>
        </p:nvSpPr>
        <p:spPr>
          <a:xfrm>
            <a:off x="3429665" y="1092468"/>
            <a:ext cx="1303700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0210EB7-F13F-D762-59B0-36A11D702109}"/>
              </a:ext>
            </a:extLst>
          </p:cNvPr>
          <p:cNvSpPr/>
          <p:nvPr/>
        </p:nvSpPr>
        <p:spPr>
          <a:xfrm>
            <a:off x="3429665" y="1614611"/>
            <a:ext cx="5741229" cy="11708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60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 구매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buy_03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7768821" y="480868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21">
            <a:extLst>
              <a:ext uri="{FF2B5EF4-FFF2-40B4-BE49-F238E27FC236}">
                <a16:creationId xmlns:a16="http://schemas.microsoft.com/office/drawing/2014/main" id="{E49855C1-41E3-9867-CBF2-964E59EBC5CE}"/>
              </a:ext>
            </a:extLst>
          </p:cNvPr>
          <p:cNvSpPr/>
          <p:nvPr/>
        </p:nvSpPr>
        <p:spPr>
          <a:xfrm>
            <a:off x="4820555" y="172219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이름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7B56AC5A-4079-E92E-C9FB-E7A48BA22A60}"/>
              </a:ext>
            </a:extLst>
          </p:cNvPr>
          <p:cNvSpPr/>
          <p:nvPr/>
        </p:nvSpPr>
        <p:spPr>
          <a:xfrm>
            <a:off x="4820555" y="213400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주소</a:t>
            </a:r>
          </a:p>
        </p:txBody>
      </p:sp>
      <p:sp>
        <p:nvSpPr>
          <p:cNvPr id="21" name="모서리가 둥근 직사각형 23">
            <a:extLst>
              <a:ext uri="{FF2B5EF4-FFF2-40B4-BE49-F238E27FC236}">
                <a16:creationId xmlns:a16="http://schemas.microsoft.com/office/drawing/2014/main" id="{FE978172-BA87-BC4F-F100-61366D3DDF4F}"/>
              </a:ext>
            </a:extLst>
          </p:cNvPr>
          <p:cNvSpPr/>
          <p:nvPr/>
        </p:nvSpPr>
        <p:spPr>
          <a:xfrm>
            <a:off x="4820555" y="251738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번호</a:t>
            </a:r>
          </a:p>
        </p:txBody>
      </p:sp>
      <p:sp>
        <p:nvSpPr>
          <p:cNvPr id="22" name="모서리가 둥근 직사각형 24">
            <a:extLst>
              <a:ext uri="{FF2B5EF4-FFF2-40B4-BE49-F238E27FC236}">
                <a16:creationId xmlns:a16="http://schemas.microsoft.com/office/drawing/2014/main" id="{4BAA4C9F-E860-A8F2-8FCF-15B62E4B25B4}"/>
              </a:ext>
            </a:extLst>
          </p:cNvPr>
          <p:cNvSpPr/>
          <p:nvPr/>
        </p:nvSpPr>
        <p:spPr>
          <a:xfrm>
            <a:off x="4820554" y="290410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사용 가능 쿠폰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5B8FFD6-3F43-F31E-CAF4-D00B5AA6937F}"/>
              </a:ext>
            </a:extLst>
          </p:cNvPr>
          <p:cNvSpPr/>
          <p:nvPr/>
        </p:nvSpPr>
        <p:spPr>
          <a:xfrm>
            <a:off x="3429665" y="1092468"/>
            <a:ext cx="1303700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 구매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9E4939-EE25-2C84-7E7D-840454A53695}"/>
              </a:ext>
            </a:extLst>
          </p:cNvPr>
          <p:cNvSpPr/>
          <p:nvPr/>
        </p:nvSpPr>
        <p:spPr>
          <a:xfrm>
            <a:off x="3429665" y="1452811"/>
            <a:ext cx="5920523" cy="3197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213FD4-ACE0-A2A7-EE9F-EE4BF2FF4610}"/>
              </a:ext>
            </a:extLst>
          </p:cNvPr>
          <p:cNvSpPr/>
          <p:nvPr/>
        </p:nvSpPr>
        <p:spPr>
          <a:xfrm>
            <a:off x="6077613" y="1729667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B964E32-7CF8-C45B-EB35-C0656E335142}"/>
              </a:ext>
            </a:extLst>
          </p:cNvPr>
          <p:cNvSpPr/>
          <p:nvPr/>
        </p:nvSpPr>
        <p:spPr>
          <a:xfrm>
            <a:off x="6078076" y="2517380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D77FEB5-0782-D737-2884-38F1D9DF49BC}"/>
              </a:ext>
            </a:extLst>
          </p:cNvPr>
          <p:cNvSpPr/>
          <p:nvPr/>
        </p:nvSpPr>
        <p:spPr>
          <a:xfrm>
            <a:off x="6072600" y="2902300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899B3AE-1EC2-2DA5-5783-A67297A72749}"/>
              </a:ext>
            </a:extLst>
          </p:cNvPr>
          <p:cNvSpPr/>
          <p:nvPr/>
        </p:nvSpPr>
        <p:spPr>
          <a:xfrm>
            <a:off x="6067587" y="2123523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21">
            <a:extLst>
              <a:ext uri="{FF2B5EF4-FFF2-40B4-BE49-F238E27FC236}">
                <a16:creationId xmlns:a16="http://schemas.microsoft.com/office/drawing/2014/main" id="{3DAE2809-EA64-2E2C-FCD3-C67A13838069}"/>
              </a:ext>
            </a:extLst>
          </p:cNvPr>
          <p:cNvSpPr/>
          <p:nvPr/>
        </p:nvSpPr>
        <p:spPr>
          <a:xfrm>
            <a:off x="4820554" y="332942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적립 포인트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C28225D-37C3-D530-F029-068348692386}"/>
              </a:ext>
            </a:extLst>
          </p:cNvPr>
          <p:cNvSpPr/>
          <p:nvPr/>
        </p:nvSpPr>
        <p:spPr>
          <a:xfrm>
            <a:off x="6077612" y="3331707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18">
            <a:extLst>
              <a:ext uri="{FF2B5EF4-FFF2-40B4-BE49-F238E27FC236}">
                <a16:creationId xmlns:a16="http://schemas.microsoft.com/office/drawing/2014/main" id="{B7FE24FE-C47F-7867-CE9A-2708CA10177D}"/>
              </a:ext>
            </a:extLst>
          </p:cNvPr>
          <p:cNvSpPr/>
          <p:nvPr/>
        </p:nvSpPr>
        <p:spPr>
          <a:xfrm>
            <a:off x="6522079" y="393643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구매</a:t>
            </a:r>
          </a:p>
        </p:txBody>
      </p:sp>
      <p:sp>
        <p:nvSpPr>
          <p:cNvPr id="44" name="모서리가 둥근 직사각형 21">
            <a:extLst>
              <a:ext uri="{FF2B5EF4-FFF2-40B4-BE49-F238E27FC236}">
                <a16:creationId xmlns:a16="http://schemas.microsoft.com/office/drawing/2014/main" id="{ED6BB9D5-18FD-4EEA-41A6-BEE387432323}"/>
              </a:ext>
            </a:extLst>
          </p:cNvPr>
          <p:cNvSpPr/>
          <p:nvPr/>
        </p:nvSpPr>
        <p:spPr>
          <a:xfrm>
            <a:off x="5324306" y="3940255"/>
            <a:ext cx="1094339" cy="292500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101353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비회원 구매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buy_04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7768821" y="480868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21">
            <a:extLst>
              <a:ext uri="{FF2B5EF4-FFF2-40B4-BE49-F238E27FC236}">
                <a16:creationId xmlns:a16="http://schemas.microsoft.com/office/drawing/2014/main" id="{E49855C1-41E3-9867-CBF2-964E59EBC5CE}"/>
              </a:ext>
            </a:extLst>
          </p:cNvPr>
          <p:cNvSpPr/>
          <p:nvPr/>
        </p:nvSpPr>
        <p:spPr>
          <a:xfrm>
            <a:off x="4820554" y="194799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이름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7B56AC5A-4079-E92E-C9FB-E7A48BA22A60}"/>
              </a:ext>
            </a:extLst>
          </p:cNvPr>
          <p:cNvSpPr/>
          <p:nvPr/>
        </p:nvSpPr>
        <p:spPr>
          <a:xfrm>
            <a:off x="4820554" y="235981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주소</a:t>
            </a:r>
          </a:p>
        </p:txBody>
      </p:sp>
      <p:sp>
        <p:nvSpPr>
          <p:cNvPr id="21" name="모서리가 둥근 직사각형 23">
            <a:extLst>
              <a:ext uri="{FF2B5EF4-FFF2-40B4-BE49-F238E27FC236}">
                <a16:creationId xmlns:a16="http://schemas.microsoft.com/office/drawing/2014/main" id="{FE978172-BA87-BC4F-F100-61366D3DDF4F}"/>
              </a:ext>
            </a:extLst>
          </p:cNvPr>
          <p:cNvSpPr/>
          <p:nvPr/>
        </p:nvSpPr>
        <p:spPr>
          <a:xfrm>
            <a:off x="4820555" y="277694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번호</a:t>
            </a:r>
          </a:p>
        </p:txBody>
      </p:sp>
      <p:sp>
        <p:nvSpPr>
          <p:cNvPr id="22" name="모서리가 둥근 직사각형 24">
            <a:extLst>
              <a:ext uri="{FF2B5EF4-FFF2-40B4-BE49-F238E27FC236}">
                <a16:creationId xmlns:a16="http://schemas.microsoft.com/office/drawing/2014/main" id="{4BAA4C9F-E860-A8F2-8FCF-15B62E4B25B4}"/>
              </a:ext>
            </a:extLst>
          </p:cNvPr>
          <p:cNvSpPr/>
          <p:nvPr/>
        </p:nvSpPr>
        <p:spPr>
          <a:xfrm>
            <a:off x="4820554" y="316366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사용 가능 쿠폰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5B8FFD6-3F43-F31E-CAF4-D00B5AA6937F}"/>
              </a:ext>
            </a:extLst>
          </p:cNvPr>
          <p:cNvSpPr/>
          <p:nvPr/>
        </p:nvSpPr>
        <p:spPr>
          <a:xfrm>
            <a:off x="3429665" y="1092468"/>
            <a:ext cx="1303700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비회원 구매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9E4939-EE25-2C84-7E7D-840454A53695}"/>
              </a:ext>
            </a:extLst>
          </p:cNvPr>
          <p:cNvSpPr/>
          <p:nvPr/>
        </p:nvSpPr>
        <p:spPr>
          <a:xfrm>
            <a:off x="3429665" y="1452811"/>
            <a:ext cx="5920523" cy="3197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213FD4-ACE0-A2A7-EE9F-EE4BF2FF4610}"/>
              </a:ext>
            </a:extLst>
          </p:cNvPr>
          <p:cNvSpPr/>
          <p:nvPr/>
        </p:nvSpPr>
        <p:spPr>
          <a:xfrm>
            <a:off x="6077612" y="1955474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B964E32-7CF8-C45B-EB35-C0656E335142}"/>
              </a:ext>
            </a:extLst>
          </p:cNvPr>
          <p:cNvSpPr/>
          <p:nvPr/>
        </p:nvSpPr>
        <p:spPr>
          <a:xfrm>
            <a:off x="6078076" y="2776940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D77FEB5-0782-D737-2884-38F1D9DF49BC}"/>
              </a:ext>
            </a:extLst>
          </p:cNvPr>
          <p:cNvSpPr/>
          <p:nvPr/>
        </p:nvSpPr>
        <p:spPr>
          <a:xfrm>
            <a:off x="6072600" y="3161860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899B3AE-1EC2-2DA5-5783-A67297A72749}"/>
              </a:ext>
            </a:extLst>
          </p:cNvPr>
          <p:cNvSpPr/>
          <p:nvPr/>
        </p:nvSpPr>
        <p:spPr>
          <a:xfrm>
            <a:off x="6067586" y="2349330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A63628-F9EA-A0E2-E70F-D2393E3490DB}"/>
              </a:ext>
            </a:extLst>
          </p:cNvPr>
          <p:cNvSpPr txBox="1"/>
          <p:nvPr/>
        </p:nvSpPr>
        <p:spPr>
          <a:xfrm>
            <a:off x="4742331" y="1126874"/>
            <a:ext cx="3209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본인 인증 후 구매 가능</a:t>
            </a:r>
          </a:p>
        </p:txBody>
      </p:sp>
      <p:sp>
        <p:nvSpPr>
          <p:cNvPr id="27" name="모서리가 둥근 직사각형 18">
            <a:extLst>
              <a:ext uri="{FF2B5EF4-FFF2-40B4-BE49-F238E27FC236}">
                <a16:creationId xmlns:a16="http://schemas.microsoft.com/office/drawing/2014/main" id="{83E85F39-068B-F28C-41BA-C320D9BBA64C}"/>
              </a:ext>
            </a:extLst>
          </p:cNvPr>
          <p:cNvSpPr/>
          <p:nvPr/>
        </p:nvSpPr>
        <p:spPr>
          <a:xfrm>
            <a:off x="6522079" y="393643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구매</a:t>
            </a:r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381D47C0-B03A-B976-49DF-7B06B5B4A85E}"/>
              </a:ext>
            </a:extLst>
          </p:cNvPr>
          <p:cNvSpPr/>
          <p:nvPr/>
        </p:nvSpPr>
        <p:spPr>
          <a:xfrm>
            <a:off x="5324306" y="3940255"/>
            <a:ext cx="1094339" cy="292500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358984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결재완료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buy_05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7768821" y="480868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21">
            <a:extLst>
              <a:ext uri="{FF2B5EF4-FFF2-40B4-BE49-F238E27FC236}">
                <a16:creationId xmlns:a16="http://schemas.microsoft.com/office/drawing/2014/main" id="{E49855C1-41E3-9867-CBF2-964E59EBC5CE}"/>
              </a:ext>
            </a:extLst>
          </p:cNvPr>
          <p:cNvSpPr/>
          <p:nvPr/>
        </p:nvSpPr>
        <p:spPr>
          <a:xfrm>
            <a:off x="4820554" y="164389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이름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7B56AC5A-4079-E92E-C9FB-E7A48BA22A60}"/>
              </a:ext>
            </a:extLst>
          </p:cNvPr>
          <p:cNvSpPr/>
          <p:nvPr/>
        </p:nvSpPr>
        <p:spPr>
          <a:xfrm>
            <a:off x="4820554" y="205571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주소</a:t>
            </a:r>
          </a:p>
        </p:txBody>
      </p:sp>
      <p:sp>
        <p:nvSpPr>
          <p:cNvPr id="21" name="모서리가 둥근 직사각형 23">
            <a:extLst>
              <a:ext uri="{FF2B5EF4-FFF2-40B4-BE49-F238E27FC236}">
                <a16:creationId xmlns:a16="http://schemas.microsoft.com/office/drawing/2014/main" id="{FE978172-BA87-BC4F-F100-61366D3DDF4F}"/>
              </a:ext>
            </a:extLst>
          </p:cNvPr>
          <p:cNvSpPr/>
          <p:nvPr/>
        </p:nvSpPr>
        <p:spPr>
          <a:xfrm>
            <a:off x="4820554" y="243908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번호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5B8FFD6-3F43-F31E-CAF4-D00B5AA6937F}"/>
              </a:ext>
            </a:extLst>
          </p:cNvPr>
          <p:cNvSpPr/>
          <p:nvPr/>
        </p:nvSpPr>
        <p:spPr>
          <a:xfrm>
            <a:off x="3429665" y="1092468"/>
            <a:ext cx="1303700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결재 완료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9E4939-EE25-2C84-7E7D-840454A53695}"/>
              </a:ext>
            </a:extLst>
          </p:cNvPr>
          <p:cNvSpPr/>
          <p:nvPr/>
        </p:nvSpPr>
        <p:spPr>
          <a:xfrm>
            <a:off x="3429665" y="1452811"/>
            <a:ext cx="5920523" cy="2635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213FD4-ACE0-A2A7-EE9F-EE4BF2FF4610}"/>
              </a:ext>
            </a:extLst>
          </p:cNvPr>
          <p:cNvSpPr/>
          <p:nvPr/>
        </p:nvSpPr>
        <p:spPr>
          <a:xfrm>
            <a:off x="6077612" y="1651375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B964E32-7CF8-C45B-EB35-C0656E335142}"/>
              </a:ext>
            </a:extLst>
          </p:cNvPr>
          <p:cNvSpPr/>
          <p:nvPr/>
        </p:nvSpPr>
        <p:spPr>
          <a:xfrm>
            <a:off x="6078075" y="2439088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899B3AE-1EC2-2DA5-5783-A67297A72749}"/>
              </a:ext>
            </a:extLst>
          </p:cNvPr>
          <p:cNvSpPr/>
          <p:nvPr/>
        </p:nvSpPr>
        <p:spPr>
          <a:xfrm>
            <a:off x="6067586" y="2045231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21">
            <a:extLst>
              <a:ext uri="{FF2B5EF4-FFF2-40B4-BE49-F238E27FC236}">
                <a16:creationId xmlns:a16="http://schemas.microsoft.com/office/drawing/2014/main" id="{3DAE2809-EA64-2E2C-FCD3-C67A13838069}"/>
              </a:ext>
            </a:extLst>
          </p:cNvPr>
          <p:cNvSpPr/>
          <p:nvPr/>
        </p:nvSpPr>
        <p:spPr>
          <a:xfrm>
            <a:off x="4820554" y="283109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주문 번호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C28225D-37C3-D530-F029-068348692386}"/>
              </a:ext>
            </a:extLst>
          </p:cNvPr>
          <p:cNvSpPr/>
          <p:nvPr/>
        </p:nvSpPr>
        <p:spPr>
          <a:xfrm>
            <a:off x="6077612" y="2833370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27045B7C-155A-B751-153B-8A2E24D05ECE}"/>
              </a:ext>
            </a:extLst>
          </p:cNvPr>
          <p:cNvSpPr/>
          <p:nvPr/>
        </p:nvSpPr>
        <p:spPr>
          <a:xfrm>
            <a:off x="4820554" y="323059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주문 상품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1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200A7B-D3A9-ECC4-49CD-7DF50CBAFE88}"/>
              </a:ext>
            </a:extLst>
          </p:cNvPr>
          <p:cNvSpPr/>
          <p:nvPr/>
        </p:nvSpPr>
        <p:spPr>
          <a:xfrm>
            <a:off x="6077612" y="3232874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1">
            <a:extLst>
              <a:ext uri="{FF2B5EF4-FFF2-40B4-BE49-F238E27FC236}">
                <a16:creationId xmlns:a16="http://schemas.microsoft.com/office/drawing/2014/main" id="{AC9E5034-5C36-B2A4-EB48-546A4BD9070D}"/>
              </a:ext>
            </a:extLst>
          </p:cNvPr>
          <p:cNvSpPr/>
          <p:nvPr/>
        </p:nvSpPr>
        <p:spPr>
          <a:xfrm>
            <a:off x="4820554" y="364443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주문 상품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2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62EDE-03DD-17B1-8681-8EA9491AFA6E}"/>
              </a:ext>
            </a:extLst>
          </p:cNvPr>
          <p:cNvSpPr/>
          <p:nvPr/>
        </p:nvSpPr>
        <p:spPr>
          <a:xfrm>
            <a:off x="6077612" y="3646717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게시글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community_01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6217875" y="497915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269DED2-98E2-A64A-9D7F-9E9419FE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94" y="745709"/>
            <a:ext cx="6811001" cy="42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게시글</a:t>
              </a:r>
              <a:r>
                <a:rPr lang="en-US" altLang="ko-KR" sz="1200" dirty="0">
                  <a:solidFill>
                    <a:schemeClr val="bg1"/>
                  </a:solidFill>
                </a:rPr>
                <a:t>_</a:t>
              </a:r>
              <a:r>
                <a:rPr lang="ko-KR" altLang="en-US" sz="1200" dirty="0">
                  <a:solidFill>
                    <a:schemeClr val="bg1"/>
                  </a:solidFill>
                </a:rPr>
                <a:t>상세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community_02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6217875" y="497915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A4921-82AA-550A-E2BD-AEC83F3E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37" y="749403"/>
            <a:ext cx="6719758" cy="41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4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모임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community_03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6217875" y="497915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2B8D6-BFFB-740E-BB05-D6DA5F521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37" y="745709"/>
            <a:ext cx="6719758" cy="41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0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 모임</a:t>
              </a:r>
              <a:r>
                <a:rPr lang="en-US" altLang="ko-KR" sz="1200" dirty="0">
                  <a:solidFill>
                    <a:schemeClr val="bg1"/>
                  </a:solidFill>
                </a:rPr>
                <a:t>_</a:t>
              </a:r>
              <a:r>
                <a:rPr lang="ko-KR" altLang="en-US" sz="1200" dirty="0">
                  <a:solidFill>
                    <a:schemeClr val="bg1"/>
                  </a:solidFill>
                </a:rPr>
                <a:t>상세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community_04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6217875" y="497915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CA0AF-BD02-6755-CE69-FB16C3E4B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36" y="745709"/>
            <a:ext cx="6719759" cy="42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정기구독 메인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subscribe_01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7023317" y="489441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059CD-7D90-42FE-A692-F7D5EBD0C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37" y="737234"/>
            <a:ext cx="6719758" cy="425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A733F9-B71D-734C-328E-D742DFF5B812}"/>
              </a:ext>
            </a:extLst>
          </p:cNvPr>
          <p:cNvCxnSpPr>
            <a:cxnSpLocks/>
          </p:cNvCxnSpPr>
          <p:nvPr/>
        </p:nvCxnSpPr>
        <p:spPr>
          <a:xfrm>
            <a:off x="3942793" y="2047709"/>
            <a:ext cx="4832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012" y="3768133"/>
            <a:ext cx="1094339" cy="3437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기승전술 사이트 접속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서비스 흐름도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451719" y="3792828"/>
            <a:ext cx="949971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022B6C-2493-907A-07CA-4C32E8A2DCE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307351" y="3939989"/>
            <a:ext cx="1443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7DC18E-08EA-89DD-98C8-508A578713BE}"/>
              </a:ext>
            </a:extLst>
          </p:cNvPr>
          <p:cNvCxnSpPr>
            <a:cxnSpLocks/>
          </p:cNvCxnSpPr>
          <p:nvPr/>
        </p:nvCxnSpPr>
        <p:spPr>
          <a:xfrm>
            <a:off x="2570633" y="2055798"/>
            <a:ext cx="0" cy="4016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1AEEE3-DAFB-9B78-7166-1F63872AA057}"/>
              </a:ext>
            </a:extLst>
          </p:cNvPr>
          <p:cNvCxnSpPr>
            <a:cxnSpLocks/>
          </p:cNvCxnSpPr>
          <p:nvPr/>
        </p:nvCxnSpPr>
        <p:spPr>
          <a:xfrm>
            <a:off x="2402620" y="3948043"/>
            <a:ext cx="170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95512A-B24A-3DAC-000A-37CAC170782C}"/>
              </a:ext>
            </a:extLst>
          </p:cNvPr>
          <p:cNvCxnSpPr>
            <a:cxnSpLocks/>
          </p:cNvCxnSpPr>
          <p:nvPr/>
        </p:nvCxnSpPr>
        <p:spPr>
          <a:xfrm>
            <a:off x="2570633" y="2052920"/>
            <a:ext cx="277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C1D467-84B4-7200-8E45-A1BF2FCC0C7F}"/>
              </a:ext>
            </a:extLst>
          </p:cNvPr>
          <p:cNvCxnSpPr>
            <a:cxnSpLocks/>
          </p:cNvCxnSpPr>
          <p:nvPr/>
        </p:nvCxnSpPr>
        <p:spPr>
          <a:xfrm>
            <a:off x="2570633" y="3397623"/>
            <a:ext cx="277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B314FF-B9F0-B539-CA7A-34532F95F515}"/>
              </a:ext>
            </a:extLst>
          </p:cNvPr>
          <p:cNvCxnSpPr>
            <a:cxnSpLocks/>
          </p:cNvCxnSpPr>
          <p:nvPr/>
        </p:nvCxnSpPr>
        <p:spPr>
          <a:xfrm>
            <a:off x="2570633" y="4805082"/>
            <a:ext cx="277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26391F-990F-2699-1526-35A2EE7A5AFA}"/>
              </a:ext>
            </a:extLst>
          </p:cNvPr>
          <p:cNvCxnSpPr>
            <a:cxnSpLocks/>
          </p:cNvCxnSpPr>
          <p:nvPr/>
        </p:nvCxnSpPr>
        <p:spPr>
          <a:xfrm>
            <a:off x="2572840" y="6078071"/>
            <a:ext cx="277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D7C07320-5902-DA8D-5A0E-E38385F65E56}"/>
              </a:ext>
            </a:extLst>
          </p:cNvPr>
          <p:cNvSpPr/>
          <p:nvPr/>
        </p:nvSpPr>
        <p:spPr>
          <a:xfrm>
            <a:off x="2848454" y="1837809"/>
            <a:ext cx="1094339" cy="356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 정보</a:t>
            </a:r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id="{E2501D0B-F41F-865F-1E6F-6CFC76D30E76}"/>
              </a:ext>
            </a:extLst>
          </p:cNvPr>
          <p:cNvSpPr/>
          <p:nvPr/>
        </p:nvSpPr>
        <p:spPr>
          <a:xfrm>
            <a:off x="5585226" y="154854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 정보</a:t>
            </a:r>
          </a:p>
        </p:txBody>
      </p:sp>
      <p:sp>
        <p:nvSpPr>
          <p:cNvPr id="34" name="모서리가 둥근 직사각형 10">
            <a:extLst>
              <a:ext uri="{FF2B5EF4-FFF2-40B4-BE49-F238E27FC236}">
                <a16:creationId xmlns:a16="http://schemas.microsoft.com/office/drawing/2014/main" id="{21675FAE-E181-B9FA-2418-7A4CE80B941B}"/>
              </a:ext>
            </a:extLst>
          </p:cNvPr>
          <p:cNvSpPr/>
          <p:nvPr/>
        </p:nvSpPr>
        <p:spPr>
          <a:xfrm>
            <a:off x="4292760" y="154535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 카테고리 선택</a:t>
            </a:r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3595D724-9153-B6CD-F702-10728E8E6B74}"/>
              </a:ext>
            </a:extLst>
          </p:cNvPr>
          <p:cNvSpPr/>
          <p:nvPr/>
        </p:nvSpPr>
        <p:spPr>
          <a:xfrm>
            <a:off x="5585224" y="1895312"/>
            <a:ext cx="1094339" cy="3170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원하는 술 찾기</a:t>
            </a: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647BD941-8BE9-8969-4FE7-FD92E023D48F}"/>
              </a:ext>
            </a:extLst>
          </p:cNvPr>
          <p:cNvSpPr/>
          <p:nvPr/>
        </p:nvSpPr>
        <p:spPr>
          <a:xfrm>
            <a:off x="4292759" y="190340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키워드 선택</a:t>
            </a:r>
          </a:p>
        </p:txBody>
      </p:sp>
      <p:sp>
        <p:nvSpPr>
          <p:cNvPr id="44" name="모서리가 둥근 직사각형 10">
            <a:extLst>
              <a:ext uri="{FF2B5EF4-FFF2-40B4-BE49-F238E27FC236}">
                <a16:creationId xmlns:a16="http://schemas.microsoft.com/office/drawing/2014/main" id="{9D6A1A5F-A0EE-4CE2-F7D7-7433374B5696}"/>
              </a:ext>
            </a:extLst>
          </p:cNvPr>
          <p:cNvSpPr/>
          <p:nvPr/>
        </p:nvSpPr>
        <p:spPr>
          <a:xfrm>
            <a:off x="4292758" y="225275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원하는 전통주 선택</a:t>
            </a:r>
          </a:p>
        </p:txBody>
      </p:sp>
      <p:sp>
        <p:nvSpPr>
          <p:cNvPr id="46" name="모서리가 둥근 직사각형 10">
            <a:extLst>
              <a:ext uri="{FF2B5EF4-FFF2-40B4-BE49-F238E27FC236}">
                <a16:creationId xmlns:a16="http://schemas.microsoft.com/office/drawing/2014/main" id="{0A943D50-CE49-0357-0FF3-386B35F32C63}"/>
              </a:ext>
            </a:extLst>
          </p:cNvPr>
          <p:cNvSpPr/>
          <p:nvPr/>
        </p:nvSpPr>
        <p:spPr>
          <a:xfrm>
            <a:off x="2848454" y="325335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정기구독 신청</a:t>
            </a:r>
          </a:p>
        </p:txBody>
      </p:sp>
      <p:sp>
        <p:nvSpPr>
          <p:cNvPr id="47" name="모서리가 둥근 직사각형 10">
            <a:extLst>
              <a:ext uri="{FF2B5EF4-FFF2-40B4-BE49-F238E27FC236}">
                <a16:creationId xmlns:a16="http://schemas.microsoft.com/office/drawing/2014/main" id="{F5698768-1123-9444-0B5F-03642E809096}"/>
              </a:ext>
            </a:extLst>
          </p:cNvPr>
          <p:cNvSpPr/>
          <p:nvPr/>
        </p:nvSpPr>
        <p:spPr>
          <a:xfrm>
            <a:off x="4292756" y="303424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sp>
        <p:nvSpPr>
          <p:cNvPr id="48" name="모서리가 둥근 직사각형 10">
            <a:extLst>
              <a:ext uri="{FF2B5EF4-FFF2-40B4-BE49-F238E27FC236}">
                <a16:creationId xmlns:a16="http://schemas.microsoft.com/office/drawing/2014/main" id="{1280AC91-BD46-44DD-8322-00733ACC253D}"/>
              </a:ext>
            </a:extLst>
          </p:cNvPr>
          <p:cNvSpPr/>
          <p:nvPr/>
        </p:nvSpPr>
        <p:spPr>
          <a:xfrm>
            <a:off x="5692348" y="325335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정기구독 결재</a:t>
            </a: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D76D38BB-3681-A801-36A5-7B2D6B7DB4B7}"/>
              </a:ext>
            </a:extLst>
          </p:cNvPr>
          <p:cNvSpPr/>
          <p:nvPr/>
        </p:nvSpPr>
        <p:spPr>
          <a:xfrm>
            <a:off x="4292756" y="338359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0E6839-D03B-2EEF-D032-2851E3568BB3}"/>
              </a:ext>
            </a:extLst>
          </p:cNvPr>
          <p:cNvCxnSpPr>
            <a:cxnSpLocks/>
          </p:cNvCxnSpPr>
          <p:nvPr/>
        </p:nvCxnSpPr>
        <p:spPr>
          <a:xfrm>
            <a:off x="4094632" y="1691368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35A960-CE25-D320-71A1-32F786EEA33A}"/>
              </a:ext>
            </a:extLst>
          </p:cNvPr>
          <p:cNvCxnSpPr>
            <a:cxnSpLocks/>
          </p:cNvCxnSpPr>
          <p:nvPr/>
        </p:nvCxnSpPr>
        <p:spPr>
          <a:xfrm>
            <a:off x="4094632" y="1691368"/>
            <a:ext cx="0" cy="707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62DD3E-19E3-FE45-291F-389D67E4C7C2}"/>
              </a:ext>
            </a:extLst>
          </p:cNvPr>
          <p:cNvCxnSpPr>
            <a:cxnSpLocks/>
          </p:cNvCxnSpPr>
          <p:nvPr/>
        </p:nvCxnSpPr>
        <p:spPr>
          <a:xfrm>
            <a:off x="4094631" y="2399003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A527A0-BABA-7B7C-9CB7-021451C5AE07}"/>
              </a:ext>
            </a:extLst>
          </p:cNvPr>
          <p:cNvCxnSpPr>
            <a:cxnSpLocks/>
          </p:cNvCxnSpPr>
          <p:nvPr/>
        </p:nvCxnSpPr>
        <p:spPr>
          <a:xfrm>
            <a:off x="5387099" y="1679442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5D2BF78-28D3-1E09-3270-B2EFA5497E07}"/>
              </a:ext>
            </a:extLst>
          </p:cNvPr>
          <p:cNvCxnSpPr>
            <a:cxnSpLocks/>
          </p:cNvCxnSpPr>
          <p:nvPr/>
        </p:nvCxnSpPr>
        <p:spPr>
          <a:xfrm>
            <a:off x="4094631" y="3180498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508FDCA-C590-E9D5-49BC-3B871751A01A}"/>
              </a:ext>
            </a:extLst>
          </p:cNvPr>
          <p:cNvCxnSpPr>
            <a:cxnSpLocks/>
          </p:cNvCxnSpPr>
          <p:nvPr/>
        </p:nvCxnSpPr>
        <p:spPr>
          <a:xfrm>
            <a:off x="4094631" y="3545853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89799A4-E184-33AE-82BA-014EBB40CC15}"/>
              </a:ext>
            </a:extLst>
          </p:cNvPr>
          <p:cNvCxnSpPr>
            <a:cxnSpLocks/>
          </p:cNvCxnSpPr>
          <p:nvPr/>
        </p:nvCxnSpPr>
        <p:spPr>
          <a:xfrm>
            <a:off x="4094631" y="3180329"/>
            <a:ext cx="0" cy="365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C691C12-8579-A010-4B40-AC00734090DF}"/>
              </a:ext>
            </a:extLst>
          </p:cNvPr>
          <p:cNvCxnSpPr>
            <a:cxnSpLocks/>
          </p:cNvCxnSpPr>
          <p:nvPr/>
        </p:nvCxnSpPr>
        <p:spPr>
          <a:xfrm>
            <a:off x="3942793" y="3397623"/>
            <a:ext cx="151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CCF8672-42EE-7FC5-A936-3DE24C1C44FC}"/>
              </a:ext>
            </a:extLst>
          </p:cNvPr>
          <p:cNvCxnSpPr>
            <a:cxnSpLocks/>
          </p:cNvCxnSpPr>
          <p:nvPr/>
        </p:nvCxnSpPr>
        <p:spPr>
          <a:xfrm>
            <a:off x="5386405" y="3180329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3F3BB6A-21D9-83B2-0A53-226E177EE973}"/>
              </a:ext>
            </a:extLst>
          </p:cNvPr>
          <p:cNvCxnSpPr>
            <a:cxnSpLocks/>
          </p:cNvCxnSpPr>
          <p:nvPr/>
        </p:nvCxnSpPr>
        <p:spPr>
          <a:xfrm>
            <a:off x="5387094" y="3530472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766DF80-D39D-DD62-F024-B907C8006C3C}"/>
              </a:ext>
            </a:extLst>
          </p:cNvPr>
          <p:cNvCxnSpPr>
            <a:cxnSpLocks/>
          </p:cNvCxnSpPr>
          <p:nvPr/>
        </p:nvCxnSpPr>
        <p:spPr>
          <a:xfrm>
            <a:off x="5584530" y="3182254"/>
            <a:ext cx="0" cy="347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80BC02E-C57E-A3A5-588D-8665262B9FF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593285" y="3397623"/>
            <a:ext cx="99063" cy="1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D8B13F56-6823-2B88-3FD6-AD0E10EE5AB2}"/>
              </a:ext>
            </a:extLst>
          </p:cNvPr>
          <p:cNvSpPr/>
          <p:nvPr/>
        </p:nvSpPr>
        <p:spPr>
          <a:xfrm>
            <a:off x="4025383" y="465170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장바구니 확인</a:t>
            </a:r>
          </a:p>
        </p:txBody>
      </p:sp>
      <p:sp>
        <p:nvSpPr>
          <p:cNvPr id="140" name="모서리가 둥근 직사각형 18">
            <a:extLst>
              <a:ext uri="{FF2B5EF4-FFF2-40B4-BE49-F238E27FC236}">
                <a16:creationId xmlns:a16="http://schemas.microsoft.com/office/drawing/2014/main" id="{AD219858-6853-7E42-4823-9293DBBFD71E}"/>
              </a:ext>
            </a:extLst>
          </p:cNvPr>
          <p:cNvSpPr/>
          <p:nvPr/>
        </p:nvSpPr>
        <p:spPr>
          <a:xfrm>
            <a:off x="7781771" y="4666877"/>
            <a:ext cx="796303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구매</a:t>
            </a:r>
          </a:p>
        </p:txBody>
      </p:sp>
      <p:sp>
        <p:nvSpPr>
          <p:cNvPr id="141" name="모서리가 둥근 직사각형 18">
            <a:extLst>
              <a:ext uri="{FF2B5EF4-FFF2-40B4-BE49-F238E27FC236}">
                <a16:creationId xmlns:a16="http://schemas.microsoft.com/office/drawing/2014/main" id="{7649F357-61FA-B1D4-B8F6-ACFD9F723FDB}"/>
              </a:ext>
            </a:extLst>
          </p:cNvPr>
          <p:cNvSpPr/>
          <p:nvPr/>
        </p:nvSpPr>
        <p:spPr>
          <a:xfrm>
            <a:off x="5316927" y="444110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 구매</a:t>
            </a:r>
          </a:p>
        </p:txBody>
      </p:sp>
      <p:sp>
        <p:nvSpPr>
          <p:cNvPr id="142" name="모서리가 둥근 직사각형 18">
            <a:extLst>
              <a:ext uri="{FF2B5EF4-FFF2-40B4-BE49-F238E27FC236}">
                <a16:creationId xmlns:a16="http://schemas.microsoft.com/office/drawing/2014/main" id="{E7F10660-995C-DACE-D7F1-25A971A63772}"/>
              </a:ext>
            </a:extLst>
          </p:cNvPr>
          <p:cNvSpPr/>
          <p:nvPr/>
        </p:nvSpPr>
        <p:spPr>
          <a:xfrm>
            <a:off x="5316927" y="485489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비회원 구매</a:t>
            </a:r>
          </a:p>
        </p:txBody>
      </p:sp>
      <p:sp>
        <p:nvSpPr>
          <p:cNvPr id="143" name="모서리가 둥근 직사각형 18">
            <a:extLst>
              <a:ext uri="{FF2B5EF4-FFF2-40B4-BE49-F238E27FC236}">
                <a16:creationId xmlns:a16="http://schemas.microsoft.com/office/drawing/2014/main" id="{75C8B468-CBD1-9FEE-6DC7-5721297632E4}"/>
              </a:ext>
            </a:extLst>
          </p:cNvPr>
          <p:cNvSpPr/>
          <p:nvPr/>
        </p:nvSpPr>
        <p:spPr>
          <a:xfrm>
            <a:off x="6486597" y="444110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A5A96534-50DF-5AF4-71CF-36707BEA7AEB}"/>
              </a:ext>
            </a:extLst>
          </p:cNvPr>
          <p:cNvSpPr/>
          <p:nvPr/>
        </p:nvSpPr>
        <p:spPr>
          <a:xfrm>
            <a:off x="6486596" y="485489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배송지 입력</a:t>
            </a:r>
          </a:p>
        </p:txBody>
      </p:sp>
      <p:sp>
        <p:nvSpPr>
          <p:cNvPr id="146" name="모서리가 둥근 직사각형 10">
            <a:extLst>
              <a:ext uri="{FF2B5EF4-FFF2-40B4-BE49-F238E27FC236}">
                <a16:creationId xmlns:a16="http://schemas.microsoft.com/office/drawing/2014/main" id="{A00E5091-838A-6AE0-EDBA-491E131FAABB}"/>
              </a:ext>
            </a:extLst>
          </p:cNvPr>
          <p:cNvSpPr/>
          <p:nvPr/>
        </p:nvSpPr>
        <p:spPr>
          <a:xfrm>
            <a:off x="2848454" y="593182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148" name="모서리가 둥근 직사각형 18">
            <a:extLst>
              <a:ext uri="{FF2B5EF4-FFF2-40B4-BE49-F238E27FC236}">
                <a16:creationId xmlns:a16="http://schemas.microsoft.com/office/drawing/2014/main" id="{C961A51C-2FF4-4FA4-7010-618F4261E396}"/>
              </a:ext>
            </a:extLst>
          </p:cNvPr>
          <p:cNvSpPr/>
          <p:nvPr/>
        </p:nvSpPr>
        <p:spPr>
          <a:xfrm>
            <a:off x="4292066" y="613077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</a:t>
            </a:r>
          </a:p>
        </p:txBody>
      </p:sp>
      <p:sp>
        <p:nvSpPr>
          <p:cNvPr id="149" name="모서리가 둥근 직사각형 18">
            <a:extLst>
              <a:ext uri="{FF2B5EF4-FFF2-40B4-BE49-F238E27FC236}">
                <a16:creationId xmlns:a16="http://schemas.microsoft.com/office/drawing/2014/main" id="{C5DE72F4-9CC9-0902-2336-FEB31434B7B4}"/>
              </a:ext>
            </a:extLst>
          </p:cNvPr>
          <p:cNvSpPr/>
          <p:nvPr/>
        </p:nvSpPr>
        <p:spPr>
          <a:xfrm>
            <a:off x="5692348" y="593797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댓글</a:t>
            </a:r>
          </a:p>
        </p:txBody>
      </p:sp>
      <p:sp>
        <p:nvSpPr>
          <p:cNvPr id="150" name="모서리가 둥근 직사각형 18">
            <a:extLst>
              <a:ext uri="{FF2B5EF4-FFF2-40B4-BE49-F238E27FC236}">
                <a16:creationId xmlns:a16="http://schemas.microsoft.com/office/drawing/2014/main" id="{6E8DCEE1-1AFF-29B7-9EEF-E23ED3FD4E6C}"/>
              </a:ext>
            </a:extLst>
          </p:cNvPr>
          <p:cNvSpPr/>
          <p:nvPr/>
        </p:nvSpPr>
        <p:spPr>
          <a:xfrm>
            <a:off x="4292066" y="574903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모임</a:t>
            </a:r>
          </a:p>
        </p:txBody>
      </p:sp>
      <p:sp>
        <p:nvSpPr>
          <p:cNvPr id="151" name="모서리가 둥근 직사각형 26">
            <a:extLst>
              <a:ext uri="{FF2B5EF4-FFF2-40B4-BE49-F238E27FC236}">
                <a16:creationId xmlns:a16="http://schemas.microsoft.com/office/drawing/2014/main" id="{06CE154C-7385-8EB5-46D8-54ED064B7B87}"/>
              </a:ext>
            </a:extLst>
          </p:cNvPr>
          <p:cNvSpPr/>
          <p:nvPr/>
        </p:nvSpPr>
        <p:spPr>
          <a:xfrm>
            <a:off x="8949024" y="3775278"/>
            <a:ext cx="787061" cy="292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종료</a:t>
            </a:r>
          </a:p>
        </p:txBody>
      </p:sp>
      <p:sp>
        <p:nvSpPr>
          <p:cNvPr id="152" name="모서리가 둥근 직사각형 18">
            <a:extLst>
              <a:ext uri="{FF2B5EF4-FFF2-40B4-BE49-F238E27FC236}">
                <a16:creationId xmlns:a16="http://schemas.microsoft.com/office/drawing/2014/main" id="{0A8F584D-203E-D424-2E68-195DE8EC502E}"/>
              </a:ext>
            </a:extLst>
          </p:cNvPr>
          <p:cNvSpPr/>
          <p:nvPr/>
        </p:nvSpPr>
        <p:spPr>
          <a:xfrm>
            <a:off x="2837786" y="465791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장바구니 담기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9B1FD51-A025-EC0D-CDDF-18AD76D0DBE0}"/>
              </a:ext>
            </a:extLst>
          </p:cNvPr>
          <p:cNvCxnSpPr>
            <a:cxnSpLocks/>
          </p:cNvCxnSpPr>
          <p:nvPr/>
        </p:nvCxnSpPr>
        <p:spPr>
          <a:xfrm>
            <a:off x="3942793" y="4813127"/>
            <a:ext cx="82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F564215-1281-6955-A5AA-45E3546EAA45}"/>
              </a:ext>
            </a:extLst>
          </p:cNvPr>
          <p:cNvCxnSpPr>
            <a:cxnSpLocks/>
          </p:cNvCxnSpPr>
          <p:nvPr/>
        </p:nvCxnSpPr>
        <p:spPr>
          <a:xfrm>
            <a:off x="8775544" y="2055630"/>
            <a:ext cx="0" cy="4026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36FB6DE-D55A-A2E7-752F-D04CFF5FC2E9}"/>
              </a:ext>
            </a:extLst>
          </p:cNvPr>
          <p:cNvCxnSpPr>
            <a:cxnSpLocks/>
          </p:cNvCxnSpPr>
          <p:nvPr/>
        </p:nvCxnSpPr>
        <p:spPr>
          <a:xfrm>
            <a:off x="8778778" y="3942650"/>
            <a:ext cx="170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96ECA00-A07A-EA2E-BA33-2D7259914F22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786687" y="3399603"/>
            <a:ext cx="1988857" cy="9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C2CBD7D-15AA-A320-F237-A39321AB14FE}"/>
              </a:ext>
            </a:extLst>
          </p:cNvPr>
          <p:cNvCxnSpPr>
            <a:cxnSpLocks/>
          </p:cNvCxnSpPr>
          <p:nvPr/>
        </p:nvCxnSpPr>
        <p:spPr>
          <a:xfrm>
            <a:off x="8578074" y="4805082"/>
            <a:ext cx="197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CE4843D-2D75-8759-83AB-A3D9DAABD277}"/>
              </a:ext>
            </a:extLst>
          </p:cNvPr>
          <p:cNvCxnSpPr>
            <a:cxnSpLocks/>
          </p:cNvCxnSpPr>
          <p:nvPr/>
        </p:nvCxnSpPr>
        <p:spPr>
          <a:xfrm>
            <a:off x="6786687" y="6071819"/>
            <a:ext cx="19888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599BFE3-0629-84D9-04AF-A912F5DFF04F}"/>
              </a:ext>
            </a:extLst>
          </p:cNvPr>
          <p:cNvCxnSpPr>
            <a:cxnSpLocks/>
          </p:cNvCxnSpPr>
          <p:nvPr/>
        </p:nvCxnSpPr>
        <p:spPr>
          <a:xfrm>
            <a:off x="5385716" y="5874178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3EFDF00-CC28-5851-413E-754871F7476B}"/>
              </a:ext>
            </a:extLst>
          </p:cNvPr>
          <p:cNvCxnSpPr>
            <a:cxnSpLocks/>
          </p:cNvCxnSpPr>
          <p:nvPr/>
        </p:nvCxnSpPr>
        <p:spPr>
          <a:xfrm>
            <a:off x="5386405" y="6224321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5034F68-9813-F39F-477C-01C4F5D44B23}"/>
              </a:ext>
            </a:extLst>
          </p:cNvPr>
          <p:cNvCxnSpPr>
            <a:cxnSpLocks/>
          </p:cNvCxnSpPr>
          <p:nvPr/>
        </p:nvCxnSpPr>
        <p:spPr>
          <a:xfrm>
            <a:off x="5583841" y="5876103"/>
            <a:ext cx="0" cy="347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D029ADA-B2F7-297C-B4FA-B16D76AFBF60}"/>
              </a:ext>
            </a:extLst>
          </p:cNvPr>
          <p:cNvCxnSpPr>
            <a:cxnSpLocks/>
          </p:cNvCxnSpPr>
          <p:nvPr/>
        </p:nvCxnSpPr>
        <p:spPr>
          <a:xfrm>
            <a:off x="5592596" y="6091472"/>
            <a:ext cx="99063" cy="1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6A6-E364-1AE3-BF68-35243541D65A}"/>
              </a:ext>
            </a:extLst>
          </p:cNvPr>
          <p:cNvCxnSpPr>
            <a:cxnSpLocks/>
          </p:cNvCxnSpPr>
          <p:nvPr/>
        </p:nvCxnSpPr>
        <p:spPr>
          <a:xfrm>
            <a:off x="4094631" y="5865116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FA749B0-E8FD-081A-094B-C0250F3EB470}"/>
              </a:ext>
            </a:extLst>
          </p:cNvPr>
          <p:cNvCxnSpPr>
            <a:cxnSpLocks/>
          </p:cNvCxnSpPr>
          <p:nvPr/>
        </p:nvCxnSpPr>
        <p:spPr>
          <a:xfrm>
            <a:off x="4094631" y="6230471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E339A41-E3D7-42BC-8685-6B8A5DAE8FFB}"/>
              </a:ext>
            </a:extLst>
          </p:cNvPr>
          <p:cNvCxnSpPr>
            <a:cxnSpLocks/>
          </p:cNvCxnSpPr>
          <p:nvPr/>
        </p:nvCxnSpPr>
        <p:spPr>
          <a:xfrm>
            <a:off x="4094631" y="5864947"/>
            <a:ext cx="0" cy="365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514F250-17BD-41C7-176F-7C29CBA93200}"/>
              </a:ext>
            </a:extLst>
          </p:cNvPr>
          <p:cNvCxnSpPr>
            <a:cxnSpLocks/>
          </p:cNvCxnSpPr>
          <p:nvPr/>
        </p:nvCxnSpPr>
        <p:spPr>
          <a:xfrm>
            <a:off x="3942793" y="6082241"/>
            <a:ext cx="151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7CBF5B4-E752-6583-95D6-7FD155C9E757}"/>
              </a:ext>
            </a:extLst>
          </p:cNvPr>
          <p:cNvCxnSpPr>
            <a:cxnSpLocks/>
          </p:cNvCxnSpPr>
          <p:nvPr/>
        </p:nvCxnSpPr>
        <p:spPr>
          <a:xfrm>
            <a:off x="5186251" y="4594022"/>
            <a:ext cx="118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7E64248-0D04-7CDB-E9DE-0D2903FE9584}"/>
              </a:ext>
            </a:extLst>
          </p:cNvPr>
          <p:cNvCxnSpPr>
            <a:cxnSpLocks/>
          </p:cNvCxnSpPr>
          <p:nvPr/>
        </p:nvCxnSpPr>
        <p:spPr>
          <a:xfrm>
            <a:off x="5186251" y="4959377"/>
            <a:ext cx="118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11CAAE6-B8A1-7B3E-FD4E-778C052603B1}"/>
              </a:ext>
            </a:extLst>
          </p:cNvPr>
          <p:cNvCxnSpPr>
            <a:cxnSpLocks/>
          </p:cNvCxnSpPr>
          <p:nvPr/>
        </p:nvCxnSpPr>
        <p:spPr>
          <a:xfrm>
            <a:off x="5186251" y="4593853"/>
            <a:ext cx="0" cy="365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604B393-0FD5-11DB-2DE6-016D70245DC8}"/>
              </a:ext>
            </a:extLst>
          </p:cNvPr>
          <p:cNvCxnSpPr>
            <a:cxnSpLocks/>
          </p:cNvCxnSpPr>
          <p:nvPr/>
        </p:nvCxnSpPr>
        <p:spPr>
          <a:xfrm>
            <a:off x="5115097" y="4811147"/>
            <a:ext cx="75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DBDD132-578A-FB5A-2D71-F691DB599EBB}"/>
              </a:ext>
            </a:extLst>
          </p:cNvPr>
          <p:cNvCxnSpPr>
            <a:cxnSpLocks/>
          </p:cNvCxnSpPr>
          <p:nvPr/>
        </p:nvCxnSpPr>
        <p:spPr>
          <a:xfrm>
            <a:off x="6405463" y="4592231"/>
            <a:ext cx="811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93E62DB-981E-A415-4C40-9CDC82B47D0F}"/>
              </a:ext>
            </a:extLst>
          </p:cNvPr>
          <p:cNvCxnSpPr>
            <a:cxnSpLocks/>
          </p:cNvCxnSpPr>
          <p:nvPr/>
        </p:nvCxnSpPr>
        <p:spPr>
          <a:xfrm>
            <a:off x="6405463" y="4968342"/>
            <a:ext cx="811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F4CF672-4371-CF5C-F2AC-4CEFB4CC350F}"/>
              </a:ext>
            </a:extLst>
          </p:cNvPr>
          <p:cNvCxnSpPr>
            <a:cxnSpLocks/>
          </p:cNvCxnSpPr>
          <p:nvPr/>
        </p:nvCxnSpPr>
        <p:spPr>
          <a:xfrm>
            <a:off x="7592640" y="4594062"/>
            <a:ext cx="90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DC05613-F974-8A49-94A5-B0AC1C1635EC}"/>
              </a:ext>
            </a:extLst>
          </p:cNvPr>
          <p:cNvCxnSpPr>
            <a:cxnSpLocks/>
          </p:cNvCxnSpPr>
          <p:nvPr/>
        </p:nvCxnSpPr>
        <p:spPr>
          <a:xfrm>
            <a:off x="7593329" y="4944205"/>
            <a:ext cx="89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88AF19D-4A36-724D-CD87-BF36486FEF1A}"/>
              </a:ext>
            </a:extLst>
          </p:cNvPr>
          <p:cNvCxnSpPr>
            <a:cxnSpLocks/>
          </p:cNvCxnSpPr>
          <p:nvPr/>
        </p:nvCxnSpPr>
        <p:spPr>
          <a:xfrm>
            <a:off x="7683189" y="4592231"/>
            <a:ext cx="0" cy="35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C6E6D7A-C901-DE66-4B74-02659B9AAF59}"/>
              </a:ext>
            </a:extLst>
          </p:cNvPr>
          <p:cNvCxnSpPr>
            <a:cxnSpLocks/>
          </p:cNvCxnSpPr>
          <p:nvPr/>
        </p:nvCxnSpPr>
        <p:spPr>
          <a:xfrm>
            <a:off x="7682979" y="4811356"/>
            <a:ext cx="99063" cy="1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0F511FF-7E75-3B90-052B-5C44538E4351}"/>
              </a:ext>
            </a:extLst>
          </p:cNvPr>
          <p:cNvCxnSpPr>
            <a:cxnSpLocks/>
          </p:cNvCxnSpPr>
          <p:nvPr/>
        </p:nvCxnSpPr>
        <p:spPr>
          <a:xfrm>
            <a:off x="6686935" y="1635285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D388173-9900-FF4B-2804-3EE86DF86F19}"/>
              </a:ext>
            </a:extLst>
          </p:cNvPr>
          <p:cNvCxnSpPr>
            <a:cxnSpLocks/>
          </p:cNvCxnSpPr>
          <p:nvPr/>
        </p:nvCxnSpPr>
        <p:spPr>
          <a:xfrm>
            <a:off x="6884173" y="1635285"/>
            <a:ext cx="0" cy="73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BB00755-FAC8-2CD5-848D-34933CD75DAB}"/>
              </a:ext>
            </a:extLst>
          </p:cNvPr>
          <p:cNvCxnSpPr>
            <a:cxnSpLocks/>
          </p:cNvCxnSpPr>
          <p:nvPr/>
        </p:nvCxnSpPr>
        <p:spPr>
          <a:xfrm>
            <a:off x="6677487" y="2373537"/>
            <a:ext cx="2066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모서리가 둥근 직사각형 10">
            <a:extLst>
              <a:ext uri="{FF2B5EF4-FFF2-40B4-BE49-F238E27FC236}">
                <a16:creationId xmlns:a16="http://schemas.microsoft.com/office/drawing/2014/main" id="{DF72B09F-1289-9FD5-D05C-0310864C662A}"/>
              </a:ext>
            </a:extLst>
          </p:cNvPr>
          <p:cNvSpPr/>
          <p:nvPr/>
        </p:nvSpPr>
        <p:spPr>
          <a:xfrm>
            <a:off x="5584035" y="2255697"/>
            <a:ext cx="1094339" cy="3167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 비교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368A0A6-453E-4929-FD4A-28C457FD6E91}"/>
              </a:ext>
            </a:extLst>
          </p:cNvPr>
          <p:cNvCxnSpPr>
            <a:cxnSpLocks/>
          </p:cNvCxnSpPr>
          <p:nvPr/>
        </p:nvCxnSpPr>
        <p:spPr>
          <a:xfrm>
            <a:off x="5385910" y="2387060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10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랜덤박스 정기구독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subscribe_02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7023317" y="489441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59699-0257-CF97-9DDE-D43154B8B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37" y="737235"/>
            <a:ext cx="6719758" cy="41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06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선택박스 정기구독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subscribe_03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7023317" y="489441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63AFB-B78A-822C-CC07-5A98D8E19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37" y="737235"/>
            <a:ext cx="6719758" cy="409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3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login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8596890" y="480867"/>
            <a:ext cx="1142905" cy="2462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90BDA-D10E-231D-92FA-F6559EEC3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853" y="859411"/>
            <a:ext cx="4595258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7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user_info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8596890" y="480867"/>
            <a:ext cx="1142905" cy="2462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BA3EE-1361-3B20-7143-B5DAD7B0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660" y="799527"/>
            <a:ext cx="4397879" cy="36534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34741B-B2AE-FEF1-DE44-E61155C97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59" y="4546986"/>
            <a:ext cx="914479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7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성인인증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certification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FBA69-6B82-7EDA-185A-BFD49ECC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231" y="1181603"/>
            <a:ext cx="6323738" cy="288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95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과제명을 입력해주세요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두줄까지 가능합니다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설문조사화면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선택화면 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3308120" y="74432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3308120" y="1196100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과제명을 입력해주세요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두줄까지 가능합니다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설문조사화면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선택화면 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7F257-B88D-4DB6-943E-94BF0796927A}"/>
              </a:ext>
            </a:extLst>
          </p:cNvPr>
          <p:cNvSpPr txBox="1"/>
          <p:nvPr/>
        </p:nvSpPr>
        <p:spPr>
          <a:xfrm>
            <a:off x="4253220" y="1957054"/>
            <a:ext cx="42627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공간에 설계한 화면을 넣어주세요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왼쪽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하단에 기입하는 화면설명 관련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텍스트는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줄수와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영역을 꼭 지켜주세요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보셨다면 본 메시지는 지워주세요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2">
            <a:extLst>
              <a:ext uri="{FF2B5EF4-FFF2-40B4-BE49-F238E27FC236}">
                <a16:creationId xmlns:a16="http://schemas.microsoft.com/office/drawing/2014/main" id="{E2819A36-8437-1CB3-CB3D-05CA325992DE}"/>
              </a:ext>
            </a:extLst>
          </p:cNvPr>
          <p:cNvSpPr/>
          <p:nvPr/>
        </p:nvSpPr>
        <p:spPr>
          <a:xfrm>
            <a:off x="5674658" y="4681179"/>
            <a:ext cx="2621383" cy="9126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20102" y="132324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기승전술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11563" y="180693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11563" y="2331626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11563" y="478310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구매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11563" y="5635348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77231" y="235931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기본정보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72432" y="311664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안주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786046" y="480909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이름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86046" y="517025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주소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079954" y="481071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번호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79954" y="516656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쿠폰이벤트</a:t>
            </a:r>
          </a:p>
        </p:txBody>
      </p:sp>
      <p:cxnSp>
        <p:nvCxnSpPr>
          <p:cNvPr id="9" name="꺾인 연결선 8"/>
          <p:cNvCxnSpPr>
            <a:cxnSpLocks/>
            <a:stCxn id="3" idx="2"/>
            <a:endCxn id="13" idx="1"/>
          </p:cNvCxnSpPr>
          <p:nvPr/>
        </p:nvCxnSpPr>
        <p:spPr>
          <a:xfrm rot="16200000" flipH="1">
            <a:off x="720335" y="3518065"/>
            <a:ext cx="4138164" cy="444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4105901" y="2505570"/>
            <a:ext cx="3713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2570800" y="198087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571981" y="2506142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570799" y="494672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000677" y="4277492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정기구독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571981" y="4451436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4498659" y="430518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cxnSp>
        <p:nvCxnSpPr>
          <p:cNvPr id="55" name="꺾인 연결선 54"/>
          <p:cNvCxnSpPr>
            <a:stCxn id="38" idx="3"/>
            <a:endCxn id="54" idx="1"/>
          </p:cNvCxnSpPr>
          <p:nvPr/>
        </p:nvCxnSpPr>
        <p:spPr>
          <a:xfrm flipV="1">
            <a:off x="4095014" y="4451432"/>
            <a:ext cx="403643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5961688" y="430534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정기구독 결재</a:t>
            </a:r>
          </a:p>
        </p:txBody>
      </p:sp>
      <p:cxnSp>
        <p:nvCxnSpPr>
          <p:cNvPr id="65" name="직선 연결선 64"/>
          <p:cNvCxnSpPr>
            <a:stCxn id="54" idx="3"/>
            <a:endCxn id="62" idx="1"/>
          </p:cNvCxnSpPr>
          <p:nvPr/>
        </p:nvCxnSpPr>
        <p:spPr>
          <a:xfrm>
            <a:off x="5592998" y="4451433"/>
            <a:ext cx="368691" cy="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메뉴 구성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5">
            <a:extLst>
              <a:ext uri="{FF2B5EF4-FFF2-40B4-BE49-F238E27FC236}">
                <a16:creationId xmlns:a16="http://schemas.microsoft.com/office/drawing/2014/main" id="{EC32428D-DED8-7B8B-41A1-CA15039AFC3C}"/>
              </a:ext>
            </a:extLst>
          </p:cNvPr>
          <p:cNvSpPr/>
          <p:nvPr/>
        </p:nvSpPr>
        <p:spPr>
          <a:xfrm>
            <a:off x="4477231" y="350185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제조지역</a:t>
            </a:r>
          </a:p>
        </p:txBody>
      </p:sp>
      <p:sp>
        <p:nvSpPr>
          <p:cNvPr id="4" name="모서리가 둥근 직사각형 15">
            <a:extLst>
              <a:ext uri="{FF2B5EF4-FFF2-40B4-BE49-F238E27FC236}">
                <a16:creationId xmlns:a16="http://schemas.microsoft.com/office/drawing/2014/main" id="{CD0CDCB0-8892-D787-64ED-26D68A33546C}"/>
              </a:ext>
            </a:extLst>
          </p:cNvPr>
          <p:cNvSpPr/>
          <p:nvPr/>
        </p:nvSpPr>
        <p:spPr>
          <a:xfrm>
            <a:off x="4473613" y="387813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포지셔닝 맵</a:t>
            </a:r>
          </a:p>
        </p:txBody>
      </p:sp>
      <p:cxnSp>
        <p:nvCxnSpPr>
          <p:cNvPr id="30" name="꺾인 연결선 30">
            <a:extLst>
              <a:ext uri="{FF2B5EF4-FFF2-40B4-BE49-F238E27FC236}">
                <a16:creationId xmlns:a16="http://schemas.microsoft.com/office/drawing/2014/main" id="{2E2812A6-EEE8-92F6-C996-BE52764FDAF5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4105902" y="2505571"/>
            <a:ext cx="367711" cy="15188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26">
            <a:extLst>
              <a:ext uri="{FF2B5EF4-FFF2-40B4-BE49-F238E27FC236}">
                <a16:creationId xmlns:a16="http://schemas.microsoft.com/office/drawing/2014/main" id="{B3B4ABD3-DB0D-482A-58D1-87DFDDC257EC}"/>
              </a:ext>
            </a:extLst>
          </p:cNvPr>
          <p:cNvSpPr/>
          <p:nvPr/>
        </p:nvSpPr>
        <p:spPr>
          <a:xfrm>
            <a:off x="4498659" y="479378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sp>
        <p:nvSpPr>
          <p:cNvPr id="50" name="모서리가 둥근 직사각형 27">
            <a:extLst>
              <a:ext uri="{FF2B5EF4-FFF2-40B4-BE49-F238E27FC236}">
                <a16:creationId xmlns:a16="http://schemas.microsoft.com/office/drawing/2014/main" id="{010D425B-F14D-A73C-2473-F19439C7A81A}"/>
              </a:ext>
            </a:extLst>
          </p:cNvPr>
          <p:cNvSpPr/>
          <p:nvPr/>
        </p:nvSpPr>
        <p:spPr>
          <a:xfrm>
            <a:off x="4498659" y="515494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비회원</a:t>
            </a:r>
          </a:p>
        </p:txBody>
      </p:sp>
      <p:cxnSp>
        <p:nvCxnSpPr>
          <p:cNvPr id="51" name="꺾인 연결선 42">
            <a:extLst>
              <a:ext uri="{FF2B5EF4-FFF2-40B4-BE49-F238E27FC236}">
                <a16:creationId xmlns:a16="http://schemas.microsoft.com/office/drawing/2014/main" id="{371BC970-30A8-4219-FD6D-70624FA16F6E}"/>
              </a:ext>
            </a:extLst>
          </p:cNvPr>
          <p:cNvCxnSpPr>
            <a:endCxn id="50" idx="1"/>
          </p:cNvCxnSpPr>
          <p:nvPr/>
        </p:nvCxnSpPr>
        <p:spPr>
          <a:xfrm>
            <a:off x="4109722" y="4941242"/>
            <a:ext cx="388936" cy="3599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43">
            <a:extLst>
              <a:ext uri="{FF2B5EF4-FFF2-40B4-BE49-F238E27FC236}">
                <a16:creationId xmlns:a16="http://schemas.microsoft.com/office/drawing/2014/main" id="{DC8FA8E4-1B30-1670-6E5C-1ADAEC640DDA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4109722" y="4940041"/>
            <a:ext cx="388936" cy="1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34">
            <a:extLst>
              <a:ext uri="{FF2B5EF4-FFF2-40B4-BE49-F238E27FC236}">
                <a16:creationId xmlns:a16="http://schemas.microsoft.com/office/drawing/2014/main" id="{417D7379-DB4F-F148-21D7-76EEC6574F9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299391" y="3262890"/>
            <a:ext cx="173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34">
            <a:extLst>
              <a:ext uri="{FF2B5EF4-FFF2-40B4-BE49-F238E27FC236}">
                <a16:creationId xmlns:a16="http://schemas.microsoft.com/office/drawing/2014/main" id="{DFF82DF7-E8C3-EBFF-8D4A-6ED9DAB5057B}"/>
              </a:ext>
            </a:extLst>
          </p:cNvPr>
          <p:cNvCxnSpPr>
            <a:cxnSpLocks/>
          </p:cNvCxnSpPr>
          <p:nvPr/>
        </p:nvCxnSpPr>
        <p:spPr>
          <a:xfrm>
            <a:off x="4296835" y="3643864"/>
            <a:ext cx="176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15">
            <a:extLst>
              <a:ext uri="{FF2B5EF4-FFF2-40B4-BE49-F238E27FC236}">
                <a16:creationId xmlns:a16="http://schemas.microsoft.com/office/drawing/2014/main" id="{C87768EC-DE8E-B755-55B9-7711FACCC7F8}"/>
              </a:ext>
            </a:extLst>
          </p:cNvPr>
          <p:cNvSpPr/>
          <p:nvPr/>
        </p:nvSpPr>
        <p:spPr>
          <a:xfrm>
            <a:off x="4472432" y="273923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해시태그</a:t>
            </a:r>
          </a:p>
        </p:txBody>
      </p:sp>
      <p:cxnSp>
        <p:nvCxnSpPr>
          <p:cNvPr id="73" name="직선 연결선 34">
            <a:extLst>
              <a:ext uri="{FF2B5EF4-FFF2-40B4-BE49-F238E27FC236}">
                <a16:creationId xmlns:a16="http://schemas.microsoft.com/office/drawing/2014/main" id="{5DC7FE3C-2C0C-8CBF-7E8B-8350A7E05851}"/>
              </a:ext>
            </a:extLst>
          </p:cNvPr>
          <p:cNvCxnSpPr>
            <a:cxnSpLocks/>
          </p:cNvCxnSpPr>
          <p:nvPr/>
        </p:nvCxnSpPr>
        <p:spPr>
          <a:xfrm>
            <a:off x="4296835" y="2859478"/>
            <a:ext cx="175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12">
            <a:extLst>
              <a:ext uri="{FF2B5EF4-FFF2-40B4-BE49-F238E27FC236}">
                <a16:creationId xmlns:a16="http://schemas.microsoft.com/office/drawing/2014/main" id="{47BF72F4-330E-CA1F-92B1-80409CA090AF}"/>
              </a:ext>
            </a:extLst>
          </p:cNvPr>
          <p:cNvSpPr/>
          <p:nvPr/>
        </p:nvSpPr>
        <p:spPr>
          <a:xfrm>
            <a:off x="4498657" y="5635348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모임</a:t>
            </a:r>
          </a:p>
        </p:txBody>
      </p:sp>
      <p:sp>
        <p:nvSpPr>
          <p:cNvPr id="77" name="모서리가 둥근 직사각형 12">
            <a:extLst>
              <a:ext uri="{FF2B5EF4-FFF2-40B4-BE49-F238E27FC236}">
                <a16:creationId xmlns:a16="http://schemas.microsoft.com/office/drawing/2014/main" id="{E1BCA672-A138-1AF8-3E77-6BCED373B43C}"/>
              </a:ext>
            </a:extLst>
          </p:cNvPr>
          <p:cNvSpPr/>
          <p:nvPr/>
        </p:nvSpPr>
        <p:spPr>
          <a:xfrm>
            <a:off x="4498657" y="6053796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</a:t>
            </a:r>
          </a:p>
        </p:txBody>
      </p:sp>
      <p:sp>
        <p:nvSpPr>
          <p:cNvPr id="78" name="모서리가 둥근 직사각형 12">
            <a:extLst>
              <a:ext uri="{FF2B5EF4-FFF2-40B4-BE49-F238E27FC236}">
                <a16:creationId xmlns:a16="http://schemas.microsoft.com/office/drawing/2014/main" id="{4386F518-A259-FE2D-58EB-C9895DCC3619}"/>
              </a:ext>
            </a:extLst>
          </p:cNvPr>
          <p:cNvSpPr/>
          <p:nvPr/>
        </p:nvSpPr>
        <p:spPr>
          <a:xfrm>
            <a:off x="5786046" y="6053796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댓글</a:t>
            </a:r>
          </a:p>
        </p:txBody>
      </p:sp>
      <p:cxnSp>
        <p:nvCxnSpPr>
          <p:cNvPr id="79" name="꺾인 연결선 42">
            <a:extLst>
              <a:ext uri="{FF2B5EF4-FFF2-40B4-BE49-F238E27FC236}">
                <a16:creationId xmlns:a16="http://schemas.microsoft.com/office/drawing/2014/main" id="{256DF64B-B6D9-D790-9D76-D7B1746A554E}"/>
              </a:ext>
            </a:extLst>
          </p:cNvPr>
          <p:cNvCxnSpPr/>
          <p:nvPr/>
        </p:nvCxnSpPr>
        <p:spPr>
          <a:xfrm>
            <a:off x="4102367" y="5820226"/>
            <a:ext cx="388936" cy="3599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43">
            <a:extLst>
              <a:ext uri="{FF2B5EF4-FFF2-40B4-BE49-F238E27FC236}">
                <a16:creationId xmlns:a16="http://schemas.microsoft.com/office/drawing/2014/main" id="{F6AF7E75-40A6-E9B8-D166-B82E7A7E353F}"/>
              </a:ext>
            </a:extLst>
          </p:cNvPr>
          <p:cNvCxnSpPr>
            <a:cxnSpLocks/>
          </p:cNvCxnSpPr>
          <p:nvPr/>
        </p:nvCxnSpPr>
        <p:spPr>
          <a:xfrm flipV="1">
            <a:off x="4102367" y="5819025"/>
            <a:ext cx="388936" cy="1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43">
            <a:extLst>
              <a:ext uri="{FF2B5EF4-FFF2-40B4-BE49-F238E27FC236}">
                <a16:creationId xmlns:a16="http://schemas.microsoft.com/office/drawing/2014/main" id="{01692E9E-875C-1AA6-2344-AD9CB651B4B1}"/>
              </a:ext>
            </a:extLst>
          </p:cNvPr>
          <p:cNvCxnSpPr>
            <a:cxnSpLocks/>
          </p:cNvCxnSpPr>
          <p:nvPr/>
        </p:nvCxnSpPr>
        <p:spPr>
          <a:xfrm>
            <a:off x="5591578" y="6210864"/>
            <a:ext cx="1944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2743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전통주 판매량 순위별 </a:t>
            </a:r>
            <a:r>
              <a:rPr lang="en-US" altLang="ko-KR" sz="1200" dirty="0"/>
              <a:t>3</a:t>
            </a:r>
            <a:r>
              <a:rPr lang="ko-KR" altLang="en-US" sz="1200" dirty="0"/>
              <a:t>개씩 소개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해당 월에 가장 인기가 많은 술 소개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해시태그를 활용한 원하는 술 추천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- 1</a:t>
            </a:r>
            <a:r>
              <a:rPr lang="ko-KR" altLang="en-US" sz="1200" dirty="0"/>
              <a:t>번 </a:t>
            </a:r>
            <a:r>
              <a:rPr lang="en-US" altLang="ko-KR" sz="1200" dirty="0"/>
              <a:t>: </a:t>
            </a:r>
            <a:r>
              <a:rPr lang="ko-KR" altLang="en-US" sz="1200" dirty="0"/>
              <a:t>각 카테고리 화면으로 넘어감</a:t>
            </a:r>
            <a:endParaRPr lang="en-US" altLang="ko-KR" sz="1200" dirty="0"/>
          </a:p>
          <a:p>
            <a:r>
              <a:rPr lang="en-US" altLang="ko-KR" sz="1200" dirty="0"/>
              <a:t> - 2</a:t>
            </a:r>
            <a:r>
              <a:rPr lang="ko-KR" altLang="en-US" sz="1200" dirty="0"/>
              <a:t>번 </a:t>
            </a:r>
            <a:r>
              <a:rPr lang="en-US" altLang="ko-KR" sz="1200" dirty="0"/>
              <a:t>: buy_01 </a:t>
            </a:r>
            <a:r>
              <a:rPr lang="ko-KR" altLang="en-US" sz="1200" dirty="0"/>
              <a:t>화면으로 넘어감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6178020" y="5781723"/>
            <a:ext cx="3010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- 3</a:t>
            </a:r>
            <a:r>
              <a:rPr lang="ko-KR" altLang="en-US" sz="1200" dirty="0"/>
              <a:t>번 </a:t>
            </a:r>
            <a:r>
              <a:rPr lang="en-US" altLang="ko-KR" sz="1200" dirty="0"/>
              <a:t>: login/</a:t>
            </a:r>
            <a:r>
              <a:rPr lang="en-US" altLang="ko-KR" sz="1200" dirty="0" err="1"/>
              <a:t>user_info</a:t>
            </a:r>
            <a:r>
              <a:rPr lang="en-US" altLang="ko-KR" sz="1200" dirty="0"/>
              <a:t> </a:t>
            </a:r>
            <a:r>
              <a:rPr lang="ko-KR" altLang="en-US" sz="1200" dirty="0"/>
              <a:t>화면으로 넘어감</a:t>
            </a:r>
            <a:endParaRPr lang="en-US" altLang="ko-KR" sz="1200" dirty="0"/>
          </a:p>
          <a:p>
            <a:r>
              <a:rPr lang="en-US" altLang="ko-KR" sz="1200" dirty="0"/>
              <a:t> - 4</a:t>
            </a:r>
            <a:r>
              <a:rPr lang="ko-KR" altLang="en-US" sz="1200" dirty="0"/>
              <a:t>번 </a:t>
            </a:r>
            <a:r>
              <a:rPr lang="en-US" altLang="ko-KR" sz="1200" dirty="0"/>
              <a:t>: info_01 </a:t>
            </a:r>
            <a:r>
              <a:rPr lang="ko-KR" altLang="en-US" sz="1200" dirty="0"/>
              <a:t>화면으로 넘어감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- 5</a:t>
            </a:r>
            <a:r>
              <a:rPr lang="ko-KR" altLang="en-US" sz="1200" dirty="0"/>
              <a:t>번 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 - 6</a:t>
            </a:r>
            <a:r>
              <a:rPr lang="ko-KR" altLang="en-US" sz="1200" dirty="0"/>
              <a:t>번 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 - 7</a:t>
            </a:r>
            <a:r>
              <a:rPr lang="ko-KR" altLang="en-US" sz="1200" dirty="0"/>
              <a:t>번 </a:t>
            </a:r>
            <a:r>
              <a:rPr lang="en-US" altLang="ko-KR" sz="1200" dirty="0"/>
              <a:t>: community_01 </a:t>
            </a:r>
            <a:r>
              <a:rPr lang="ko-KR" altLang="en-US" sz="1200" dirty="0"/>
              <a:t>화면으로 넘어감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83758"/>
              </p:ext>
            </p:extLst>
          </p:nvPr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2014F99F-B8EC-F0C8-12EE-CBC4B6D048CE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C304467-8D04-8B07-FC92-E81A82AA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482" y="775391"/>
            <a:ext cx="6806313" cy="433233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F4299AB-4A75-D8A0-9BC4-6A27016A6DCF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989701-ED03-459C-A21C-66A0C0A71C44}"/>
              </a:ext>
            </a:extLst>
          </p:cNvPr>
          <p:cNvSpPr/>
          <p:nvPr/>
        </p:nvSpPr>
        <p:spPr>
          <a:xfrm>
            <a:off x="4488246" y="340582"/>
            <a:ext cx="214487" cy="214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EB6C62-A120-1BD5-6202-3D0ACBCD3E51}"/>
              </a:ext>
            </a:extLst>
          </p:cNvPr>
          <p:cNvSpPr/>
          <p:nvPr/>
        </p:nvSpPr>
        <p:spPr>
          <a:xfrm>
            <a:off x="8457277" y="120260"/>
            <a:ext cx="214487" cy="214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99016-A090-B622-6172-26E404AA9F88}"/>
              </a:ext>
            </a:extLst>
          </p:cNvPr>
          <p:cNvSpPr/>
          <p:nvPr/>
        </p:nvSpPr>
        <p:spPr>
          <a:xfrm>
            <a:off x="9595559" y="588985"/>
            <a:ext cx="214487" cy="214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5D5C34-3E90-ADB3-B503-378F331CF0B3}"/>
              </a:ext>
            </a:extLst>
          </p:cNvPr>
          <p:cNvSpPr/>
          <p:nvPr/>
        </p:nvSpPr>
        <p:spPr>
          <a:xfrm>
            <a:off x="3238521" y="1243611"/>
            <a:ext cx="214487" cy="214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AA0A3D-2322-B471-2FF6-EA38B47EE6E0}"/>
              </a:ext>
            </a:extLst>
          </p:cNvPr>
          <p:cNvSpPr/>
          <p:nvPr/>
        </p:nvSpPr>
        <p:spPr>
          <a:xfrm>
            <a:off x="3236925" y="2538056"/>
            <a:ext cx="214487" cy="214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06EF4B-E7E1-0D7C-1133-CBE9F835928B}"/>
              </a:ext>
            </a:extLst>
          </p:cNvPr>
          <p:cNvSpPr/>
          <p:nvPr/>
        </p:nvSpPr>
        <p:spPr>
          <a:xfrm>
            <a:off x="3236925" y="3380251"/>
            <a:ext cx="214487" cy="214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26490D-B4CB-E94A-23CA-6C2BDADA394F}"/>
              </a:ext>
            </a:extLst>
          </p:cNvPr>
          <p:cNvSpPr/>
          <p:nvPr/>
        </p:nvSpPr>
        <p:spPr>
          <a:xfrm>
            <a:off x="3236925" y="4593871"/>
            <a:ext cx="214487" cy="214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전통주 정보</a:t>
              </a:r>
              <a:r>
                <a:rPr lang="en-US" altLang="ko-KR" sz="1200" dirty="0">
                  <a:solidFill>
                    <a:schemeClr val="bg1"/>
                  </a:solidFill>
                </a:rPr>
                <a:t>_</a:t>
              </a:r>
              <a:r>
                <a:rPr lang="ko-KR" altLang="en-US" sz="1200" dirty="0">
                  <a:solidFill>
                    <a:schemeClr val="bg1"/>
                  </a:solidFill>
                </a:rPr>
                <a:t>기본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info_01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3D716E-4552-8749-6181-D4C65F4BCC03}"/>
              </a:ext>
            </a:extLst>
          </p:cNvPr>
          <p:cNvSpPr/>
          <p:nvPr/>
        </p:nvSpPr>
        <p:spPr>
          <a:xfrm>
            <a:off x="4774609" y="1291256"/>
            <a:ext cx="3721362" cy="2838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C3ACD-2EB3-5625-5D1B-693327399AAA}"/>
              </a:ext>
            </a:extLst>
          </p:cNvPr>
          <p:cNvSpPr txBox="1"/>
          <p:nvPr/>
        </p:nvSpPr>
        <p:spPr>
          <a:xfrm>
            <a:off x="3733185" y="1298152"/>
            <a:ext cx="153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전통주 검색 </a:t>
            </a:r>
            <a:r>
              <a:rPr lang="en-US" altLang="ko-KR" sz="1200" dirty="0"/>
              <a:t>: </a:t>
            </a:r>
            <a:endParaRPr lang="ko-KR" alt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FACEB4-4FC7-179C-0817-A374D723102F}"/>
              </a:ext>
            </a:extLst>
          </p:cNvPr>
          <p:cNvSpPr/>
          <p:nvPr/>
        </p:nvSpPr>
        <p:spPr>
          <a:xfrm>
            <a:off x="3673900" y="2765878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6A9C17-B024-04BF-4FB9-92CB2236A8C6}"/>
              </a:ext>
            </a:extLst>
          </p:cNvPr>
          <p:cNvSpPr/>
          <p:nvPr/>
        </p:nvSpPr>
        <p:spPr>
          <a:xfrm>
            <a:off x="3590430" y="3788887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598CA-2864-F4EB-E8BC-00DF28BB0E95}"/>
              </a:ext>
            </a:extLst>
          </p:cNvPr>
          <p:cNvSpPr/>
          <p:nvPr/>
        </p:nvSpPr>
        <p:spPr>
          <a:xfrm>
            <a:off x="5851875" y="2778529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98FFFB-EC16-B22E-FD7C-3EA5D1A0EB10}"/>
              </a:ext>
            </a:extLst>
          </p:cNvPr>
          <p:cNvSpPr/>
          <p:nvPr/>
        </p:nvSpPr>
        <p:spPr>
          <a:xfrm>
            <a:off x="5768405" y="3801538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487E16-B869-CC10-ABC7-D14904D70998}"/>
              </a:ext>
            </a:extLst>
          </p:cNvPr>
          <p:cNvSpPr/>
          <p:nvPr/>
        </p:nvSpPr>
        <p:spPr>
          <a:xfrm>
            <a:off x="8029852" y="2759914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B1FBCE-AE31-7066-FB18-F94F3550EFF0}"/>
              </a:ext>
            </a:extLst>
          </p:cNvPr>
          <p:cNvSpPr/>
          <p:nvPr/>
        </p:nvSpPr>
        <p:spPr>
          <a:xfrm>
            <a:off x="7946382" y="3782923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FE43E7-66E2-5001-A9FA-ECAD8BF98ECD}"/>
              </a:ext>
            </a:extLst>
          </p:cNvPr>
          <p:cNvSpPr/>
          <p:nvPr/>
        </p:nvSpPr>
        <p:spPr>
          <a:xfrm>
            <a:off x="3059188" y="4322630"/>
            <a:ext cx="6569975" cy="7180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겨울에 어울리는 술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이벤트 추천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5E7169-B07B-475A-65F2-1188A4629528}"/>
              </a:ext>
            </a:extLst>
          </p:cNvPr>
          <p:cNvSpPr/>
          <p:nvPr/>
        </p:nvSpPr>
        <p:spPr>
          <a:xfrm>
            <a:off x="4639254" y="692552"/>
            <a:ext cx="1398589" cy="497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전통주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전통주 비교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나에게 맞는 전통주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46" name="Table 46">
            <a:extLst>
              <a:ext uri="{FF2B5EF4-FFF2-40B4-BE49-F238E27FC236}">
                <a16:creationId xmlns:a16="http://schemas.microsoft.com/office/drawing/2014/main" id="{697A6538-0347-F9BC-D3FC-FA835F49054F}"/>
              </a:ext>
            </a:extLst>
          </p:cNvPr>
          <p:cNvGraphicFramePr>
            <a:graphicFrameLocks noGrp="1"/>
          </p:cNvGraphicFramePr>
          <p:nvPr/>
        </p:nvGraphicFramePr>
        <p:xfrm>
          <a:off x="3025162" y="1765659"/>
          <a:ext cx="6604002" cy="274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2096048610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5156657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8604585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41616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31595261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78945183"/>
                    </a:ext>
                  </a:extLst>
                </a:gridCol>
              </a:tblGrid>
              <a:tr h="257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막걸리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과실주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증류주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청주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탁주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633272"/>
                  </a:ext>
                </a:extLst>
              </a:tr>
            </a:tbl>
          </a:graphicData>
        </a:graphic>
      </p:graphicFrame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605CD12-E8E9-52E5-BD7A-982C5242094B}"/>
              </a:ext>
            </a:extLst>
          </p:cNvPr>
          <p:cNvSpPr/>
          <p:nvPr/>
        </p:nvSpPr>
        <p:spPr>
          <a:xfrm>
            <a:off x="3590430" y="2394259"/>
            <a:ext cx="806824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막걸리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B2E047-41E7-3112-E268-95B219CC2D0D}"/>
              </a:ext>
            </a:extLst>
          </p:cNvPr>
          <p:cNvSpPr/>
          <p:nvPr/>
        </p:nvSpPr>
        <p:spPr>
          <a:xfrm>
            <a:off x="4639254" y="495015"/>
            <a:ext cx="1465711" cy="197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61DCE6-B936-EDEC-E5F7-AC0C45BCCFE1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CC34092-C05B-257B-4942-BE7187F491BC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192910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전통주 정보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info_02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3D716E-4552-8749-6181-D4C65F4BCC03}"/>
              </a:ext>
            </a:extLst>
          </p:cNvPr>
          <p:cNvSpPr/>
          <p:nvPr/>
        </p:nvSpPr>
        <p:spPr>
          <a:xfrm>
            <a:off x="4774609" y="1291256"/>
            <a:ext cx="3721362" cy="2838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C3ACD-2EB3-5625-5D1B-693327399AAA}"/>
              </a:ext>
            </a:extLst>
          </p:cNvPr>
          <p:cNvSpPr txBox="1"/>
          <p:nvPr/>
        </p:nvSpPr>
        <p:spPr>
          <a:xfrm>
            <a:off x="3733185" y="1298152"/>
            <a:ext cx="153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전통주 검색 </a:t>
            </a:r>
            <a:r>
              <a:rPr lang="en-US" altLang="ko-KR" sz="1200" dirty="0"/>
              <a:t>: </a:t>
            </a:r>
            <a:endParaRPr lang="ko-KR" altLang="en-US" sz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5E7169-B07B-475A-65F2-1188A4629528}"/>
              </a:ext>
            </a:extLst>
          </p:cNvPr>
          <p:cNvSpPr/>
          <p:nvPr/>
        </p:nvSpPr>
        <p:spPr>
          <a:xfrm>
            <a:off x="4639254" y="692552"/>
            <a:ext cx="1398589" cy="497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전통주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전통주 비교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나에게 맞는 전통주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46" name="Table 46">
            <a:extLst>
              <a:ext uri="{FF2B5EF4-FFF2-40B4-BE49-F238E27FC236}">
                <a16:creationId xmlns:a16="http://schemas.microsoft.com/office/drawing/2014/main" id="{697A6538-0347-F9BC-D3FC-FA835F490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41458"/>
              </p:ext>
            </p:extLst>
          </p:nvPr>
        </p:nvGraphicFramePr>
        <p:xfrm>
          <a:off x="3025162" y="1765659"/>
          <a:ext cx="6604002" cy="274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2096048610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5156657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8604585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41616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31595261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78945183"/>
                    </a:ext>
                  </a:extLst>
                </a:gridCol>
              </a:tblGrid>
              <a:tr h="257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막걸리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과실주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증류주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청주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탁주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633272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B2E047-41E7-3112-E268-95B219CC2D0D}"/>
              </a:ext>
            </a:extLst>
          </p:cNvPr>
          <p:cNvSpPr/>
          <p:nvPr/>
        </p:nvSpPr>
        <p:spPr>
          <a:xfrm>
            <a:off x="4933428" y="684275"/>
            <a:ext cx="810239" cy="2045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99DD277-C87E-961A-8926-687BED29EA06}"/>
              </a:ext>
            </a:extLst>
          </p:cNvPr>
          <p:cNvSpPr/>
          <p:nvPr/>
        </p:nvSpPr>
        <p:spPr>
          <a:xfrm>
            <a:off x="3546446" y="2175861"/>
            <a:ext cx="806824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막걸리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27251E-2D5A-CC38-2C6B-DA30F03D4FA8}"/>
              </a:ext>
            </a:extLst>
          </p:cNvPr>
          <p:cNvSpPr/>
          <p:nvPr/>
        </p:nvSpPr>
        <p:spPr>
          <a:xfrm>
            <a:off x="3623551" y="2716527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FD1241D-B2A9-22AE-F38B-68DE8D73FDAD}"/>
              </a:ext>
            </a:extLst>
          </p:cNvPr>
          <p:cNvSpPr/>
          <p:nvPr/>
        </p:nvSpPr>
        <p:spPr>
          <a:xfrm>
            <a:off x="3540081" y="3739536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CBFD43D-64FB-107F-09CC-E7859FF8EE67}"/>
              </a:ext>
            </a:extLst>
          </p:cNvPr>
          <p:cNvSpPr/>
          <p:nvPr/>
        </p:nvSpPr>
        <p:spPr>
          <a:xfrm>
            <a:off x="5963339" y="2716527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1B89502-BC46-97FB-0D34-045750661E67}"/>
              </a:ext>
            </a:extLst>
          </p:cNvPr>
          <p:cNvSpPr/>
          <p:nvPr/>
        </p:nvSpPr>
        <p:spPr>
          <a:xfrm>
            <a:off x="5879869" y="3739536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C711CA9-0B5C-DBD5-8B39-E783FFFA4A7E}"/>
              </a:ext>
            </a:extLst>
          </p:cNvPr>
          <p:cNvSpPr/>
          <p:nvPr/>
        </p:nvSpPr>
        <p:spPr>
          <a:xfrm>
            <a:off x="8381584" y="2716527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2A0FD5-3C98-30AD-AE72-2B5E052C1399}"/>
              </a:ext>
            </a:extLst>
          </p:cNvPr>
          <p:cNvSpPr/>
          <p:nvPr/>
        </p:nvSpPr>
        <p:spPr>
          <a:xfrm>
            <a:off x="8298114" y="3739536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421AA4E-AC9A-157B-8B54-1BD77A1B5A0A}"/>
              </a:ext>
            </a:extLst>
          </p:cNvPr>
          <p:cNvSpPr/>
          <p:nvPr/>
        </p:nvSpPr>
        <p:spPr>
          <a:xfrm>
            <a:off x="3540081" y="3993830"/>
            <a:ext cx="1099173" cy="872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정보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4F77CA8-0371-47E2-B81B-E406B8535166}"/>
              </a:ext>
            </a:extLst>
          </p:cNvPr>
          <p:cNvSpPr/>
          <p:nvPr/>
        </p:nvSpPr>
        <p:spPr>
          <a:xfrm>
            <a:off x="5879869" y="3993830"/>
            <a:ext cx="1099173" cy="872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정보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B0F4E68-67C1-0FF3-2867-08E9164703C4}"/>
              </a:ext>
            </a:extLst>
          </p:cNvPr>
          <p:cNvSpPr/>
          <p:nvPr/>
        </p:nvSpPr>
        <p:spPr>
          <a:xfrm>
            <a:off x="8298114" y="3994804"/>
            <a:ext cx="1099173" cy="872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정보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0BB1-6931-7451-4294-74F660A3830E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9E60210-E027-6313-ADF8-88FEC7F00EED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55539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전통주 정보</a:t>
              </a:r>
              <a:r>
                <a:rPr lang="en-US" altLang="ko-KR" sz="1200" dirty="0">
                  <a:solidFill>
                    <a:schemeClr val="bg1"/>
                  </a:solidFill>
                </a:rPr>
                <a:t>_</a:t>
              </a:r>
              <a:r>
                <a:rPr lang="ko-KR" altLang="en-US" sz="1200" dirty="0">
                  <a:solidFill>
                    <a:schemeClr val="bg1"/>
                  </a:solidFill>
                </a:rPr>
                <a:t>상세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info_03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pic>
        <p:nvPicPr>
          <p:cNvPr id="3" name="Picture 2" descr="이태원 경리단길 맛집]안씨막걸리 - 막걸리왕국의 재건을 꿈꾸며 : 네이버 블로그">
            <a:extLst>
              <a:ext uri="{FF2B5EF4-FFF2-40B4-BE49-F238E27FC236}">
                <a16:creationId xmlns:a16="http://schemas.microsoft.com/office/drawing/2014/main" id="{A94DB22F-6FE8-4198-E3DB-28A6A89B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7" y="3100165"/>
            <a:ext cx="3447597" cy="206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79A70-8356-FF3B-C5B7-E17A85BF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67" y="706611"/>
            <a:ext cx="3447597" cy="2043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412A5B-7B30-0C29-F496-3A4AC930A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095" y="3047425"/>
            <a:ext cx="3375165" cy="21198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2E2B27-BBE8-41C5-E19E-EB431BC411D4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C8BB66-43B7-7603-4915-1E6BD6247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B7C4663B-CB51-9894-1C97-60E7BF0F13F8}"/>
              </a:ext>
            </a:extLst>
          </p:cNvPr>
          <p:cNvGrpSpPr/>
          <p:nvPr/>
        </p:nvGrpSpPr>
        <p:grpSpPr>
          <a:xfrm>
            <a:off x="2662525" y="639552"/>
            <a:ext cx="3513745" cy="2465439"/>
            <a:chOff x="2819382" y="656674"/>
            <a:chExt cx="3807453" cy="24654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B3106FD-34BC-4A2A-570D-612410B770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2612"/>
            <a:stretch/>
          </p:blipFill>
          <p:spPr>
            <a:xfrm>
              <a:off x="2912116" y="656674"/>
              <a:ext cx="3714719" cy="182106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A85B0A-FFB3-671B-80F5-3D1AE895CDA8}"/>
                </a:ext>
              </a:extLst>
            </p:cNvPr>
            <p:cNvSpPr/>
            <p:nvPr/>
          </p:nvSpPr>
          <p:spPr>
            <a:xfrm>
              <a:off x="2992511" y="1007963"/>
              <a:ext cx="3608210" cy="1198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C1855FC-4670-50CE-DDF0-3887B0DAC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8657" y="1078318"/>
              <a:ext cx="1184466" cy="105734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6D8A197-4D7D-4DB5-7E06-55C61F727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6981" y="852466"/>
              <a:ext cx="465992" cy="29388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496A61-A92F-8B7C-8F1E-E8BCB903C937}"/>
                </a:ext>
              </a:extLst>
            </p:cNvPr>
            <p:cNvSpPr txBox="1"/>
            <p:nvPr/>
          </p:nvSpPr>
          <p:spPr>
            <a:xfrm>
              <a:off x="2936311" y="2433014"/>
              <a:ext cx="3116975" cy="689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796" indent="-68796" fontAlgn="base" latinLnBrk="1">
                <a:lnSpc>
                  <a:spcPct val="160000"/>
                </a:lnSpc>
              </a:pPr>
              <a:r>
                <a:rPr lang="ko-KR" altLang="en-US" sz="1192" b="1" kern="0" dirty="0">
                  <a:latin typeface="함초롬바탕" panose="02030604000101010101" pitchFamily="18" charset="-127"/>
                </a:rPr>
                <a:t>서울 핑크</a:t>
              </a:r>
              <a:endParaRPr lang="en-US" altLang="ko-KR" sz="1192" b="1" kern="0" dirty="0">
                <a:latin typeface="함초롬바탕" panose="02030604000101010101" pitchFamily="18" charset="-127"/>
              </a:endParaRPr>
            </a:p>
            <a:p>
              <a:pPr marL="68796" indent="-68796" fontAlgn="base" latinLnBrk="1">
                <a:lnSpc>
                  <a:spcPct val="160000"/>
                </a:lnSpc>
              </a:pPr>
              <a:r>
                <a:rPr lang="ko-KR" altLang="en-US" sz="758" b="1" kern="0" dirty="0">
                  <a:latin typeface="함초롬바탕" panose="02030604000101010101" pitchFamily="18" charset="-127"/>
                </a:rPr>
                <a:t>딸기 우유처럼 뽀얗고 예쁜술</a:t>
              </a:r>
              <a:endParaRPr lang="en-US" altLang="ko-KR" sz="758" b="1" kern="0" dirty="0">
                <a:latin typeface="함초롬바탕" panose="02030604000101010101" pitchFamily="18" charset="-127"/>
              </a:endParaRPr>
            </a:p>
            <a:p>
              <a:pPr marL="68796" indent="-68796" fontAlgn="base" latinLnBrk="1"/>
              <a:r>
                <a:rPr lang="en-US" altLang="ko-KR" sz="758" kern="0" dirty="0">
                  <a:latin typeface="함초롬바탕" panose="02030604000101010101" pitchFamily="18" charset="-127"/>
                </a:rPr>
                <a:t># </a:t>
              </a:r>
              <a:r>
                <a:rPr lang="ko-KR" altLang="en-US" sz="758" kern="0" dirty="0">
                  <a:latin typeface="함초롬바탕" panose="02030604000101010101" pitchFamily="18" charset="-127"/>
                </a:rPr>
                <a:t>서울핑크 </a:t>
              </a:r>
              <a:r>
                <a:rPr lang="en-US" altLang="ko-KR" sz="758" kern="0" dirty="0">
                  <a:latin typeface="함초롬바탕" panose="02030604000101010101" pitchFamily="18" charset="-127"/>
                </a:rPr>
                <a:t># </a:t>
              </a:r>
              <a:r>
                <a:rPr lang="ko-KR" altLang="en-US" sz="758" kern="0" dirty="0">
                  <a:latin typeface="함초롬바탕" panose="02030604000101010101" pitchFamily="18" charset="-127"/>
                </a:rPr>
                <a:t>딸기우유 </a:t>
              </a:r>
              <a:r>
                <a:rPr lang="en-US" altLang="ko-KR" sz="758" kern="0" dirty="0">
                  <a:latin typeface="함초롬바탕" panose="02030604000101010101" pitchFamily="18" charset="-127"/>
                </a:rPr>
                <a:t># </a:t>
              </a:r>
              <a:r>
                <a:rPr lang="ko-KR" altLang="en-US" sz="758" kern="0" dirty="0">
                  <a:latin typeface="함초롬바탕" panose="02030604000101010101" pitchFamily="18" charset="-127"/>
                </a:rPr>
                <a:t>혼술추천 </a:t>
              </a:r>
              <a:endParaRPr lang="en-US" altLang="ko-KR" sz="758" kern="0" dirty="0">
                <a:latin typeface="함초롬바탕" panose="0203060400010101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8EC4BA-3A31-08A1-BB32-6ECC20F4D233}"/>
                </a:ext>
              </a:extLst>
            </p:cNvPr>
            <p:cNvSpPr txBox="1"/>
            <p:nvPr/>
          </p:nvSpPr>
          <p:spPr>
            <a:xfrm>
              <a:off x="2819382" y="866259"/>
              <a:ext cx="1940141" cy="223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796" indent="-68796" algn="ctr" fontAlgn="base" latinLnBrk="1">
                <a:lnSpc>
                  <a:spcPct val="160000"/>
                </a:lnSpc>
              </a:pPr>
              <a:r>
                <a:rPr lang="en-US" altLang="ko-KR" sz="596" b="1" kern="0" dirty="0" err="1">
                  <a:solidFill>
                    <a:srgbClr val="002060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Giseungjun_sul</a:t>
              </a:r>
              <a:endParaRPr lang="ko-KR" altLang="en-US" sz="596" b="1" kern="0" dirty="0">
                <a:solidFill>
                  <a:srgbClr val="002060"/>
                </a:solidFill>
                <a:latin typeface="Yu Gothic Medium" panose="020B0500000000000000" pitchFamily="34" charset="-128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FC9DA0-8079-830F-6854-10A31621916B}"/>
                </a:ext>
              </a:extLst>
            </p:cNvPr>
            <p:cNvSpPr txBox="1"/>
            <p:nvPr/>
          </p:nvSpPr>
          <p:spPr>
            <a:xfrm>
              <a:off x="3451614" y="2254154"/>
              <a:ext cx="852012" cy="187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796" indent="-68796" algn="ctr" fontAlgn="base" latinLnBrk="1">
                <a:lnSpc>
                  <a:spcPct val="160000"/>
                </a:lnSpc>
              </a:pPr>
              <a:r>
                <a:rPr lang="en-US" altLang="ko-KR" sz="433" b="1" kern="0" dirty="0">
                  <a:solidFill>
                    <a:srgbClr val="002060"/>
                  </a:solidFill>
                  <a:latin typeface="Yu Gothic Medium" panose="020B0500000000000000" pitchFamily="34" charset="-128"/>
                </a:rPr>
                <a:t>533,777</a:t>
              </a:r>
              <a:endParaRPr lang="ko-KR" altLang="en-US" sz="433" b="1" kern="0" dirty="0">
                <a:solidFill>
                  <a:srgbClr val="002060"/>
                </a:solidFill>
                <a:latin typeface="Yu Gothic Medium" panose="020B0500000000000000" pitchFamily="34" charset="-128"/>
              </a:endParaRPr>
            </a:p>
          </p:txBody>
        </p:sp>
      </p:grpSp>
      <p:graphicFrame>
        <p:nvGraphicFramePr>
          <p:cNvPr id="39" name="Table 65">
            <a:extLst>
              <a:ext uri="{FF2B5EF4-FFF2-40B4-BE49-F238E27FC236}">
                <a16:creationId xmlns:a16="http://schemas.microsoft.com/office/drawing/2014/main" id="{3AAD3C84-BE0A-BD29-C2B4-7426C696C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01170"/>
              </p:ext>
            </p:extLst>
          </p:nvPr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5247BD-5D32-1D08-2EE6-F58FD278A9A0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8ECEF7F-76A8-E706-E5C1-9B5A99294EF9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C037FC04-4CF8-3BD3-1084-6E988B6CB9D5}"/>
              </a:ext>
            </a:extLst>
          </p:cNvPr>
          <p:cNvSpPr/>
          <p:nvPr/>
        </p:nvSpPr>
        <p:spPr>
          <a:xfrm>
            <a:off x="6176260" y="2750061"/>
            <a:ext cx="1309269" cy="217170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장바구니 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3BE082E5-15EC-619F-AE6C-5B56C56FACAA}"/>
              </a:ext>
            </a:extLst>
          </p:cNvPr>
          <p:cNvSpPr/>
          <p:nvPr/>
        </p:nvSpPr>
        <p:spPr>
          <a:xfrm>
            <a:off x="7582059" y="2750060"/>
            <a:ext cx="878057" cy="226935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390304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전통주 비교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info_04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3D716E-4552-8749-6181-D4C65F4BCC03}"/>
              </a:ext>
            </a:extLst>
          </p:cNvPr>
          <p:cNvSpPr/>
          <p:nvPr/>
        </p:nvSpPr>
        <p:spPr>
          <a:xfrm>
            <a:off x="4774609" y="1291256"/>
            <a:ext cx="3721362" cy="2838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C3ACD-2EB3-5625-5D1B-693327399AAA}"/>
              </a:ext>
            </a:extLst>
          </p:cNvPr>
          <p:cNvSpPr txBox="1"/>
          <p:nvPr/>
        </p:nvSpPr>
        <p:spPr>
          <a:xfrm>
            <a:off x="3733185" y="1298152"/>
            <a:ext cx="153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전통주 검색 </a:t>
            </a:r>
            <a:r>
              <a:rPr lang="en-US" altLang="ko-KR" sz="1200" dirty="0"/>
              <a:t>: </a:t>
            </a:r>
            <a:endParaRPr lang="ko-KR" altLang="en-US" sz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5E7169-B07B-475A-65F2-1188A4629528}"/>
              </a:ext>
            </a:extLst>
          </p:cNvPr>
          <p:cNvSpPr/>
          <p:nvPr/>
        </p:nvSpPr>
        <p:spPr>
          <a:xfrm>
            <a:off x="4639254" y="692552"/>
            <a:ext cx="1398589" cy="497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전통주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전통주 비교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나에게 맞는 전통주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46" name="Table 46">
            <a:extLst>
              <a:ext uri="{FF2B5EF4-FFF2-40B4-BE49-F238E27FC236}">
                <a16:creationId xmlns:a16="http://schemas.microsoft.com/office/drawing/2014/main" id="{697A6538-0347-F9BC-D3FC-FA835F49054F}"/>
              </a:ext>
            </a:extLst>
          </p:cNvPr>
          <p:cNvGraphicFramePr>
            <a:graphicFrameLocks noGrp="1"/>
          </p:cNvGraphicFramePr>
          <p:nvPr/>
        </p:nvGraphicFramePr>
        <p:xfrm>
          <a:off x="3025162" y="1765659"/>
          <a:ext cx="6604002" cy="274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2096048610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5156657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8604585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41616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31595261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78945183"/>
                    </a:ext>
                  </a:extLst>
                </a:gridCol>
              </a:tblGrid>
              <a:tr h="257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막걸리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과실주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증류주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청주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탁주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633272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B2E047-41E7-3112-E268-95B219CC2D0D}"/>
              </a:ext>
            </a:extLst>
          </p:cNvPr>
          <p:cNvSpPr/>
          <p:nvPr/>
        </p:nvSpPr>
        <p:spPr>
          <a:xfrm>
            <a:off x="4933428" y="818733"/>
            <a:ext cx="810239" cy="2045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588D37-049D-8D91-A6AB-A94C56A583CD}"/>
              </a:ext>
            </a:extLst>
          </p:cNvPr>
          <p:cNvSpPr/>
          <p:nvPr/>
        </p:nvSpPr>
        <p:spPr>
          <a:xfrm>
            <a:off x="3623551" y="2456549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58BF8B-B8F3-6E4A-47C1-B36AD3267EB3}"/>
              </a:ext>
            </a:extLst>
          </p:cNvPr>
          <p:cNvSpPr/>
          <p:nvPr/>
        </p:nvSpPr>
        <p:spPr>
          <a:xfrm>
            <a:off x="3540081" y="3479558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0CAF2B-78E9-490B-CE3B-3F061A1FBD52}"/>
              </a:ext>
            </a:extLst>
          </p:cNvPr>
          <p:cNvSpPr/>
          <p:nvPr/>
        </p:nvSpPr>
        <p:spPr>
          <a:xfrm>
            <a:off x="5963339" y="2456549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601AD6-659D-DFF6-11C1-4CDF7D967D45}"/>
              </a:ext>
            </a:extLst>
          </p:cNvPr>
          <p:cNvSpPr/>
          <p:nvPr/>
        </p:nvSpPr>
        <p:spPr>
          <a:xfrm>
            <a:off x="5879869" y="3479558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F415B8A-3DAC-9F52-9091-E68154090057}"/>
              </a:ext>
            </a:extLst>
          </p:cNvPr>
          <p:cNvSpPr/>
          <p:nvPr/>
        </p:nvSpPr>
        <p:spPr>
          <a:xfrm>
            <a:off x="8381584" y="2456549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35D0421-0696-BA6D-BC38-971ABF367C27}"/>
              </a:ext>
            </a:extLst>
          </p:cNvPr>
          <p:cNvSpPr/>
          <p:nvPr/>
        </p:nvSpPr>
        <p:spPr>
          <a:xfrm>
            <a:off x="8298114" y="3479558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CAC20E8-2FD6-8E60-9ECC-5899177EC066}"/>
              </a:ext>
            </a:extLst>
          </p:cNvPr>
          <p:cNvSpPr/>
          <p:nvPr/>
        </p:nvSpPr>
        <p:spPr>
          <a:xfrm>
            <a:off x="3540081" y="3733852"/>
            <a:ext cx="1099173" cy="872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정보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EFFDF8D-FCB2-CD0A-E97B-2A22A8FBDC02}"/>
              </a:ext>
            </a:extLst>
          </p:cNvPr>
          <p:cNvSpPr/>
          <p:nvPr/>
        </p:nvSpPr>
        <p:spPr>
          <a:xfrm>
            <a:off x="5879869" y="3733852"/>
            <a:ext cx="1099173" cy="872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정보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B4CCEA5-C572-CEF3-A2F5-7B7DC9AEBC80}"/>
              </a:ext>
            </a:extLst>
          </p:cNvPr>
          <p:cNvSpPr/>
          <p:nvPr/>
        </p:nvSpPr>
        <p:spPr>
          <a:xfrm>
            <a:off x="8298114" y="3734826"/>
            <a:ext cx="1099173" cy="872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정보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E2DE689-F82F-F76C-2A8D-C6A151F30CE4}"/>
              </a:ext>
            </a:extLst>
          </p:cNvPr>
          <p:cNvSpPr/>
          <p:nvPr/>
        </p:nvSpPr>
        <p:spPr>
          <a:xfrm>
            <a:off x="3546446" y="2175861"/>
            <a:ext cx="806824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비교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67C1678-73CB-9F99-872A-D8ED2101678F}"/>
              </a:ext>
            </a:extLst>
          </p:cNvPr>
          <p:cNvSpPr/>
          <p:nvPr/>
        </p:nvSpPr>
        <p:spPr>
          <a:xfrm>
            <a:off x="3546445" y="4755269"/>
            <a:ext cx="5850841" cy="3234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포지셔닝 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CC858C-47F8-A69A-FEBA-D8B67459BEE2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BF90500-C701-F3F9-96E2-5B599B7FE0A1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35963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나에게 맞는 전통주 찾기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info_05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5E7169-B07B-475A-65F2-1188A4629528}"/>
              </a:ext>
            </a:extLst>
          </p:cNvPr>
          <p:cNvSpPr/>
          <p:nvPr/>
        </p:nvSpPr>
        <p:spPr>
          <a:xfrm>
            <a:off x="4639254" y="692552"/>
            <a:ext cx="1398589" cy="497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전통주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전통주 비교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나에게 맞는 전통주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B2E047-41E7-3112-E268-95B219CC2D0D}"/>
              </a:ext>
            </a:extLst>
          </p:cNvPr>
          <p:cNvSpPr/>
          <p:nvPr/>
        </p:nvSpPr>
        <p:spPr>
          <a:xfrm>
            <a:off x="4774609" y="990421"/>
            <a:ext cx="1095192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74770-A9E7-032D-1218-0A835A843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54" y="2850546"/>
            <a:ext cx="4705589" cy="1108107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C3D37D6-D84B-37A4-BF9A-06A147B1D904}"/>
              </a:ext>
            </a:extLst>
          </p:cNvPr>
          <p:cNvSpPr/>
          <p:nvPr/>
        </p:nvSpPr>
        <p:spPr>
          <a:xfrm>
            <a:off x="4513296" y="2499727"/>
            <a:ext cx="3409303" cy="274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원하는 키워드를 선택하세요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최대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14DC2-A2E4-528C-14C9-5D3240D9EFA5}"/>
              </a:ext>
            </a:extLst>
          </p:cNvPr>
          <p:cNvSpPr/>
          <p:nvPr/>
        </p:nvSpPr>
        <p:spPr>
          <a:xfrm>
            <a:off x="4150877" y="1491061"/>
            <a:ext cx="924829" cy="6587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막걸리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DEEF64-F3CB-1849-AFBA-38F2F85C019B}"/>
              </a:ext>
            </a:extLst>
          </p:cNvPr>
          <p:cNvSpPr/>
          <p:nvPr/>
        </p:nvSpPr>
        <p:spPr>
          <a:xfrm>
            <a:off x="5306437" y="1489694"/>
            <a:ext cx="912804" cy="6587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과실주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89F8D8D-A257-F7DE-58A1-3E51B092442A}"/>
              </a:ext>
            </a:extLst>
          </p:cNvPr>
          <p:cNvSpPr/>
          <p:nvPr/>
        </p:nvSpPr>
        <p:spPr>
          <a:xfrm>
            <a:off x="6477074" y="1489694"/>
            <a:ext cx="912804" cy="6587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증류주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F60322-4665-2640-674C-CDCF154A912E}"/>
              </a:ext>
            </a:extLst>
          </p:cNvPr>
          <p:cNvSpPr/>
          <p:nvPr/>
        </p:nvSpPr>
        <p:spPr>
          <a:xfrm>
            <a:off x="7620609" y="1483778"/>
            <a:ext cx="950134" cy="6587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청주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20D22B-0D3D-74F5-E0DD-FD5C7405C539}"/>
              </a:ext>
            </a:extLst>
          </p:cNvPr>
          <p:cNvSpPr/>
          <p:nvPr/>
        </p:nvSpPr>
        <p:spPr>
          <a:xfrm>
            <a:off x="3020037" y="1483778"/>
            <a:ext cx="875361" cy="6587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D7836E2-F2ED-1E7F-1082-36F327137BD0}"/>
              </a:ext>
            </a:extLst>
          </p:cNvPr>
          <p:cNvSpPr/>
          <p:nvPr/>
        </p:nvSpPr>
        <p:spPr>
          <a:xfrm>
            <a:off x="8753803" y="1483778"/>
            <a:ext cx="950134" cy="6587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탁주</a:t>
            </a:r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D3F9E401-18CD-0790-424A-C58C2C217894}"/>
              </a:ext>
            </a:extLst>
          </p:cNvPr>
          <p:cNvSpPr/>
          <p:nvPr/>
        </p:nvSpPr>
        <p:spPr>
          <a:xfrm>
            <a:off x="4774609" y="4250188"/>
            <a:ext cx="1409536" cy="347120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다시 선택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CBAC2590-2D47-18B4-41E1-FB8DF6476D1F}"/>
              </a:ext>
            </a:extLst>
          </p:cNvPr>
          <p:cNvSpPr/>
          <p:nvPr/>
        </p:nvSpPr>
        <p:spPr>
          <a:xfrm>
            <a:off x="6367920" y="4250188"/>
            <a:ext cx="1409536" cy="347120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277459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2888</TotalTime>
  <Words>3054</Words>
  <Application>Microsoft Office PowerPoint</Application>
  <PresentationFormat>A4 Paper (210x297 mm)</PresentationFormat>
  <Paragraphs>996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Yu Gothic Medium</vt:lpstr>
      <vt:lpstr>가는둥근제목체</vt:lpstr>
      <vt:lpstr>맑은 고딕</vt:lpstr>
      <vt:lpstr>한컴바탕</vt:lpstr>
      <vt:lpstr>함초롬바탕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25</cp:revision>
  <dcterms:created xsi:type="dcterms:W3CDTF">2021-07-16T05:18:45Z</dcterms:created>
  <dcterms:modified xsi:type="dcterms:W3CDTF">2022-12-09T00:22:49Z</dcterms:modified>
</cp:coreProperties>
</file>