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02" r:id="rId2"/>
    <p:sldId id="4300" r:id="rId3"/>
    <p:sldId id="4305" r:id="rId4"/>
    <p:sldId id="4304" r:id="rId5"/>
    <p:sldId id="4303" r:id="rId6"/>
    <p:sldId id="430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3F7DF-D59F-4C33-BC37-0FEBF2FB480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6FBD-7216-4C25-AC9C-17CA1434C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7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47344-A397-4BB8-A5EB-4E69899255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KoPubWorld돋움체 Medium" panose="000006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0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47344-A397-4BB8-A5EB-4E69899255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KoPubWorld돋움체 Medium" panose="000006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8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47344-A397-4BB8-A5EB-4E69899255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KoPubWorld돋움체 Medium" panose="000006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3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47344-A397-4BB8-A5EB-4E69899255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KoPubWorld돋움체 Medium" panose="000006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16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47344-A397-4BB8-A5EB-4E69899255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KoPubWorld돋움체 Medium" panose="000006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82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247344-A397-4BB8-A5EB-4E69899255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KoPubWorld돋움체 Medium" panose="00000600000000000000" pitchFamily="2" charset="-127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28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169A-D36E-873E-5FE2-33162D79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5CAC-7B80-7AC2-DAD0-2FAD897E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87AB-7D1E-5C1B-3461-CA307C10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9777-2FAF-19F0-7674-DE1DB8CB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B2DD-DC61-9E5A-FE18-5A3F56D1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461C-26F7-4E9B-2A48-7C8C162C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675DA-D4DA-613C-BF11-F626E89AD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F07C-90E4-5853-A784-EBBA903D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6242-FCF5-E5F4-B125-FCA1253D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F935E-1650-C25E-6753-9C40A0C9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1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9C3EB-1EAF-8A09-EB93-6A4CF3498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8DB1E-5DE0-51F9-9702-850F843A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16C2-FE4D-AE74-54C9-1B743D59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62BC-2751-F33B-C3DC-E763A9FD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F49A-1C45-051D-C355-DA940C58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6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964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>
          <p15:clr>
            <a:srgbClr val="FBAE40"/>
          </p15:clr>
        </p15:guide>
        <p15:guide id="2" pos="347">
          <p15:clr>
            <a:srgbClr val="FBAE40"/>
          </p15:clr>
        </p15:guide>
        <p15:guide id="3" pos="7129">
          <p15:clr>
            <a:srgbClr val="FBAE40"/>
          </p15:clr>
        </p15:guide>
        <p15:guide id="4" pos="7333">
          <p15:clr>
            <a:srgbClr val="FBAE40"/>
          </p15:clr>
        </p15:guide>
        <p15:guide id="5" pos="166">
          <p15:clr>
            <a:srgbClr val="FBAE40"/>
          </p15:clr>
        </p15:guide>
        <p15:guide id="6" pos="7514">
          <p15:clr>
            <a:srgbClr val="FBAE40"/>
          </p15:clr>
        </p15:guide>
        <p15:guide id="7" orient="horz" pos="527">
          <p15:clr>
            <a:srgbClr val="FBAE40"/>
          </p15:clr>
        </p15:guide>
        <p15:guide id="8" orient="horz" pos="4178">
          <p15:clr>
            <a:srgbClr val="FBAE40"/>
          </p15:clr>
        </p15:guide>
        <p15:guide id="9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4581-CEDE-E4BF-5962-B36A436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D322-17B9-BFFF-2560-F9D7DE49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3A43-2966-7269-0C96-3D3C8968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8661-7AB9-A934-A2AB-311C328A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5D67-8C7B-18CF-69C0-64EBCDF7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75DF-A589-F259-4091-884D41C1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DE0E9-44BF-62AD-A239-7E661A02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39E9-0174-D625-0355-24931A6F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AA3F-448F-A4BE-AD29-89BC33E2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53E1-8F4A-59B7-2485-573EE087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72D-D325-3F09-6DB9-862CD3E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30FE-010F-820D-9407-27434FAE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CA7B-E264-16AB-39B0-3E1CEEBF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22A2-74AE-6695-53C1-C6D40A12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3F35-7D11-3690-34B7-F19E6A6B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B26C-AC84-531C-3955-2DAA1EB4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99F7-00D4-AF74-9576-57945B21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57BE-A08E-7D12-362B-99852D44F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F54E-5EFD-0D74-53C8-09F2E207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A5E3F-682B-23A2-0087-CAA201AB8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C0FF-1E5C-C139-9C43-860221155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AB8A9-1D77-171F-1C12-7D61EDA2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6E61C-EAB2-D964-8C9F-06111A92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F5CBA-356A-58C4-21B6-5F38BE7C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9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C9BA-2EC3-372A-D758-00DF64A6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C0525-C917-0F66-7CF8-588DED5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00A6E-44B4-8E1B-1A80-E3B80A52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AFAC-A598-1FB3-1A9B-9E5BD3CE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CB97F-4726-C98C-A8A4-A7FAFEE8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288F7-CC2B-30AA-213C-7C90E1BC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49C6-FA80-B18E-ADA3-A51ADDAF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9F29-FA82-D40C-DF89-D2F93386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365F-6736-92CC-CC5D-09D323A9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C34F-0BC5-9C68-4C80-BACA00DB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0116-A6C1-5EE4-7D74-7357D876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EFA4-50A9-D485-774C-CB368F9F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A6EE-AF41-3A71-0E1A-F59ABF02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5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651B-050A-DDA6-14B1-0188593C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D6F94-3E2D-173F-4591-D73D765F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05155-18A6-0705-C01F-844EBDFB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D8DB-A269-34A0-67E6-4E66EA91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7634-AF4C-F489-537C-13C59E8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F5706-DEAC-A5B5-C10B-BBA905B8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04BA6-6727-0D4A-A29E-7B68B655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E71DF-C2AA-9D2B-9383-823D9F81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EBC7-2131-3AD2-D2A3-691980682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1605-B38E-4D94-A04A-00E59FAA62A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597A-0A51-9592-1A20-3086FC4B4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9710-882D-F237-9E9A-9B288AA58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77AE-466C-4711-985E-615AC8B44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162A649-BF8B-49A8-A29E-210F8070860D}"/>
              </a:ext>
            </a:extLst>
          </p:cNvPr>
          <p:cNvCxnSpPr>
            <a:cxnSpLocks/>
          </p:cNvCxnSpPr>
          <p:nvPr/>
        </p:nvCxnSpPr>
        <p:spPr>
          <a:xfrm>
            <a:off x="227348" y="815808"/>
            <a:ext cx="11737304" cy="0"/>
          </a:xfrm>
          <a:prstGeom prst="line">
            <a:avLst/>
          </a:prstGeom>
          <a:ln w="28575">
            <a:solidFill>
              <a:srgbClr val="6F6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3449A-AD26-2D8D-CCDA-B1581EBFE5FE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8B5F5-70DA-E273-BB1C-D9118725F166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9BB4-D324-89F1-18F3-E51791CCF586}"/>
              </a:ext>
            </a:extLst>
          </p:cNvPr>
          <p:cNvSpPr txBox="1"/>
          <p:nvPr/>
        </p:nvSpPr>
        <p:spPr>
          <a:xfrm>
            <a:off x="255421" y="236629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전통주 시장동향 조사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2F8B-8BB5-4290-9D44-C44D042EC0EE}"/>
              </a:ext>
            </a:extLst>
          </p:cNvPr>
          <p:cNvSpPr txBox="1"/>
          <p:nvPr/>
        </p:nvSpPr>
        <p:spPr>
          <a:xfrm>
            <a:off x="227348" y="1293093"/>
            <a:ext cx="1733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트렌드 분석</a:t>
            </a:r>
            <a:endParaRPr lang="en-US" altLang="ko-KR" sz="14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3F094-3AD9-6655-EFAF-41D618057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" t="29033" r="6870" b="36153"/>
          <a:stretch/>
        </p:blipFill>
        <p:spPr>
          <a:xfrm>
            <a:off x="9146777" y="1725551"/>
            <a:ext cx="2788024" cy="2387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2455A8-5EE6-3C8F-F03E-CA892611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259" y="4235913"/>
            <a:ext cx="3712741" cy="2193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4FEE86-DAC0-DF16-5CBE-C59E87893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677" y="2599882"/>
            <a:ext cx="4110582" cy="35823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848DCE-73E2-09C8-9DCE-8B1229C80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09" y="2266845"/>
            <a:ext cx="4015579" cy="4162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902FA7-4401-EF7E-A2DE-4B201FA6D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421" y="1937936"/>
            <a:ext cx="5413859" cy="37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06DCB0-3333-D573-00BC-7B76D86E6D7F}"/>
              </a:ext>
            </a:extLst>
          </p:cNvPr>
          <p:cNvSpPr txBox="1"/>
          <p:nvPr/>
        </p:nvSpPr>
        <p:spPr>
          <a:xfrm>
            <a:off x="1814957" y="804814"/>
            <a:ext cx="961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코로나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이후 홈술에 관한 관심 증가</a:t>
            </a: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사회적 거리두기로 인해 회식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모임 등의 술자리가 줄어들고 집에서 술을 즐기는 경우가 늘어났으며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동시에 온라인으로 구매 가능한 전통주에 대해 관심이 증가 하며 특별한 술을 원하는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MZ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세대의 수요가 늘어났다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4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162A649-BF8B-49A8-A29E-210F8070860D}"/>
              </a:ext>
            </a:extLst>
          </p:cNvPr>
          <p:cNvCxnSpPr>
            <a:cxnSpLocks/>
          </p:cNvCxnSpPr>
          <p:nvPr/>
        </p:nvCxnSpPr>
        <p:spPr>
          <a:xfrm>
            <a:off x="227348" y="815808"/>
            <a:ext cx="11737304" cy="0"/>
          </a:xfrm>
          <a:prstGeom prst="line">
            <a:avLst/>
          </a:prstGeom>
          <a:ln w="28575">
            <a:solidFill>
              <a:srgbClr val="6F6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3449A-AD26-2D8D-CCDA-B1581EBFE5FE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8B5F5-70DA-E273-BB1C-D9118725F166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9BB4-D324-89F1-18F3-E51791CCF586}"/>
              </a:ext>
            </a:extLst>
          </p:cNvPr>
          <p:cNvSpPr txBox="1"/>
          <p:nvPr/>
        </p:nvSpPr>
        <p:spPr>
          <a:xfrm>
            <a:off x="255421" y="236629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전통주 시장동향 조사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2F8B-8BB5-4290-9D44-C44D042EC0EE}"/>
              </a:ext>
            </a:extLst>
          </p:cNvPr>
          <p:cNvSpPr txBox="1"/>
          <p:nvPr/>
        </p:nvSpPr>
        <p:spPr>
          <a:xfrm>
            <a:off x="227348" y="1293093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트렌드 분석</a:t>
            </a:r>
            <a:endParaRPr lang="en-US" altLang="ko-KR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6DCB0-3333-D573-00BC-7B76D86E6D7F}"/>
              </a:ext>
            </a:extLst>
          </p:cNvPr>
          <p:cNvSpPr txBox="1"/>
          <p:nvPr/>
        </p:nvSpPr>
        <p:spPr>
          <a:xfrm>
            <a:off x="1732545" y="1106844"/>
            <a:ext cx="9919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트랜드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20~40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세대의 전통주 검색량의 결과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전통주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코로나 이후로 전통주에 대한 관심도가 점점 증가하고 있는 추세임을 확인할 수 있었다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FC8C595-4D6B-A261-9507-194D9169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1961118"/>
            <a:ext cx="5829300" cy="3948311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4FC4C363-4FA2-1EB0-3E00-5FCAA780336C}"/>
              </a:ext>
            </a:extLst>
          </p:cNvPr>
          <p:cNvSpPr/>
          <p:nvPr/>
        </p:nvSpPr>
        <p:spPr>
          <a:xfrm rot="20934661">
            <a:off x="4996305" y="4086411"/>
            <a:ext cx="658125" cy="33715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8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162A649-BF8B-49A8-A29E-210F8070860D}"/>
              </a:ext>
            </a:extLst>
          </p:cNvPr>
          <p:cNvCxnSpPr>
            <a:cxnSpLocks/>
          </p:cNvCxnSpPr>
          <p:nvPr/>
        </p:nvCxnSpPr>
        <p:spPr>
          <a:xfrm>
            <a:off x="227348" y="815808"/>
            <a:ext cx="11737304" cy="0"/>
          </a:xfrm>
          <a:prstGeom prst="line">
            <a:avLst/>
          </a:prstGeom>
          <a:ln w="28575">
            <a:solidFill>
              <a:srgbClr val="6F6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3449A-AD26-2D8D-CCDA-B1581EBFE5FE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8B5F5-70DA-E273-BB1C-D9118725F166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9BB4-D324-89F1-18F3-E51791CCF586}"/>
              </a:ext>
            </a:extLst>
          </p:cNvPr>
          <p:cNvSpPr txBox="1"/>
          <p:nvPr/>
        </p:nvSpPr>
        <p:spPr>
          <a:xfrm>
            <a:off x="255421" y="236629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전통주 시장동향 조사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2F8B-8BB5-4290-9D44-C44D042EC0EE}"/>
              </a:ext>
            </a:extLst>
          </p:cNvPr>
          <p:cNvSpPr txBox="1"/>
          <p:nvPr/>
        </p:nvSpPr>
        <p:spPr>
          <a:xfrm>
            <a:off x="227348" y="1293093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트렌드 분석</a:t>
            </a:r>
            <a:endParaRPr lang="en-US" altLang="ko-KR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BDF4DE2-7E40-E887-89B1-FF8E35AB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1" y="2756403"/>
            <a:ext cx="11212698" cy="40253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E155548-9FB4-DAC7-EE0B-C8129A123F60}"/>
              </a:ext>
            </a:extLst>
          </p:cNvPr>
          <p:cNvSpPr/>
          <p:nvPr/>
        </p:nvSpPr>
        <p:spPr>
          <a:xfrm>
            <a:off x="7519456" y="3903650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D68A47-6B8B-7FF7-8DB3-DC949C61DE61}"/>
              </a:ext>
            </a:extLst>
          </p:cNvPr>
          <p:cNvSpPr/>
          <p:nvPr/>
        </p:nvSpPr>
        <p:spPr>
          <a:xfrm>
            <a:off x="7139940" y="3913294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F33295-A98D-8B2D-3E3B-54402627AF26}"/>
              </a:ext>
            </a:extLst>
          </p:cNvPr>
          <p:cNvSpPr/>
          <p:nvPr/>
        </p:nvSpPr>
        <p:spPr>
          <a:xfrm>
            <a:off x="9463547" y="3913294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F1EEE4-56FD-4334-8494-E129585F42C3}"/>
              </a:ext>
            </a:extLst>
          </p:cNvPr>
          <p:cNvSpPr/>
          <p:nvPr/>
        </p:nvSpPr>
        <p:spPr>
          <a:xfrm>
            <a:off x="8704514" y="3945387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6DCB0-3333-D573-00BC-7B76D86E6D7F}"/>
              </a:ext>
            </a:extLst>
          </p:cNvPr>
          <p:cNvSpPr txBox="1"/>
          <p:nvPr/>
        </p:nvSpPr>
        <p:spPr>
          <a:xfrm>
            <a:off x="1732545" y="1106844"/>
            <a:ext cx="9615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전통주 검색량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2018~2022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년의 시계열 분석을 실시하여 이하 잔차그래프의상한선을 기준으로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이하 네가지 시점에서 검색량이 급증하는 것을 분석 할 수 있었습니다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①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2020-11-21~2020-11-30</a:t>
            </a:r>
          </a:p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②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2021-02-02~2021-02-04</a:t>
            </a:r>
          </a:p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③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2021-09-13~2021-09-14</a:t>
            </a:r>
          </a:p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④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2022-01-24</a:t>
            </a: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D830C-62A4-06B4-33B1-3F001283B3B1}"/>
              </a:ext>
            </a:extLst>
          </p:cNvPr>
          <p:cNvSpPr txBox="1"/>
          <p:nvPr/>
        </p:nvSpPr>
        <p:spPr>
          <a:xfrm>
            <a:off x="6814014" y="37279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961AC-26B8-4ABE-131D-D3D700AD30B2}"/>
              </a:ext>
            </a:extLst>
          </p:cNvPr>
          <p:cNvSpPr txBox="1"/>
          <p:nvPr/>
        </p:nvSpPr>
        <p:spPr>
          <a:xfrm>
            <a:off x="7337036" y="3652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②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C4EC6-35EB-D284-20A6-EC234BF5DE4B}"/>
              </a:ext>
            </a:extLst>
          </p:cNvPr>
          <p:cNvSpPr txBox="1"/>
          <p:nvPr/>
        </p:nvSpPr>
        <p:spPr>
          <a:xfrm>
            <a:off x="8401307" y="3708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387CD-BC6E-3B7C-6BD7-C935580556B9}"/>
              </a:ext>
            </a:extLst>
          </p:cNvPr>
          <p:cNvSpPr txBox="1"/>
          <p:nvPr/>
        </p:nvSpPr>
        <p:spPr>
          <a:xfrm>
            <a:off x="9170993" y="3652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2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162A649-BF8B-49A8-A29E-210F8070860D}"/>
              </a:ext>
            </a:extLst>
          </p:cNvPr>
          <p:cNvCxnSpPr>
            <a:cxnSpLocks/>
          </p:cNvCxnSpPr>
          <p:nvPr/>
        </p:nvCxnSpPr>
        <p:spPr>
          <a:xfrm>
            <a:off x="227348" y="815808"/>
            <a:ext cx="11737304" cy="0"/>
          </a:xfrm>
          <a:prstGeom prst="line">
            <a:avLst/>
          </a:prstGeom>
          <a:ln w="28575">
            <a:solidFill>
              <a:srgbClr val="6F6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3449A-AD26-2D8D-CCDA-B1581EBFE5FE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8B5F5-70DA-E273-BB1C-D9118725F166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9BB4-D324-89F1-18F3-E51791CCF586}"/>
              </a:ext>
            </a:extLst>
          </p:cNvPr>
          <p:cNvSpPr txBox="1"/>
          <p:nvPr/>
        </p:nvSpPr>
        <p:spPr>
          <a:xfrm>
            <a:off x="255421" y="236629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전통주 시장동향 조사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2F8B-8BB5-4290-9D44-C44D042EC0EE}"/>
              </a:ext>
            </a:extLst>
          </p:cNvPr>
          <p:cNvSpPr txBox="1"/>
          <p:nvPr/>
        </p:nvSpPr>
        <p:spPr>
          <a:xfrm>
            <a:off x="227348" y="1293093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트렌드 분석</a:t>
            </a:r>
            <a:endParaRPr lang="en-US" altLang="ko-KR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6DCB0-3333-D573-00BC-7B76D86E6D7F}"/>
              </a:ext>
            </a:extLst>
          </p:cNvPr>
          <p:cNvSpPr txBox="1"/>
          <p:nvPr/>
        </p:nvSpPr>
        <p:spPr>
          <a:xfrm>
            <a:off x="2041828" y="1014680"/>
            <a:ext cx="9922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①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2020-11-21~2020-11-30</a:t>
            </a:r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　「</a:t>
            </a:r>
            <a:r>
              <a:rPr lang="en-US" altLang="ja-JP" dirty="0" err="1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tvn</a:t>
            </a:r>
            <a:r>
              <a:rPr lang="en-US" altLang="ja-JP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언제까지 어깨 춤을 추게 할거야 </a:t>
            </a:r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」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방송의 전통주갤러리 소개편이 유튜브로도 업로드 되면서 조회수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176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만회를 기록 되었다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트랜드 전통주갤러리 검색량 비교결과 동일한 시기에 전통주 검색량 추세와 일치 했다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BD4E0-0120-A6B6-0AAC-E48DE300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0" y="2321146"/>
            <a:ext cx="4996270" cy="3357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EC215-CECA-7A32-57E8-8DBBCBBC0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56" t="-14613"/>
          <a:stretch/>
        </p:blipFill>
        <p:spPr>
          <a:xfrm>
            <a:off x="526676" y="1662425"/>
            <a:ext cx="1515152" cy="6331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ECA1D1-0B55-E90E-9BF4-10C2B2B2EF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97"/>
          <a:stretch/>
        </p:blipFill>
        <p:spPr>
          <a:xfrm>
            <a:off x="6096000" y="2435399"/>
            <a:ext cx="3451860" cy="2065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FC4ADF-A6FF-B054-7023-170C615589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345"/>
          <a:stretch/>
        </p:blipFill>
        <p:spPr>
          <a:xfrm>
            <a:off x="6229270" y="4344695"/>
            <a:ext cx="3657601" cy="23609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0D6C48-4E13-6600-3AFB-5F99B6BFE9D3}"/>
              </a:ext>
            </a:extLst>
          </p:cNvPr>
          <p:cNvSpPr txBox="1"/>
          <p:nvPr/>
        </p:nvSpPr>
        <p:spPr>
          <a:xfrm>
            <a:off x="9747104" y="3191002"/>
            <a:ext cx="1991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전통주갤러리 검색량</a:t>
            </a:r>
            <a:endParaRPr lang="en-US" altLang="ko-KR" sz="1500" dirty="0"/>
          </a:p>
          <a:p>
            <a:r>
              <a:rPr lang="en-US" altLang="ko-KR" sz="1500" dirty="0"/>
              <a:t>2020~2022</a:t>
            </a:r>
            <a:r>
              <a:rPr lang="ko-KR" altLang="en-US" sz="1500" dirty="0"/>
              <a:t>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8E815-BF50-2BF0-BD2E-7B12582E791D}"/>
              </a:ext>
            </a:extLst>
          </p:cNvPr>
          <p:cNvSpPr txBox="1"/>
          <p:nvPr/>
        </p:nvSpPr>
        <p:spPr>
          <a:xfrm>
            <a:off x="9973583" y="5129911"/>
            <a:ext cx="1991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전통주 검색량</a:t>
            </a:r>
            <a:endParaRPr lang="en-US" altLang="ko-KR" sz="1500" dirty="0"/>
          </a:p>
          <a:p>
            <a:r>
              <a:rPr lang="en-US" altLang="ko-KR" sz="1500" dirty="0"/>
              <a:t>2020~2022</a:t>
            </a:r>
            <a:r>
              <a:rPr lang="ko-KR" altLang="en-US" sz="1500" dirty="0"/>
              <a:t>년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B0B8DC-167E-6091-01DC-FEC2FF1949A9}"/>
              </a:ext>
            </a:extLst>
          </p:cNvPr>
          <p:cNvSpPr/>
          <p:nvPr/>
        </p:nvSpPr>
        <p:spPr>
          <a:xfrm>
            <a:off x="7117080" y="2484945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CC1F3-6D87-433B-53AD-CB3BF2F6BEB4}"/>
              </a:ext>
            </a:extLst>
          </p:cNvPr>
          <p:cNvSpPr/>
          <p:nvPr/>
        </p:nvSpPr>
        <p:spPr>
          <a:xfrm>
            <a:off x="7117080" y="4320239"/>
            <a:ext cx="32004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162A649-BF8B-49A8-A29E-210F8070860D}"/>
              </a:ext>
            </a:extLst>
          </p:cNvPr>
          <p:cNvCxnSpPr>
            <a:cxnSpLocks/>
          </p:cNvCxnSpPr>
          <p:nvPr/>
        </p:nvCxnSpPr>
        <p:spPr>
          <a:xfrm>
            <a:off x="227348" y="815808"/>
            <a:ext cx="11737304" cy="0"/>
          </a:xfrm>
          <a:prstGeom prst="line">
            <a:avLst/>
          </a:prstGeom>
          <a:ln w="28575">
            <a:solidFill>
              <a:srgbClr val="6F6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3449A-AD26-2D8D-CCDA-B1581EBFE5FE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8B5F5-70DA-E273-BB1C-D9118725F166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9BB4-D324-89F1-18F3-E51791CCF586}"/>
              </a:ext>
            </a:extLst>
          </p:cNvPr>
          <p:cNvSpPr txBox="1"/>
          <p:nvPr/>
        </p:nvSpPr>
        <p:spPr>
          <a:xfrm>
            <a:off x="255421" y="236629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전통주 시장동향 조사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C7038-83E0-5A4E-6227-234A624622BB}"/>
              </a:ext>
            </a:extLst>
          </p:cNvPr>
          <p:cNvSpPr txBox="1"/>
          <p:nvPr/>
        </p:nvSpPr>
        <p:spPr>
          <a:xfrm>
            <a:off x="227348" y="1293093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트렌드 분석</a:t>
            </a:r>
            <a:endParaRPr lang="en-US" altLang="ko-KR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E5145-6B6B-6ECF-6992-F04E9A7D276A}"/>
              </a:ext>
            </a:extLst>
          </p:cNvPr>
          <p:cNvSpPr txBox="1"/>
          <p:nvPr/>
        </p:nvSpPr>
        <p:spPr>
          <a:xfrm>
            <a:off x="1961145" y="840990"/>
            <a:ext cx="9615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②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2021-02-02~2021-02-04</a:t>
            </a:r>
          </a:p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④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2022-01-24</a:t>
            </a: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②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</a:t>
            </a:r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④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번은 설날연휴전주의 월요일로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년부터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년까지 명절 전통주 선물 추천으로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MZ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세대의 관심이 올라가고 있다는경향과 실제로 술담화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(=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전통주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부터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건수가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2019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년에 비해 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배가량 올라갔다고 한다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91D63-DB9B-A1BD-87B3-ECFB8487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96" y="2985436"/>
            <a:ext cx="2897282" cy="361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04045-0899-C98D-80E9-2D98CFCDC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46" y="2770687"/>
            <a:ext cx="5172366" cy="37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162A649-BF8B-49A8-A29E-210F8070860D}"/>
              </a:ext>
            </a:extLst>
          </p:cNvPr>
          <p:cNvCxnSpPr>
            <a:cxnSpLocks/>
          </p:cNvCxnSpPr>
          <p:nvPr/>
        </p:nvCxnSpPr>
        <p:spPr>
          <a:xfrm>
            <a:off x="227348" y="815808"/>
            <a:ext cx="11737304" cy="0"/>
          </a:xfrm>
          <a:prstGeom prst="line">
            <a:avLst/>
          </a:prstGeom>
          <a:ln w="28575">
            <a:solidFill>
              <a:srgbClr val="6F6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F3449A-AD26-2D8D-CCDA-B1581EBFE5FE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8B5F5-70DA-E273-BB1C-D9118725F166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59BB4-D324-89F1-18F3-E51791CCF586}"/>
              </a:ext>
            </a:extLst>
          </p:cNvPr>
          <p:cNvSpPr txBox="1"/>
          <p:nvPr/>
        </p:nvSpPr>
        <p:spPr>
          <a:xfrm>
            <a:off x="255421" y="236629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전통주 시장동향 조사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C7038-83E0-5A4E-6227-234A624622BB}"/>
              </a:ext>
            </a:extLst>
          </p:cNvPr>
          <p:cNvSpPr txBox="1"/>
          <p:nvPr/>
        </p:nvSpPr>
        <p:spPr>
          <a:xfrm>
            <a:off x="227348" y="1293093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트렌드 분석</a:t>
            </a:r>
            <a:endParaRPr lang="en-US" altLang="ko-KR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E5145-6B6B-6ECF-6992-F04E9A7D276A}"/>
              </a:ext>
            </a:extLst>
          </p:cNvPr>
          <p:cNvSpPr txBox="1"/>
          <p:nvPr/>
        </p:nvSpPr>
        <p:spPr>
          <a:xfrm>
            <a:off x="1961145" y="1112340"/>
            <a:ext cx="9615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③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2021-09-13~2021-09-14</a:t>
            </a:r>
          </a:p>
          <a:p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추석전 첫째주로 사회적거리두기로 고향에 내려가지 않고 집에서 추석을 보내는 홈추족들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위해서 이색적인 추석선물로 인기 몰이를 하는 경향이 비춰졌다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</a:t>
            </a:r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년의 추석부터는 캠핑이나 여행을 떠나는 문화가 유행하면서 여행지에 먹기 좋은 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구이용 한우나 스테이크 등의 판매량이 올라가면서 와인의 매출량이 급증하여 </a:t>
            </a:r>
            <a:endParaRPr lang="en-US" altLang="ko-KR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전통주의 검색량이 와인에 비해 저조했다</a:t>
            </a:r>
            <a:r>
              <a:rPr lang="en-US" altLang="ko-KR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0DC7A-4B82-ACC7-52A1-D487BA15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9" y="3168847"/>
            <a:ext cx="4118361" cy="2396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8C755-007E-E35E-BD20-0E66C2A26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427" y="3071983"/>
            <a:ext cx="4629150" cy="130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03AD5-D0A6-0D58-77B8-11CDF880E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27" y="3440196"/>
            <a:ext cx="4629150" cy="31998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701B0D8-11D9-E90B-1DBE-54C69C704F61}"/>
              </a:ext>
            </a:extLst>
          </p:cNvPr>
          <p:cNvSpPr/>
          <p:nvPr/>
        </p:nvSpPr>
        <p:spPr>
          <a:xfrm>
            <a:off x="8382000" y="4377744"/>
            <a:ext cx="855785" cy="2093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C4953-6432-3388-960F-9F6E19948C8E}"/>
              </a:ext>
            </a:extLst>
          </p:cNvPr>
          <p:cNvSpPr txBox="1"/>
          <p:nvPr/>
        </p:nvSpPr>
        <p:spPr>
          <a:xfrm>
            <a:off x="5454486" y="3429000"/>
            <a:ext cx="3355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2022.01.01~2022.10.31 </a:t>
            </a:r>
            <a:r>
              <a:rPr lang="ko-KR" altLang="en-US" sz="1100" dirty="0"/>
              <a:t>네이버트랜드</a:t>
            </a:r>
            <a:r>
              <a:rPr lang="en-US" altLang="ko-KR" sz="1100" dirty="0"/>
              <a:t>(</a:t>
            </a:r>
            <a:r>
              <a:rPr lang="ko-KR" altLang="en-US" sz="1100" dirty="0"/>
              <a:t>와인</a:t>
            </a:r>
            <a:r>
              <a:rPr lang="en-US" altLang="ko-KR" sz="1100" dirty="0"/>
              <a:t>,</a:t>
            </a:r>
            <a:r>
              <a:rPr lang="ko-KR" altLang="en-US" sz="1100" dirty="0"/>
              <a:t>전통주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727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275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KoPubWorld돋움체 Bold</vt:lpstr>
      <vt:lpstr>KoPubWorld돋움체 Medium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2022-11-29T01:02:30Z</dcterms:created>
  <dcterms:modified xsi:type="dcterms:W3CDTF">2022-11-30T02:32:29Z</dcterms:modified>
</cp:coreProperties>
</file>