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46" r:id="rId2"/>
    <p:sldId id="447" r:id="rId3"/>
    <p:sldId id="448" r:id="rId4"/>
    <p:sldId id="449" r:id="rId5"/>
    <p:sldId id="450" r:id="rId6"/>
    <p:sldId id="451" r:id="rId7"/>
    <p:sldId id="452" r:id="rId8"/>
    <p:sldId id="454" r:id="rId9"/>
    <p:sldId id="455" r:id="rId10"/>
    <p:sldId id="456" r:id="rId11"/>
    <p:sldId id="457" r:id="rId12"/>
    <p:sldId id="458" r:id="rId13"/>
    <p:sldId id="45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C1D4B-4226-41E7-8ED0-89D53D42E652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EEED7-8896-487E-A869-256AB5845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227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>
            <a:extLst>
              <a:ext uri="{FF2B5EF4-FFF2-40B4-BE49-F238E27FC236}">
                <a16:creationId xmlns:a16="http://schemas.microsoft.com/office/drawing/2014/main" id="{DEBD048E-F964-2D73-B61E-7E3BA19DF1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슬라이드 노트 개체 틀 2">
            <a:extLst>
              <a:ext uri="{FF2B5EF4-FFF2-40B4-BE49-F238E27FC236}">
                <a16:creationId xmlns:a16="http://schemas.microsoft.com/office/drawing/2014/main" id="{C743513C-3104-6681-4D82-8233407C2C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300" name="슬라이드 번호 개체 틀 3">
            <a:extLst>
              <a:ext uri="{FF2B5EF4-FFF2-40B4-BE49-F238E27FC236}">
                <a16:creationId xmlns:a16="http://schemas.microsoft.com/office/drawing/2014/main" id="{417D2C5F-AE89-AD20-C8C5-073D537992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A565F3A-4485-4E97-8D99-5E8A5D9DAC6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>
            <a:extLst>
              <a:ext uri="{FF2B5EF4-FFF2-40B4-BE49-F238E27FC236}">
                <a16:creationId xmlns:a16="http://schemas.microsoft.com/office/drawing/2014/main" id="{1ED0C535-B329-EDA9-8F38-CF618D7E78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슬라이드 노트 개체 틀 2">
            <a:extLst>
              <a:ext uri="{FF2B5EF4-FFF2-40B4-BE49-F238E27FC236}">
                <a16:creationId xmlns:a16="http://schemas.microsoft.com/office/drawing/2014/main" id="{F290C895-0386-D50C-8347-2CC69BE19F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3732" name="슬라이드 번호 개체 틀 3">
            <a:extLst>
              <a:ext uri="{FF2B5EF4-FFF2-40B4-BE49-F238E27FC236}">
                <a16:creationId xmlns:a16="http://schemas.microsoft.com/office/drawing/2014/main" id="{2B65DCC9-3F60-023B-9D07-AF10309BA0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4207127-96A4-484F-862C-140D04F5965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>
            <a:extLst>
              <a:ext uri="{FF2B5EF4-FFF2-40B4-BE49-F238E27FC236}">
                <a16:creationId xmlns:a16="http://schemas.microsoft.com/office/drawing/2014/main" id="{7DAFA621-18D3-17F0-66FA-E493FB1518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슬라이드 노트 개체 틀 2">
            <a:extLst>
              <a:ext uri="{FF2B5EF4-FFF2-40B4-BE49-F238E27FC236}">
                <a16:creationId xmlns:a16="http://schemas.microsoft.com/office/drawing/2014/main" id="{DB88C105-6D5D-2D06-E844-7D390E396B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5780" name="슬라이드 번호 개체 틀 3">
            <a:extLst>
              <a:ext uri="{FF2B5EF4-FFF2-40B4-BE49-F238E27FC236}">
                <a16:creationId xmlns:a16="http://schemas.microsoft.com/office/drawing/2014/main" id="{F6E3077F-82BE-A0C2-4B04-4BCAA71033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29AEF39-DB24-4FC6-BD7B-702C8CB94C7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>
            <a:extLst>
              <a:ext uri="{FF2B5EF4-FFF2-40B4-BE49-F238E27FC236}">
                <a16:creationId xmlns:a16="http://schemas.microsoft.com/office/drawing/2014/main" id="{5FF135D6-BECD-F0FF-2E7F-3AB5971FF6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슬라이드 노트 개체 틀 2">
            <a:extLst>
              <a:ext uri="{FF2B5EF4-FFF2-40B4-BE49-F238E27FC236}">
                <a16:creationId xmlns:a16="http://schemas.microsoft.com/office/drawing/2014/main" id="{1FA57BC4-8814-D5A6-DADB-F3075105C6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7828" name="슬라이드 번호 개체 틀 3">
            <a:extLst>
              <a:ext uri="{FF2B5EF4-FFF2-40B4-BE49-F238E27FC236}">
                <a16:creationId xmlns:a16="http://schemas.microsoft.com/office/drawing/2014/main" id="{FA1B0E57-3FD9-26E2-35D2-4A15A18F77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3514F27-5355-488C-8D6E-451232E309E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이미지 개체 틀 1">
            <a:extLst>
              <a:ext uri="{FF2B5EF4-FFF2-40B4-BE49-F238E27FC236}">
                <a16:creationId xmlns:a16="http://schemas.microsoft.com/office/drawing/2014/main" id="{E42A9D5B-6E0A-BE2A-7EC5-80C777F1D6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슬라이드 노트 개체 틀 2">
            <a:extLst>
              <a:ext uri="{FF2B5EF4-FFF2-40B4-BE49-F238E27FC236}">
                <a16:creationId xmlns:a16="http://schemas.microsoft.com/office/drawing/2014/main" id="{D8AB4F09-21D7-4731-B883-D2AE161CE4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9876" name="슬라이드 번호 개체 틀 3">
            <a:extLst>
              <a:ext uri="{FF2B5EF4-FFF2-40B4-BE49-F238E27FC236}">
                <a16:creationId xmlns:a16="http://schemas.microsoft.com/office/drawing/2014/main" id="{DDD7E364-0487-00E9-4D90-B08DCA0E8C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B82966A3-60AE-4355-BD21-E02CFB4A4B8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이미지 개체 틀 1">
            <a:extLst>
              <a:ext uri="{FF2B5EF4-FFF2-40B4-BE49-F238E27FC236}">
                <a16:creationId xmlns:a16="http://schemas.microsoft.com/office/drawing/2014/main" id="{FB30ADB2-0D5F-61C7-9C80-A482E8783D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슬라이드 노트 개체 틀 2">
            <a:extLst>
              <a:ext uri="{FF2B5EF4-FFF2-40B4-BE49-F238E27FC236}">
                <a16:creationId xmlns:a16="http://schemas.microsoft.com/office/drawing/2014/main" id="{28720857-F1F6-FFEF-9428-AEC93822CD7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348" name="슬라이드 번호 개체 틀 3">
            <a:extLst>
              <a:ext uri="{FF2B5EF4-FFF2-40B4-BE49-F238E27FC236}">
                <a16:creationId xmlns:a16="http://schemas.microsoft.com/office/drawing/2014/main" id="{0ED53BF9-1DB4-9D31-01AF-494FC630E6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E24D2E4E-781C-403D-A959-E699445A751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>
            <a:extLst>
              <a:ext uri="{FF2B5EF4-FFF2-40B4-BE49-F238E27FC236}">
                <a16:creationId xmlns:a16="http://schemas.microsoft.com/office/drawing/2014/main" id="{292A60FC-AEA6-279F-8E1B-7620DACA6E2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슬라이드 노트 개체 틀 2">
            <a:extLst>
              <a:ext uri="{FF2B5EF4-FFF2-40B4-BE49-F238E27FC236}">
                <a16:creationId xmlns:a16="http://schemas.microsoft.com/office/drawing/2014/main" id="{6BF79F17-13D5-513C-7368-0FDD39B54A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9396" name="슬라이드 번호 개체 틀 3">
            <a:extLst>
              <a:ext uri="{FF2B5EF4-FFF2-40B4-BE49-F238E27FC236}">
                <a16:creationId xmlns:a16="http://schemas.microsoft.com/office/drawing/2014/main" id="{299A9F98-6402-E20B-258B-D699DFD69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051D605C-0362-47F1-B340-1E64241B57F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>
            <a:extLst>
              <a:ext uri="{FF2B5EF4-FFF2-40B4-BE49-F238E27FC236}">
                <a16:creationId xmlns:a16="http://schemas.microsoft.com/office/drawing/2014/main" id="{1ECB8C4C-A3D8-0DC2-7CD4-AEF9DC7BAC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슬라이드 노트 개체 틀 2">
            <a:extLst>
              <a:ext uri="{FF2B5EF4-FFF2-40B4-BE49-F238E27FC236}">
                <a16:creationId xmlns:a16="http://schemas.microsoft.com/office/drawing/2014/main" id="{64BD5469-ED55-D4BB-5F7A-83E18EEA181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444" name="슬라이드 번호 개체 틀 3">
            <a:extLst>
              <a:ext uri="{FF2B5EF4-FFF2-40B4-BE49-F238E27FC236}">
                <a16:creationId xmlns:a16="http://schemas.microsoft.com/office/drawing/2014/main" id="{BE4DDFF2-966B-A82D-F181-3246726971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C622FE4-0B0F-450E-BCC7-34CD8906693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>
            <a:extLst>
              <a:ext uri="{FF2B5EF4-FFF2-40B4-BE49-F238E27FC236}">
                <a16:creationId xmlns:a16="http://schemas.microsoft.com/office/drawing/2014/main" id="{D9C63EB6-0BFB-D5FF-BE65-F6B63D8D14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>
            <a:extLst>
              <a:ext uri="{FF2B5EF4-FFF2-40B4-BE49-F238E27FC236}">
                <a16:creationId xmlns:a16="http://schemas.microsoft.com/office/drawing/2014/main" id="{299E3450-B4ED-8C17-4CF5-DCE50888A9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492" name="슬라이드 번호 개체 틀 3">
            <a:extLst>
              <a:ext uri="{FF2B5EF4-FFF2-40B4-BE49-F238E27FC236}">
                <a16:creationId xmlns:a16="http://schemas.microsoft.com/office/drawing/2014/main" id="{7FD953E6-DE74-F233-4074-C6042DADFA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988784D7-C237-4829-82BF-DDA0D8AFDB7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이미지 개체 틀 1">
            <a:extLst>
              <a:ext uri="{FF2B5EF4-FFF2-40B4-BE49-F238E27FC236}">
                <a16:creationId xmlns:a16="http://schemas.microsoft.com/office/drawing/2014/main" id="{0A619C69-D9BA-04D5-9584-9A7C03D68F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슬라이드 노트 개체 틀 2">
            <a:extLst>
              <a:ext uri="{FF2B5EF4-FFF2-40B4-BE49-F238E27FC236}">
                <a16:creationId xmlns:a16="http://schemas.microsoft.com/office/drawing/2014/main" id="{5E23388D-FAE5-D625-7EAF-1D5046E5C1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540" name="슬라이드 번호 개체 틀 3">
            <a:extLst>
              <a:ext uri="{FF2B5EF4-FFF2-40B4-BE49-F238E27FC236}">
                <a16:creationId xmlns:a16="http://schemas.microsoft.com/office/drawing/2014/main" id="{7EDBB27F-8040-6F4F-B206-09D58B6223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DF46F76-CAF9-432D-A6A9-2238EC51F49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이미지 개체 틀 1">
            <a:extLst>
              <a:ext uri="{FF2B5EF4-FFF2-40B4-BE49-F238E27FC236}">
                <a16:creationId xmlns:a16="http://schemas.microsoft.com/office/drawing/2014/main" id="{37693985-CB53-2C07-7AA9-17828EAF3D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슬라이드 노트 개체 틀 2">
            <a:extLst>
              <a:ext uri="{FF2B5EF4-FFF2-40B4-BE49-F238E27FC236}">
                <a16:creationId xmlns:a16="http://schemas.microsoft.com/office/drawing/2014/main" id="{653E5D25-B50E-7707-E364-F6E19529ED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7588" name="슬라이드 번호 개체 틀 3">
            <a:extLst>
              <a:ext uri="{FF2B5EF4-FFF2-40B4-BE49-F238E27FC236}">
                <a16:creationId xmlns:a16="http://schemas.microsoft.com/office/drawing/2014/main" id="{A98D9A4C-85DC-7752-2D04-F6CD53832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8F4676A-6332-4A9B-9853-83EFE202FE7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이미지 개체 틀 1">
            <a:extLst>
              <a:ext uri="{FF2B5EF4-FFF2-40B4-BE49-F238E27FC236}">
                <a16:creationId xmlns:a16="http://schemas.microsoft.com/office/drawing/2014/main" id="{0AE8C260-E9EB-F348-97A7-1050FEB57D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슬라이드 노트 개체 틀 2">
            <a:extLst>
              <a:ext uri="{FF2B5EF4-FFF2-40B4-BE49-F238E27FC236}">
                <a16:creationId xmlns:a16="http://schemas.microsoft.com/office/drawing/2014/main" id="{C8D6ADD7-B8E4-FBCA-B3F2-6C35AAE1F3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636" name="슬라이드 번호 개체 틀 3">
            <a:extLst>
              <a:ext uri="{FF2B5EF4-FFF2-40B4-BE49-F238E27FC236}">
                <a16:creationId xmlns:a16="http://schemas.microsoft.com/office/drawing/2014/main" id="{0DEAF814-CED7-2AD7-0774-9A7198503C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DC8888D1-8587-4C7A-8DE4-D264EC3A2B2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>
            <a:extLst>
              <a:ext uri="{FF2B5EF4-FFF2-40B4-BE49-F238E27FC236}">
                <a16:creationId xmlns:a16="http://schemas.microsoft.com/office/drawing/2014/main" id="{3D7815A1-8471-4B3E-4AAB-B23A279F9F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슬라이드 노트 개체 틀 2">
            <a:extLst>
              <a:ext uri="{FF2B5EF4-FFF2-40B4-BE49-F238E27FC236}">
                <a16:creationId xmlns:a16="http://schemas.microsoft.com/office/drawing/2014/main" id="{155EE5EF-E57B-DA68-5A45-3DE014379B9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684" name="슬라이드 번호 개체 틀 3">
            <a:extLst>
              <a:ext uri="{FF2B5EF4-FFF2-40B4-BE49-F238E27FC236}">
                <a16:creationId xmlns:a16="http://schemas.microsoft.com/office/drawing/2014/main" id="{0019AE4B-1DC3-D2A2-9287-F1C5C58146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07A9877B-5507-4611-85B1-CBF81CFCF03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9C333-C29F-C217-64DC-318F3275F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6AA6D5-03F2-3078-42CD-F297EFF20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E7BD9-089C-2D8C-457C-9C6E572F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DB09-9367-44C3-B7A5-88182C0C2BDC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968EA6-8607-89F2-4130-E2A53119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EA911-CCF1-93C0-D6BC-FD1F22B6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0331-9B94-4C68-9237-D81CCD1CB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1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92CC0-0EF7-AA51-F96E-25E03052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372AEF-2CF4-F08F-B690-B71AF5A5E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B1E9C-9289-5EA9-E79A-1B4A60BC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DB09-9367-44C3-B7A5-88182C0C2BDC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535CA-37B1-A052-E94E-F6BEE4AB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05139-472D-07F8-386B-FD945606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0331-9B94-4C68-9237-D81CCD1CB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2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2E3366-33E5-BE26-9E08-3BAE260D2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15C71F-B1B9-3C27-FC98-2833F1C9C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AAF19-B478-B278-62CE-23B17361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DB09-9367-44C3-B7A5-88182C0C2BDC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EAA85-77E0-C362-EE29-A09EDF5A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A7DB4-EFD6-1EB9-9A4A-B6CACC75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0331-9B94-4C68-9237-D81CCD1CB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9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96AE288-4F72-AC74-987C-8B700A40E385}"/>
              </a:ext>
            </a:extLst>
          </p:cNvPr>
          <p:cNvCxnSpPr>
            <a:cxnSpLocks/>
          </p:cNvCxnSpPr>
          <p:nvPr userDrawn="1"/>
        </p:nvCxnSpPr>
        <p:spPr>
          <a:xfrm>
            <a:off x="0" y="831850"/>
            <a:ext cx="12192000" cy="0"/>
          </a:xfrm>
          <a:prstGeom prst="line">
            <a:avLst/>
          </a:prstGeom>
          <a:ln w="76200">
            <a:solidFill>
              <a:srgbClr val="E4B90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433" y="104244"/>
            <a:ext cx="1008112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94627" y="1010777"/>
            <a:ext cx="11522207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9">
            <a:extLst>
              <a:ext uri="{FF2B5EF4-FFF2-40B4-BE49-F238E27FC236}">
                <a16:creationId xmlns:a16="http://schemas.microsoft.com/office/drawing/2014/main" id="{E1C606A2-0118-7078-0B47-3FC92FA229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801351" y="6503988"/>
            <a:ext cx="1115483" cy="354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ECD11098-DD5D-4C1C-9597-9AEF55078AF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01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3679F-6DD3-9A1C-C48E-14EE5ECE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D51BF7-B78F-37DF-5471-4BF9781DB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16A84-4A2D-3270-9F90-CA67C084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DB09-9367-44C3-B7A5-88182C0C2BDC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6B3C35-32B7-06E5-E460-22152C56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EBC32-3660-1A19-853A-2E025D80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0331-9B94-4C68-9237-D81CCD1CB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80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23B7A-08F7-7FEB-062D-429FD89D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61770F-539D-4ED9-1FD2-5D7815517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E565-819A-65D6-FBC8-85C1DB9A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DB09-9367-44C3-B7A5-88182C0C2BDC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282A74-898C-B057-C1E2-7DFAF1D6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DA540B-0754-0D8D-E675-26937721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0331-9B94-4C68-9237-D81CCD1CB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57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12278-BDC5-9CD2-BC64-F7ED46A0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96C8A6-5FB7-876B-C414-4308CB239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DCE966-6C44-8B93-B7DC-E2D23CF43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85F1AF-3D60-AFC5-4036-000A73F2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DB09-9367-44C3-B7A5-88182C0C2BDC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96387E-DA72-F717-8161-2EA642A27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612D2E-4422-3E73-DB09-12BF8F82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0331-9B94-4C68-9237-D81CCD1CB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4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E0E37-0559-05E2-8562-28883ADE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7A375D-4CEA-8E6B-5A07-3A438D6F3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DBFBC9-2BAE-DE10-D043-BFD538428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6DF567-2AC4-D20C-409B-099D72CA1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0969AF-D059-5455-17B1-1CC2B6843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F54E61-5CFD-1FA7-888C-A199C24E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DB09-9367-44C3-B7A5-88182C0C2BDC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952931-5984-CCA4-104B-4D36F151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101812-809C-CF70-867E-327339F0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0331-9B94-4C68-9237-D81CCD1CB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74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B9AE4-17AB-CE11-D932-3D9FF9FF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93CED5-430C-CB5C-4332-67227807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DB09-9367-44C3-B7A5-88182C0C2BDC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6679ED-5017-C325-023A-2E87BFA8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7F46F2-F0A9-711E-3994-4536784F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0331-9B94-4C68-9237-D81CCD1CB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86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48899A-8A40-9FEF-1068-BBDCD617D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DB09-9367-44C3-B7A5-88182C0C2BDC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F99E38-734D-694F-0AE8-A35A11EE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5A86D-8C8D-46E6-E511-346D9A1F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0331-9B94-4C68-9237-D81CCD1CB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86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E6E8B-2A7D-7714-C129-03DD8A487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75C10-883A-4A06-7AA1-1006C1622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A3D1B5-6D87-BF11-940D-86C4358BB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A7D3D1-9DA0-7586-2ED6-12B5DE3B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DB09-9367-44C3-B7A5-88182C0C2BDC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2C0ADB-E8FC-A4E8-E16B-E05104828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0F0B72-AB7E-031D-53C3-72065646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0331-9B94-4C68-9237-D81CCD1CB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25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4B7CC-65C4-24E8-C127-70A24835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A115CA-4278-6038-69A7-7ACAAAA33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545E8C-ADDD-1D49-B8A1-1BE10401D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526890-A91C-F9D7-7F71-36D958FA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DB09-9367-44C3-B7A5-88182C0C2BDC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95D43-E421-C16B-3794-924D1D62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58D624-B37E-D044-FF57-D5429546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0331-9B94-4C68-9237-D81CCD1CB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5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C54ADB-7B1C-2EB6-F7AB-31074BD0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80F414-DF1A-7F0D-4916-7E4478F5F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FE93D-3FE0-DFC2-9862-0935893BF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2DB09-9367-44C3-B7A5-88182C0C2BDC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9862B-0386-FA36-25BB-085B70D77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905C5C-6B09-D761-01DC-B9DC18357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90331-9B94-4C68-9237-D81CCD1CB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34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>
            <a:extLst>
              <a:ext uri="{FF2B5EF4-FFF2-40B4-BE49-F238E27FC236}">
                <a16:creationId xmlns:a16="http://schemas.microsoft.com/office/drawing/2014/main" id="{6754FFF6-AA26-2AD8-B694-C3D5A7EE6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6" y="104775"/>
            <a:ext cx="7561263" cy="547688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동적 웹 페이지 크롤링</a:t>
            </a:r>
          </a:p>
        </p:txBody>
      </p:sp>
      <p:sp>
        <p:nvSpPr>
          <p:cNvPr id="54275" name="TextBox 3">
            <a:extLst>
              <a:ext uri="{FF2B5EF4-FFF2-40B4-BE49-F238E27FC236}">
                <a16:creationId xmlns:a16="http://schemas.microsoft.com/office/drawing/2014/main" id="{AA2D77B4-6ECF-3837-72BB-B84FEC1DE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8D10A81-B4A5-9C31-98C9-684BA5936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페이지 분석하기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r>
              <a:rPr lang="ko-KR" altLang="en-US" dirty="0"/>
              <a:t>매장 정보 찾기</a:t>
            </a:r>
            <a:endParaRPr lang="en-US" altLang="ko-KR" dirty="0"/>
          </a:p>
        </p:txBody>
      </p:sp>
      <p:sp>
        <p:nvSpPr>
          <p:cNvPr id="54277" name="직사각형 19">
            <a:extLst>
              <a:ext uri="{FF2B5EF4-FFF2-40B4-BE49-F238E27FC236}">
                <a16:creationId xmlns:a16="http://schemas.microsoft.com/office/drawing/2014/main" id="{43B41920-5606-6F96-8822-FEFC4F164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4192589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300"/>
              </a:spcAft>
              <a:buSzPct val="96000"/>
              <a:buNone/>
            </a:pPr>
            <a:r>
              <a:rPr lang="en-US" altLang="ko-KR" sz="1100">
                <a:solidFill>
                  <a:srgbClr val="000000"/>
                </a:solidFill>
              </a:rPr>
              <a:t>	</a:t>
            </a:r>
            <a:endParaRPr lang="en-US" altLang="ko-KR" sz="1100" b="1">
              <a:solidFill>
                <a:srgbClr val="000000"/>
              </a:solidFill>
            </a:endParaRPr>
          </a:p>
        </p:txBody>
      </p:sp>
      <p:pic>
        <p:nvPicPr>
          <p:cNvPr id="54278" name="그림 1">
            <a:extLst>
              <a:ext uri="{FF2B5EF4-FFF2-40B4-BE49-F238E27FC236}">
                <a16:creationId xmlns:a16="http://schemas.microsoft.com/office/drawing/2014/main" id="{594DD607-7129-3C9D-C423-92DDEB24C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25" y="2420939"/>
            <a:ext cx="57594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제목 1">
            <a:extLst>
              <a:ext uri="{FF2B5EF4-FFF2-40B4-BE49-F238E27FC236}">
                <a16:creationId xmlns:a16="http://schemas.microsoft.com/office/drawing/2014/main" id="{01E96283-9357-78AC-E91F-56854727F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6" y="104775"/>
            <a:ext cx="7561263" cy="547688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동적 웹 페이지 크롤링</a:t>
            </a:r>
          </a:p>
        </p:txBody>
      </p:sp>
      <p:sp>
        <p:nvSpPr>
          <p:cNvPr id="72707" name="TextBox 3">
            <a:extLst>
              <a:ext uri="{FF2B5EF4-FFF2-40B4-BE49-F238E27FC236}">
                <a16:creationId xmlns:a16="http://schemas.microsoft.com/office/drawing/2014/main" id="{6C3E7A50-BDB1-D1DF-5EC2-67E5D77D8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A537EB0-358F-618F-DCE8-4769C478D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크롤링하기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8"/>
              <a:defRPr/>
            </a:pPr>
            <a:r>
              <a:rPr lang="ko-KR" altLang="en-US" dirty="0"/>
              <a:t>매장 정보 추출하기 </a:t>
            </a:r>
            <a:r>
              <a:rPr lang="en-US" altLang="ko-KR" dirty="0"/>
              <a:t>(</a:t>
            </a:r>
            <a:r>
              <a:rPr lang="ko-KR" altLang="en-US" dirty="0"/>
              <a:t>매장 이름</a:t>
            </a:r>
            <a:r>
              <a:rPr lang="en-US" altLang="ko-KR" dirty="0"/>
              <a:t>)</a:t>
            </a:r>
          </a:p>
          <a:p>
            <a:pPr marL="790575" lvl="2" indent="-342900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8"/>
              <a:defRPr/>
            </a:pPr>
            <a:endParaRPr lang="en-US" altLang="ko-KR" sz="800" dirty="0"/>
          </a:p>
          <a:p>
            <a:pPr marL="790575" lvl="2" indent="-342900">
              <a:buFont typeface="+mj-lt"/>
              <a:buAutoNum type="arabicPeriod" startAt="8"/>
              <a:defRPr/>
            </a:pPr>
            <a:r>
              <a:rPr lang="ko-KR" altLang="en-US" dirty="0"/>
              <a:t>매장 정보 추출하기 </a:t>
            </a:r>
            <a:r>
              <a:rPr lang="en-US" altLang="ko-KR" dirty="0"/>
              <a:t>(</a:t>
            </a:r>
            <a:r>
              <a:rPr lang="ko-KR" altLang="en-US" dirty="0"/>
              <a:t>매장 주소</a:t>
            </a:r>
            <a:r>
              <a:rPr lang="en-US" altLang="ko-KR" dirty="0"/>
              <a:t>)</a:t>
            </a:r>
          </a:p>
          <a:p>
            <a:pPr marL="790575" lvl="2" indent="-342900">
              <a:buFont typeface="+mj-lt"/>
              <a:buAutoNum type="arabicPeriod" startAt="8"/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72709" name="직사각형 19">
            <a:extLst>
              <a:ext uri="{FF2B5EF4-FFF2-40B4-BE49-F238E27FC236}">
                <a16:creationId xmlns:a16="http://schemas.microsoft.com/office/drawing/2014/main" id="{3F19BF45-B396-6965-18CD-496F8D7DA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4192589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300"/>
              </a:spcAft>
              <a:buSzPct val="96000"/>
              <a:buNone/>
            </a:pPr>
            <a:r>
              <a:rPr lang="en-US" altLang="ko-KR" sz="1100">
                <a:solidFill>
                  <a:srgbClr val="000000"/>
                </a:solidFill>
              </a:rPr>
              <a:t>	</a:t>
            </a:r>
            <a:endParaRPr lang="en-US" altLang="ko-KR" sz="1100" b="1">
              <a:solidFill>
                <a:srgbClr val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4B507C-E81B-1C51-3EA6-1225B1933A9F}"/>
              </a:ext>
            </a:extLst>
          </p:cNvPr>
          <p:cNvSpPr/>
          <p:nvPr/>
        </p:nvSpPr>
        <p:spPr>
          <a:xfrm>
            <a:off x="2703513" y="2297114"/>
            <a:ext cx="5137150" cy="993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&gt;&gt;&gt; store_name_h2 = soupCB1.select("</a:t>
            </a:r>
            <a:r>
              <a:rPr lang="en-US" altLang="ko-KR" sz="900" dirty="0" err="1">
                <a:solidFill>
                  <a:prstClr val="black"/>
                </a:solidFill>
              </a:rPr>
              <a:t>div.store_txt</a:t>
            </a:r>
            <a:r>
              <a:rPr lang="en-US" altLang="ko-KR" sz="900" dirty="0">
                <a:solidFill>
                  <a:prstClr val="black"/>
                </a:solidFill>
              </a:rPr>
              <a:t> &gt; h2")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&gt;&gt;&gt; store_name_h2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srgbClr val="258BCD"/>
                </a:solidFill>
              </a:rPr>
              <a:t>[&lt;h2&gt;</a:t>
            </a:r>
            <a:r>
              <a:rPr lang="ko-KR" altLang="en-US" sz="900" dirty="0" err="1">
                <a:solidFill>
                  <a:srgbClr val="258BCD"/>
                </a:solidFill>
              </a:rPr>
              <a:t>학동역</a:t>
            </a:r>
            <a:r>
              <a:rPr lang="ko-KR" altLang="en-US" sz="900" dirty="0">
                <a:solidFill>
                  <a:srgbClr val="258BCD"/>
                </a:solidFill>
              </a:rPr>
              <a:t> </a:t>
            </a:r>
            <a:r>
              <a:rPr lang="en-US" altLang="ko-KR" sz="900" dirty="0">
                <a:solidFill>
                  <a:srgbClr val="258BCD"/>
                </a:solidFill>
              </a:rPr>
              <a:t>DT</a:t>
            </a:r>
            <a:r>
              <a:rPr lang="ko-KR" altLang="en-US" sz="900" dirty="0">
                <a:solidFill>
                  <a:srgbClr val="258BCD"/>
                </a:solidFill>
              </a:rPr>
              <a:t>점</a:t>
            </a:r>
            <a:r>
              <a:rPr lang="en-US" altLang="ko-KR" sz="900" dirty="0">
                <a:solidFill>
                  <a:srgbClr val="258BCD"/>
                </a:solidFill>
              </a:rPr>
              <a:t>&lt;/h2&gt;]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&gt;&gt;&gt; </a:t>
            </a:r>
            <a:r>
              <a:rPr lang="en-US" altLang="ko-KR" sz="900" dirty="0" err="1">
                <a:solidFill>
                  <a:prstClr val="black"/>
                </a:solidFill>
              </a:rPr>
              <a:t>store_name</a:t>
            </a:r>
            <a:r>
              <a:rPr lang="en-US" altLang="ko-KR" sz="900" dirty="0">
                <a:solidFill>
                  <a:prstClr val="black"/>
                </a:solidFill>
              </a:rPr>
              <a:t> = store_name_h2[0].string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&gt;&gt;&gt; </a:t>
            </a:r>
            <a:r>
              <a:rPr lang="en-US" altLang="ko-KR" sz="900" dirty="0" err="1">
                <a:solidFill>
                  <a:prstClr val="black"/>
                </a:solidFill>
              </a:rPr>
              <a:t>store_name</a:t>
            </a:r>
            <a:endParaRPr lang="en-US" altLang="ko-KR" sz="900" dirty="0">
              <a:solidFill>
                <a:prstClr val="black"/>
              </a:solidFill>
            </a:endParaRP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srgbClr val="258BCD"/>
                </a:solidFill>
              </a:rPr>
              <a:t>'</a:t>
            </a:r>
            <a:r>
              <a:rPr lang="ko-KR" altLang="en-US" sz="900" dirty="0" err="1">
                <a:solidFill>
                  <a:srgbClr val="258BCD"/>
                </a:solidFill>
              </a:rPr>
              <a:t>학동역</a:t>
            </a:r>
            <a:r>
              <a:rPr lang="ko-KR" altLang="en-US" sz="900" dirty="0">
                <a:solidFill>
                  <a:srgbClr val="258BCD"/>
                </a:solidFill>
              </a:rPr>
              <a:t> </a:t>
            </a:r>
            <a:r>
              <a:rPr lang="en-US" altLang="ko-KR" sz="900" dirty="0">
                <a:solidFill>
                  <a:srgbClr val="258BCD"/>
                </a:solidFill>
              </a:rPr>
              <a:t>DT</a:t>
            </a:r>
            <a:r>
              <a:rPr lang="ko-KR" altLang="en-US" sz="900" dirty="0">
                <a:solidFill>
                  <a:srgbClr val="258BCD"/>
                </a:solidFill>
              </a:rPr>
              <a:t>점</a:t>
            </a:r>
            <a:r>
              <a:rPr lang="en-US" altLang="ko-KR" sz="900" dirty="0">
                <a:solidFill>
                  <a:srgbClr val="258BCD"/>
                </a:solidFill>
              </a:rPr>
              <a:t>'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9312E1-3097-DE78-D3CD-A195BEB13938}"/>
              </a:ext>
            </a:extLst>
          </p:cNvPr>
          <p:cNvSpPr/>
          <p:nvPr/>
        </p:nvSpPr>
        <p:spPr>
          <a:xfrm>
            <a:off x="2703513" y="3748088"/>
            <a:ext cx="5137150" cy="227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&gt;&gt;&gt; </a:t>
            </a:r>
            <a:r>
              <a:rPr lang="en-US" altLang="ko-KR" sz="900" dirty="0" err="1">
                <a:solidFill>
                  <a:prstClr val="black"/>
                </a:solidFill>
              </a:rPr>
              <a:t>store_info</a:t>
            </a:r>
            <a:r>
              <a:rPr lang="en-US" altLang="ko-KR" sz="900" dirty="0">
                <a:solidFill>
                  <a:prstClr val="black"/>
                </a:solidFill>
              </a:rPr>
              <a:t> = soupCB1.select("</a:t>
            </a:r>
            <a:r>
              <a:rPr lang="en-US" altLang="ko-KR" sz="900" dirty="0" err="1">
                <a:solidFill>
                  <a:prstClr val="black"/>
                </a:solidFill>
              </a:rPr>
              <a:t>div.store_txt</a:t>
            </a:r>
            <a:r>
              <a:rPr lang="en-US" altLang="ko-KR" sz="900" dirty="0">
                <a:solidFill>
                  <a:prstClr val="black"/>
                </a:solidFill>
              </a:rPr>
              <a:t> &gt; </a:t>
            </a:r>
            <a:r>
              <a:rPr lang="en-US" altLang="ko-KR" sz="900" dirty="0" err="1">
                <a:solidFill>
                  <a:prstClr val="black"/>
                </a:solidFill>
              </a:rPr>
              <a:t>table.store_table</a:t>
            </a:r>
            <a:r>
              <a:rPr lang="en-US" altLang="ko-KR" sz="900" dirty="0">
                <a:solidFill>
                  <a:prstClr val="black"/>
                </a:solidFill>
              </a:rPr>
              <a:t> &gt; </a:t>
            </a:r>
            <a:r>
              <a:rPr lang="en-US" altLang="ko-KR" sz="900" dirty="0" err="1">
                <a:solidFill>
                  <a:prstClr val="black"/>
                </a:solidFill>
              </a:rPr>
              <a:t>tbody</a:t>
            </a:r>
            <a:r>
              <a:rPr lang="en-US" altLang="ko-KR" sz="900" dirty="0">
                <a:solidFill>
                  <a:prstClr val="black"/>
                </a:solidFill>
              </a:rPr>
              <a:t> &gt; </a:t>
            </a:r>
            <a:r>
              <a:rPr lang="en-US" altLang="ko-KR" sz="900" dirty="0" err="1">
                <a:solidFill>
                  <a:prstClr val="black"/>
                </a:solidFill>
              </a:rPr>
              <a:t>tr</a:t>
            </a:r>
            <a:endParaRPr lang="en-US" altLang="ko-KR" sz="900" dirty="0">
              <a:solidFill>
                <a:prstClr val="black"/>
              </a:solidFill>
            </a:endParaRP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&gt; td")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&gt;&gt;&gt; </a:t>
            </a:r>
            <a:r>
              <a:rPr lang="en-US" altLang="ko-KR" sz="900" dirty="0" err="1">
                <a:solidFill>
                  <a:prstClr val="black"/>
                </a:solidFill>
              </a:rPr>
              <a:t>store_info</a:t>
            </a:r>
            <a:endParaRPr lang="en-US" altLang="ko-KR" sz="900" dirty="0">
              <a:solidFill>
                <a:prstClr val="black"/>
              </a:solidFill>
            </a:endParaRP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srgbClr val="258BCD"/>
                </a:solidFill>
              </a:rPr>
              <a:t>[&lt;td&gt;</a:t>
            </a:r>
            <a:r>
              <a:rPr lang="ko-KR" altLang="en-US" sz="900" dirty="0">
                <a:solidFill>
                  <a:srgbClr val="258BCD"/>
                </a:solidFill>
              </a:rPr>
              <a:t>평일 </a:t>
            </a:r>
            <a:r>
              <a:rPr lang="en-US" altLang="ko-KR" sz="900" dirty="0">
                <a:solidFill>
                  <a:srgbClr val="258BCD"/>
                </a:solidFill>
              </a:rPr>
              <a:t>: 07:00~23:00 </a:t>
            </a:r>
            <a:r>
              <a:rPr lang="ko-KR" altLang="en-US" sz="900" dirty="0" err="1">
                <a:solidFill>
                  <a:srgbClr val="258BCD"/>
                </a:solidFill>
              </a:rPr>
              <a:t>ㅣ</a:t>
            </a:r>
            <a:r>
              <a:rPr lang="ko-KR" altLang="en-US" sz="900" dirty="0">
                <a:solidFill>
                  <a:srgbClr val="258BCD"/>
                </a:solidFill>
              </a:rPr>
              <a:t> 주말 </a:t>
            </a:r>
            <a:r>
              <a:rPr lang="en-US" altLang="ko-KR" sz="900" dirty="0">
                <a:solidFill>
                  <a:srgbClr val="258BCD"/>
                </a:solidFill>
              </a:rPr>
              <a:t>: 08:00~22:00&lt;/td&gt;, &lt;td&gt;DT(</a:t>
            </a:r>
            <a:r>
              <a:rPr lang="ko-KR" altLang="en-US" sz="900" dirty="0">
                <a:solidFill>
                  <a:srgbClr val="258BCD"/>
                </a:solidFill>
              </a:rPr>
              <a:t>드라이브 스루</a:t>
            </a:r>
            <a:r>
              <a:rPr lang="en-US" altLang="ko-KR" sz="900" dirty="0">
                <a:solidFill>
                  <a:srgbClr val="258BCD"/>
                </a:solidFill>
              </a:rPr>
              <a:t>) </a:t>
            </a:r>
            <a:r>
              <a:rPr lang="ko-KR" altLang="en-US" sz="900" dirty="0" err="1">
                <a:solidFill>
                  <a:srgbClr val="258BCD"/>
                </a:solidFill>
              </a:rPr>
              <a:t>매장입니</a:t>
            </a:r>
            <a:endParaRPr lang="ko-KR" altLang="en-US" sz="900" dirty="0">
              <a:solidFill>
                <a:srgbClr val="258BCD"/>
              </a:solidFill>
            </a:endParaRP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ko-KR" altLang="en-US" sz="900" dirty="0">
                <a:solidFill>
                  <a:srgbClr val="258BCD"/>
                </a:solidFill>
              </a:rPr>
              <a:t>다</a:t>
            </a:r>
            <a:r>
              <a:rPr lang="en-US" altLang="ko-KR" sz="900" dirty="0">
                <a:solidFill>
                  <a:srgbClr val="258BCD"/>
                </a:solidFill>
              </a:rPr>
              <a:t>.&lt;/td&gt;, &lt;td&gt;</a:t>
            </a:r>
            <a:r>
              <a:rPr lang="ko-KR" altLang="en-US" sz="900" dirty="0">
                <a:solidFill>
                  <a:srgbClr val="258BCD"/>
                </a:solidFill>
              </a:rPr>
              <a:t>서울시 강남구 </a:t>
            </a:r>
            <a:r>
              <a:rPr lang="ko-KR" altLang="en-US" sz="900" dirty="0" err="1">
                <a:solidFill>
                  <a:srgbClr val="258BCD"/>
                </a:solidFill>
              </a:rPr>
              <a:t>학동로</a:t>
            </a:r>
            <a:r>
              <a:rPr lang="ko-KR" altLang="en-US" sz="900" dirty="0">
                <a:solidFill>
                  <a:srgbClr val="258BCD"/>
                </a:solidFill>
              </a:rPr>
              <a:t> </a:t>
            </a:r>
            <a:r>
              <a:rPr lang="en-US" altLang="ko-KR" sz="900" dirty="0">
                <a:solidFill>
                  <a:srgbClr val="258BCD"/>
                </a:solidFill>
              </a:rPr>
              <a:t>211 1</a:t>
            </a:r>
            <a:r>
              <a:rPr lang="ko-KR" altLang="en-US" sz="900" dirty="0">
                <a:solidFill>
                  <a:srgbClr val="258BCD"/>
                </a:solidFill>
              </a:rPr>
              <a:t>층 </a:t>
            </a:r>
            <a:r>
              <a:rPr lang="en-US" altLang="ko-KR" sz="900" dirty="0">
                <a:solidFill>
                  <a:srgbClr val="258BCD"/>
                </a:solidFill>
              </a:rPr>
              <a:t>&lt;!--span class="lot"&gt;(</a:t>
            </a:r>
            <a:r>
              <a:rPr lang="ko-KR" altLang="en-US" sz="900" dirty="0">
                <a:solidFill>
                  <a:srgbClr val="258BCD"/>
                </a:solidFill>
              </a:rPr>
              <a:t>서울시 강남구 </a:t>
            </a:r>
            <a:r>
              <a:rPr lang="ko-KR" altLang="en-US" sz="900" dirty="0" err="1">
                <a:solidFill>
                  <a:srgbClr val="258BCD"/>
                </a:solidFill>
              </a:rPr>
              <a:t>학동로</a:t>
            </a:r>
            <a:endParaRPr lang="ko-KR" altLang="en-US" sz="900" dirty="0">
              <a:solidFill>
                <a:srgbClr val="258BCD"/>
              </a:solidFill>
            </a:endParaRP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srgbClr val="258BCD"/>
                </a:solidFill>
              </a:rPr>
              <a:t>211 1</a:t>
            </a:r>
            <a:r>
              <a:rPr lang="ko-KR" altLang="en-US" sz="900" dirty="0">
                <a:solidFill>
                  <a:srgbClr val="258BCD"/>
                </a:solidFill>
              </a:rPr>
              <a:t>층</a:t>
            </a:r>
            <a:r>
              <a:rPr lang="en-US" altLang="ko-KR" sz="900" dirty="0">
                <a:solidFill>
                  <a:srgbClr val="258BCD"/>
                </a:solidFill>
              </a:rPr>
              <a:t>)&lt;/span--&gt;&lt;/td&gt;, &lt;td&gt;02-3444-0000&lt;/td&gt;]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&gt;&gt;&gt; </a:t>
            </a:r>
            <a:r>
              <a:rPr lang="en-US" altLang="ko-KR" sz="900" dirty="0" err="1">
                <a:solidFill>
                  <a:prstClr val="black"/>
                </a:solidFill>
              </a:rPr>
              <a:t>store_address_list</a:t>
            </a:r>
            <a:r>
              <a:rPr lang="en-US" altLang="ko-KR" sz="900" dirty="0">
                <a:solidFill>
                  <a:prstClr val="black"/>
                </a:solidFill>
              </a:rPr>
              <a:t> = list(</a:t>
            </a:r>
            <a:r>
              <a:rPr lang="en-US" altLang="ko-KR" sz="900" dirty="0" err="1">
                <a:solidFill>
                  <a:prstClr val="black"/>
                </a:solidFill>
              </a:rPr>
              <a:t>store_info</a:t>
            </a:r>
            <a:r>
              <a:rPr lang="en-US" altLang="ko-KR" sz="900" dirty="0">
                <a:solidFill>
                  <a:prstClr val="black"/>
                </a:solidFill>
              </a:rPr>
              <a:t>[2])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&gt;&gt;&gt; </a:t>
            </a:r>
            <a:r>
              <a:rPr lang="en-US" altLang="ko-KR" sz="900" dirty="0" err="1">
                <a:solidFill>
                  <a:prstClr val="black"/>
                </a:solidFill>
              </a:rPr>
              <a:t>store_address_list</a:t>
            </a:r>
            <a:endParaRPr lang="en-US" altLang="ko-KR" sz="900" dirty="0">
              <a:solidFill>
                <a:prstClr val="black"/>
              </a:solidFill>
            </a:endParaRP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srgbClr val="258BCD"/>
                </a:solidFill>
              </a:rPr>
              <a:t>['</a:t>
            </a:r>
            <a:r>
              <a:rPr lang="ko-KR" altLang="en-US" sz="900" dirty="0">
                <a:solidFill>
                  <a:srgbClr val="258BCD"/>
                </a:solidFill>
              </a:rPr>
              <a:t>서울시 강남구 </a:t>
            </a:r>
            <a:r>
              <a:rPr lang="ko-KR" altLang="en-US" sz="900" dirty="0" err="1">
                <a:solidFill>
                  <a:srgbClr val="258BCD"/>
                </a:solidFill>
              </a:rPr>
              <a:t>학동로</a:t>
            </a:r>
            <a:r>
              <a:rPr lang="ko-KR" altLang="en-US" sz="900" dirty="0">
                <a:solidFill>
                  <a:srgbClr val="258BCD"/>
                </a:solidFill>
              </a:rPr>
              <a:t> </a:t>
            </a:r>
            <a:r>
              <a:rPr lang="en-US" altLang="ko-KR" sz="900" dirty="0">
                <a:solidFill>
                  <a:srgbClr val="258BCD"/>
                </a:solidFill>
              </a:rPr>
              <a:t>211 1</a:t>
            </a:r>
            <a:r>
              <a:rPr lang="ko-KR" altLang="en-US" sz="900" dirty="0">
                <a:solidFill>
                  <a:srgbClr val="258BCD"/>
                </a:solidFill>
              </a:rPr>
              <a:t>층</a:t>
            </a:r>
            <a:r>
              <a:rPr lang="en-US" altLang="ko-KR" sz="900" dirty="0">
                <a:solidFill>
                  <a:srgbClr val="258BCD"/>
                </a:solidFill>
              </a:rPr>
              <a:t>', 'span class="lot"&gt;(</a:t>
            </a:r>
            <a:r>
              <a:rPr lang="ko-KR" altLang="en-US" sz="900" dirty="0">
                <a:solidFill>
                  <a:srgbClr val="258BCD"/>
                </a:solidFill>
              </a:rPr>
              <a:t>서울시 강남구 </a:t>
            </a:r>
            <a:r>
              <a:rPr lang="ko-KR" altLang="en-US" sz="900" dirty="0" err="1">
                <a:solidFill>
                  <a:srgbClr val="258BCD"/>
                </a:solidFill>
              </a:rPr>
              <a:t>학동로</a:t>
            </a:r>
            <a:r>
              <a:rPr lang="ko-KR" altLang="en-US" sz="900" dirty="0">
                <a:solidFill>
                  <a:srgbClr val="258BCD"/>
                </a:solidFill>
              </a:rPr>
              <a:t> </a:t>
            </a:r>
            <a:r>
              <a:rPr lang="en-US" altLang="ko-KR" sz="900" dirty="0">
                <a:solidFill>
                  <a:srgbClr val="258BCD"/>
                </a:solidFill>
              </a:rPr>
              <a:t>211 1</a:t>
            </a:r>
            <a:r>
              <a:rPr lang="ko-KR" altLang="en-US" sz="900" dirty="0">
                <a:solidFill>
                  <a:srgbClr val="258BCD"/>
                </a:solidFill>
              </a:rPr>
              <a:t>층</a:t>
            </a:r>
            <a:r>
              <a:rPr lang="en-US" altLang="ko-KR" sz="900" dirty="0">
                <a:solidFill>
                  <a:srgbClr val="258BCD"/>
                </a:solidFill>
              </a:rPr>
              <a:t>)&lt;/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srgbClr val="258BCD"/>
                </a:solidFill>
              </a:rPr>
              <a:t>span']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&gt;&gt;&gt; </a:t>
            </a:r>
            <a:r>
              <a:rPr lang="en-US" altLang="ko-KR" sz="900" dirty="0" err="1">
                <a:solidFill>
                  <a:prstClr val="black"/>
                </a:solidFill>
              </a:rPr>
              <a:t>store_address</a:t>
            </a:r>
            <a:r>
              <a:rPr lang="en-US" altLang="ko-KR" sz="900" dirty="0">
                <a:solidFill>
                  <a:prstClr val="black"/>
                </a:solidFill>
              </a:rPr>
              <a:t> = </a:t>
            </a:r>
            <a:r>
              <a:rPr lang="en-US" altLang="ko-KR" sz="900" dirty="0" err="1">
                <a:solidFill>
                  <a:prstClr val="black"/>
                </a:solidFill>
              </a:rPr>
              <a:t>store_address_list</a:t>
            </a:r>
            <a:r>
              <a:rPr lang="en-US" altLang="ko-KR" sz="900" dirty="0">
                <a:solidFill>
                  <a:prstClr val="black"/>
                </a:solidFill>
              </a:rPr>
              <a:t>[0]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&gt;&gt;&gt; </a:t>
            </a:r>
            <a:r>
              <a:rPr lang="en-US" altLang="ko-KR" sz="900" dirty="0" err="1">
                <a:solidFill>
                  <a:prstClr val="black"/>
                </a:solidFill>
              </a:rPr>
              <a:t>store_address</a:t>
            </a:r>
            <a:endParaRPr lang="en-US" altLang="ko-KR" sz="900" dirty="0">
              <a:solidFill>
                <a:prstClr val="black"/>
              </a:solidFill>
            </a:endParaRP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'</a:t>
            </a:r>
            <a:r>
              <a:rPr lang="ko-KR" altLang="en-US" sz="900" dirty="0">
                <a:solidFill>
                  <a:srgbClr val="258BCD"/>
                </a:solidFill>
              </a:rPr>
              <a:t>서울시 강남구 </a:t>
            </a:r>
            <a:r>
              <a:rPr lang="ko-KR" altLang="en-US" sz="900" dirty="0" err="1">
                <a:solidFill>
                  <a:srgbClr val="258BCD"/>
                </a:solidFill>
              </a:rPr>
              <a:t>학동로</a:t>
            </a:r>
            <a:r>
              <a:rPr lang="ko-KR" altLang="en-US" sz="900" dirty="0">
                <a:solidFill>
                  <a:srgbClr val="258BCD"/>
                </a:solidFill>
              </a:rPr>
              <a:t> </a:t>
            </a:r>
            <a:r>
              <a:rPr lang="en-US" altLang="ko-KR" sz="900" dirty="0">
                <a:solidFill>
                  <a:srgbClr val="258BCD"/>
                </a:solidFill>
              </a:rPr>
              <a:t>211 1</a:t>
            </a:r>
            <a:r>
              <a:rPr lang="ko-KR" altLang="en-US" sz="900" dirty="0">
                <a:solidFill>
                  <a:srgbClr val="258BCD"/>
                </a:solidFill>
              </a:rPr>
              <a:t>층</a:t>
            </a:r>
            <a:r>
              <a:rPr lang="en-US" altLang="ko-KR" sz="900" dirty="0">
                <a:solidFill>
                  <a:srgbClr val="258BCD"/>
                </a:solidFill>
              </a:rPr>
              <a:t>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제목 1">
            <a:extLst>
              <a:ext uri="{FF2B5EF4-FFF2-40B4-BE49-F238E27FC236}">
                <a16:creationId xmlns:a16="http://schemas.microsoft.com/office/drawing/2014/main" id="{738C08BD-E842-647B-A9C0-CCD90B718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6" y="104775"/>
            <a:ext cx="7561263" cy="547688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동적 웹 페이지 크롤링</a:t>
            </a:r>
          </a:p>
        </p:txBody>
      </p:sp>
      <p:sp>
        <p:nvSpPr>
          <p:cNvPr id="74755" name="TextBox 3">
            <a:extLst>
              <a:ext uri="{FF2B5EF4-FFF2-40B4-BE49-F238E27FC236}">
                <a16:creationId xmlns:a16="http://schemas.microsoft.com/office/drawing/2014/main" id="{10BFA948-9396-2ED8-B0DC-2023EBC21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94D22D5-4F8E-0CBC-8F93-510F13254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크롤링하기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10"/>
              <a:defRPr/>
            </a:pPr>
            <a:r>
              <a:rPr lang="ko-KR" altLang="en-US" dirty="0"/>
              <a:t>매장 정보 추출하기</a:t>
            </a:r>
            <a:r>
              <a:rPr lang="en-US" altLang="ko-KR" dirty="0"/>
              <a:t>(</a:t>
            </a:r>
            <a:r>
              <a:rPr lang="ko-KR" altLang="en-US" dirty="0"/>
              <a:t>매장 전화번호</a:t>
            </a:r>
            <a:r>
              <a:rPr lang="en-US" altLang="ko-KR" dirty="0"/>
              <a:t>)</a:t>
            </a:r>
          </a:p>
          <a:p>
            <a:pPr marL="790575" lvl="2" indent="-342900">
              <a:buFont typeface="+mj-lt"/>
              <a:buAutoNum type="arabicPeriod" startAt="10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10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10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10"/>
              <a:defRPr/>
            </a:pPr>
            <a:endParaRPr lang="en-US" altLang="ko-KR" sz="800" dirty="0"/>
          </a:p>
          <a:p>
            <a:pPr marL="790575" lvl="2" indent="-342900">
              <a:buFont typeface="+mj-lt"/>
              <a:buAutoNum type="arabicPeriod" startAt="10"/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74757" name="직사각형 19">
            <a:extLst>
              <a:ext uri="{FF2B5EF4-FFF2-40B4-BE49-F238E27FC236}">
                <a16:creationId xmlns:a16="http://schemas.microsoft.com/office/drawing/2014/main" id="{78F95EFE-C2D3-1B9C-4F11-99BB5CD89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4192589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300"/>
              </a:spcAft>
              <a:buSzPct val="96000"/>
              <a:buNone/>
            </a:pPr>
            <a:r>
              <a:rPr lang="en-US" altLang="ko-KR" sz="1100">
                <a:solidFill>
                  <a:srgbClr val="000000"/>
                </a:solidFill>
              </a:rPr>
              <a:t>	</a:t>
            </a:r>
            <a:endParaRPr lang="en-US" altLang="ko-KR" sz="1100" b="1">
              <a:solidFill>
                <a:srgbClr val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5C50EB-4C39-376E-561A-15D3B642B586}"/>
              </a:ext>
            </a:extLst>
          </p:cNvPr>
          <p:cNvSpPr/>
          <p:nvPr/>
        </p:nvSpPr>
        <p:spPr>
          <a:xfrm>
            <a:off x="2703514" y="2297114"/>
            <a:ext cx="5153025" cy="676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&gt;&gt;&gt; </a:t>
            </a:r>
            <a:r>
              <a:rPr lang="en-US" altLang="ko-KR" sz="900" dirty="0" err="1">
                <a:solidFill>
                  <a:prstClr val="black"/>
                </a:solidFill>
              </a:rPr>
              <a:t>store_phone</a:t>
            </a:r>
            <a:r>
              <a:rPr lang="en-US" altLang="ko-KR" sz="900" dirty="0">
                <a:solidFill>
                  <a:prstClr val="black"/>
                </a:solidFill>
              </a:rPr>
              <a:t> = </a:t>
            </a:r>
            <a:r>
              <a:rPr lang="en-US" altLang="ko-KR" sz="900" dirty="0" err="1">
                <a:solidFill>
                  <a:prstClr val="black"/>
                </a:solidFill>
              </a:rPr>
              <a:t>store_info</a:t>
            </a:r>
            <a:r>
              <a:rPr lang="en-US" altLang="ko-KR" sz="900" dirty="0">
                <a:solidFill>
                  <a:prstClr val="black"/>
                </a:solidFill>
              </a:rPr>
              <a:t>[3].string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&gt;&gt;&gt; </a:t>
            </a:r>
            <a:r>
              <a:rPr lang="en-US" altLang="ko-KR" sz="900" dirty="0" err="1">
                <a:solidFill>
                  <a:prstClr val="black"/>
                </a:solidFill>
              </a:rPr>
              <a:t>store_phone</a:t>
            </a:r>
            <a:endParaRPr lang="en-US" altLang="ko-KR" sz="900" dirty="0">
              <a:solidFill>
                <a:prstClr val="black"/>
              </a:solidFill>
            </a:endParaRP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srgbClr val="258BCD"/>
                </a:solidFill>
              </a:rPr>
              <a:t>'02-3444-0000’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제목 1">
            <a:extLst>
              <a:ext uri="{FF2B5EF4-FFF2-40B4-BE49-F238E27FC236}">
                <a16:creationId xmlns:a16="http://schemas.microsoft.com/office/drawing/2014/main" id="{8E5CD8D2-ABEC-1048-CAED-9F5CCB7BC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6" y="104775"/>
            <a:ext cx="7561263" cy="547688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동적 웹 페이지 크롤링</a:t>
            </a:r>
          </a:p>
        </p:txBody>
      </p:sp>
      <p:sp>
        <p:nvSpPr>
          <p:cNvPr id="76803" name="TextBox 3">
            <a:extLst>
              <a:ext uri="{FF2B5EF4-FFF2-40B4-BE49-F238E27FC236}">
                <a16:creationId xmlns:a16="http://schemas.microsoft.com/office/drawing/2014/main" id="{14D41E85-E99A-FACD-264D-2686AAA82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1421DA8-CDE6-149F-3A29-A09831437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파일을 작성하여 크롤링하기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매장 한 개에 대한 </a:t>
            </a:r>
            <a:r>
              <a:rPr lang="ko-KR" altLang="en-US" dirty="0" err="1"/>
              <a:t>크롤링</a:t>
            </a:r>
            <a:r>
              <a:rPr lang="ko-KR" altLang="en-US" dirty="0"/>
              <a:t> 작업을 매장의 </a:t>
            </a:r>
            <a:r>
              <a:rPr lang="ko-KR" altLang="en-US" dirty="0" err="1"/>
              <a:t>갯수만큼</a:t>
            </a:r>
            <a:r>
              <a:rPr lang="ko-KR" altLang="en-US" dirty="0"/>
              <a:t> 반복해서 처리하면서 </a:t>
            </a:r>
            <a:r>
              <a:rPr lang="en-US" altLang="ko-KR" dirty="0"/>
              <a:t>result </a:t>
            </a:r>
            <a:r>
              <a:rPr lang="ko-KR" altLang="en-US" dirty="0"/>
              <a:t>리스트에 저장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8"/>
              <a:defRPr/>
            </a:pPr>
            <a:endParaRPr lang="en-US" altLang="ko-KR" sz="800" dirty="0"/>
          </a:p>
          <a:p>
            <a:pPr marL="790575" lvl="2" indent="-342900">
              <a:buFont typeface="+mj-lt"/>
              <a:buAutoNum type="arabicPeriod" startAt="8"/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76805" name="직사각형 19">
            <a:extLst>
              <a:ext uri="{FF2B5EF4-FFF2-40B4-BE49-F238E27FC236}">
                <a16:creationId xmlns:a16="http://schemas.microsoft.com/office/drawing/2014/main" id="{B9832C75-FC02-DC24-88C0-04A58125E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4192589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300"/>
              </a:spcAft>
              <a:buSzPct val="96000"/>
              <a:buNone/>
            </a:pPr>
            <a:r>
              <a:rPr lang="en-US" altLang="ko-KR" sz="1100">
                <a:solidFill>
                  <a:srgbClr val="000000"/>
                </a:solidFill>
              </a:rPr>
              <a:t>	</a:t>
            </a:r>
            <a:endParaRPr lang="en-US" altLang="ko-KR" sz="1100" b="1">
              <a:solidFill>
                <a:srgbClr val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AF0A28-B297-283C-787B-F4BC504A7667}"/>
              </a:ext>
            </a:extLst>
          </p:cNvPr>
          <p:cNvSpPr/>
          <p:nvPr/>
        </p:nvSpPr>
        <p:spPr>
          <a:xfrm>
            <a:off x="1774825" y="2478089"/>
            <a:ext cx="4248150" cy="4364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from bs4 import </a:t>
            </a:r>
            <a:r>
              <a:rPr lang="en-US" altLang="ko-KR" sz="900" dirty="0" err="1">
                <a:solidFill>
                  <a:prstClr val="black"/>
                </a:solidFill>
              </a:rPr>
              <a:t>BeautifulSoup</a:t>
            </a:r>
            <a:endParaRPr lang="en-US" altLang="ko-KR" sz="900" dirty="0">
              <a:solidFill>
                <a:prstClr val="black"/>
              </a:solidFill>
            </a:endParaRP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import </a:t>
            </a:r>
            <a:r>
              <a:rPr lang="en-US" altLang="ko-KR" sz="900" dirty="0" err="1">
                <a:solidFill>
                  <a:prstClr val="black"/>
                </a:solidFill>
              </a:rPr>
              <a:t>urllib.request</a:t>
            </a:r>
            <a:endParaRPr lang="en-US" altLang="ko-KR" sz="900" dirty="0">
              <a:solidFill>
                <a:prstClr val="black"/>
              </a:solidFill>
            </a:endParaRP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import pandas as </a:t>
            </a:r>
            <a:r>
              <a:rPr lang="en-US" altLang="ko-KR" sz="900" dirty="0" err="1">
                <a:solidFill>
                  <a:prstClr val="black"/>
                </a:solidFill>
              </a:rPr>
              <a:t>pd</a:t>
            </a:r>
            <a:endParaRPr lang="en-US" altLang="ko-KR" sz="900" dirty="0">
              <a:solidFill>
                <a:prstClr val="black"/>
              </a:solidFill>
            </a:endParaRP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import </a:t>
            </a:r>
            <a:r>
              <a:rPr lang="en-US" altLang="ko-KR" sz="900" dirty="0" err="1">
                <a:solidFill>
                  <a:prstClr val="black"/>
                </a:solidFill>
              </a:rPr>
              <a:t>datetime</a:t>
            </a:r>
            <a:endParaRPr lang="en-US" altLang="ko-KR" sz="900" dirty="0">
              <a:solidFill>
                <a:prstClr val="black"/>
              </a:solidFill>
            </a:endParaRP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from selenium import </a:t>
            </a:r>
            <a:r>
              <a:rPr lang="en-US" altLang="ko-KR" sz="900" dirty="0" err="1">
                <a:solidFill>
                  <a:prstClr val="black"/>
                </a:solidFill>
              </a:rPr>
              <a:t>webdriver</a:t>
            </a:r>
            <a:endParaRPr lang="en-US" altLang="ko-KR" sz="900" dirty="0">
              <a:solidFill>
                <a:prstClr val="black"/>
              </a:solidFill>
            </a:endParaRP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import time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endParaRPr lang="en-US" altLang="ko-KR" sz="900" dirty="0">
              <a:solidFill>
                <a:prstClr val="black"/>
              </a:solidFill>
            </a:endParaRP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#[CODE 1]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 err="1">
                <a:solidFill>
                  <a:prstClr val="black"/>
                </a:solidFill>
              </a:rPr>
              <a:t>def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err="1">
                <a:solidFill>
                  <a:prstClr val="black"/>
                </a:solidFill>
              </a:rPr>
              <a:t>CoffeeBean_store</a:t>
            </a:r>
            <a:r>
              <a:rPr lang="en-US" altLang="ko-KR" sz="900" dirty="0">
                <a:solidFill>
                  <a:prstClr val="black"/>
                </a:solidFill>
              </a:rPr>
              <a:t>(result):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    </a:t>
            </a:r>
            <a:r>
              <a:rPr lang="en-US" altLang="ko-KR" sz="900" dirty="0" err="1">
                <a:solidFill>
                  <a:prstClr val="black"/>
                </a:solidFill>
              </a:rPr>
              <a:t>CoffeeBean_URL</a:t>
            </a:r>
            <a:r>
              <a:rPr lang="en-US" altLang="ko-KR" sz="900" dirty="0">
                <a:solidFill>
                  <a:prstClr val="black"/>
                </a:solidFill>
              </a:rPr>
              <a:t> = "https://www.coffeebeankorea.com/store/store.asp"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    wd = </a:t>
            </a:r>
            <a:r>
              <a:rPr lang="en-US" altLang="ko-KR" sz="900" dirty="0" err="1">
                <a:solidFill>
                  <a:prstClr val="black"/>
                </a:solidFill>
              </a:rPr>
              <a:t>webdriver.Chrome</a:t>
            </a:r>
            <a:r>
              <a:rPr lang="en-US" altLang="ko-KR" sz="900" dirty="0">
                <a:solidFill>
                  <a:prstClr val="black"/>
                </a:solidFill>
              </a:rPr>
              <a:t>('WebDriver</a:t>
            </a:r>
            <a:r>
              <a:rPr lang="ko-KR" altLang="en-US" sz="900" dirty="0" err="1">
                <a:solidFill>
                  <a:prstClr val="black"/>
                </a:solidFill>
              </a:rPr>
              <a:t>설치경로</a:t>
            </a:r>
            <a:r>
              <a:rPr lang="ko-KR" altLang="en-US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>
                <a:solidFill>
                  <a:prstClr val="black"/>
                </a:solidFill>
              </a:rPr>
              <a:t>/chromedriver.exe')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endParaRPr lang="en-US" altLang="ko-KR" sz="900" dirty="0">
              <a:solidFill>
                <a:prstClr val="black"/>
              </a:solidFill>
            </a:endParaRP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for </a:t>
            </a:r>
            <a:r>
              <a:rPr lang="en-US" altLang="ko-KR" sz="900" dirty="0" err="1">
                <a:solidFill>
                  <a:prstClr val="black"/>
                </a:solidFill>
              </a:rPr>
              <a:t>i</a:t>
            </a:r>
            <a:r>
              <a:rPr lang="en-US" altLang="ko-KR" sz="900" dirty="0">
                <a:solidFill>
                  <a:prstClr val="black"/>
                </a:solidFill>
              </a:rPr>
              <a:t> in range(1, 300): #</a:t>
            </a:r>
            <a:r>
              <a:rPr lang="ko-KR" altLang="en-US" sz="900" dirty="0">
                <a:solidFill>
                  <a:prstClr val="black"/>
                </a:solidFill>
              </a:rPr>
              <a:t>매장 수만큼 반복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ko-KR" altLang="en-US" sz="900" dirty="0">
                <a:solidFill>
                  <a:prstClr val="black"/>
                </a:solidFill>
              </a:rPr>
              <a:t>    </a:t>
            </a:r>
            <a:r>
              <a:rPr lang="en-US" altLang="ko-KR" sz="900" dirty="0" err="1">
                <a:solidFill>
                  <a:prstClr val="black"/>
                </a:solidFill>
              </a:rPr>
              <a:t>wd.get</a:t>
            </a:r>
            <a:r>
              <a:rPr lang="en-US" altLang="ko-KR" sz="900" dirty="0">
                <a:solidFill>
                  <a:prstClr val="black"/>
                </a:solidFill>
              </a:rPr>
              <a:t>(</a:t>
            </a:r>
            <a:r>
              <a:rPr lang="en-US" altLang="ko-KR" sz="900" dirty="0" err="1">
                <a:solidFill>
                  <a:prstClr val="black"/>
                </a:solidFill>
              </a:rPr>
              <a:t>CoffeeBean_URL</a:t>
            </a:r>
            <a:r>
              <a:rPr lang="en-US" altLang="ko-KR" sz="900" dirty="0">
                <a:solidFill>
                  <a:prstClr val="black"/>
                </a:solidFill>
              </a:rPr>
              <a:t>)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    </a:t>
            </a:r>
            <a:r>
              <a:rPr lang="en-US" altLang="ko-KR" sz="900" dirty="0" err="1">
                <a:solidFill>
                  <a:prstClr val="black"/>
                </a:solidFill>
              </a:rPr>
              <a:t>time.sleep</a:t>
            </a:r>
            <a:r>
              <a:rPr lang="en-US" altLang="ko-KR" sz="900" dirty="0">
                <a:solidFill>
                  <a:prstClr val="black"/>
                </a:solidFill>
              </a:rPr>
              <a:t>(1) #</a:t>
            </a:r>
            <a:r>
              <a:rPr lang="ko-KR" altLang="en-US" sz="900" dirty="0" err="1">
                <a:solidFill>
                  <a:prstClr val="black"/>
                </a:solidFill>
              </a:rPr>
              <a:t>웹페이지</a:t>
            </a:r>
            <a:r>
              <a:rPr lang="ko-KR" altLang="en-US" sz="900" dirty="0">
                <a:solidFill>
                  <a:prstClr val="black"/>
                </a:solidFill>
              </a:rPr>
              <a:t> 연결할 동안 </a:t>
            </a:r>
            <a:r>
              <a:rPr lang="en-US" altLang="ko-KR" sz="900" dirty="0">
                <a:solidFill>
                  <a:prstClr val="black"/>
                </a:solidFill>
              </a:rPr>
              <a:t>1</a:t>
            </a:r>
            <a:r>
              <a:rPr lang="ko-KR" altLang="en-US" sz="900" dirty="0">
                <a:solidFill>
                  <a:prstClr val="black"/>
                </a:solidFill>
              </a:rPr>
              <a:t>초 대기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ko-KR" altLang="en-US" sz="900" dirty="0">
                <a:solidFill>
                  <a:prstClr val="black"/>
                </a:solidFill>
              </a:rPr>
              <a:t>    </a:t>
            </a:r>
            <a:r>
              <a:rPr lang="en-US" altLang="ko-KR" sz="900" dirty="0">
                <a:solidFill>
                  <a:prstClr val="black"/>
                </a:solidFill>
              </a:rPr>
              <a:t>try: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        </a:t>
            </a:r>
            <a:r>
              <a:rPr lang="en-US" altLang="ko-KR" sz="900" dirty="0" err="1">
                <a:solidFill>
                  <a:prstClr val="black"/>
                </a:solidFill>
              </a:rPr>
              <a:t>wd.execute_script</a:t>
            </a:r>
            <a:r>
              <a:rPr lang="en-US" altLang="ko-KR" sz="900" dirty="0">
                <a:solidFill>
                  <a:prstClr val="black"/>
                </a:solidFill>
              </a:rPr>
              <a:t>("storePop2(%d)" %</a:t>
            </a:r>
            <a:r>
              <a:rPr lang="en-US" altLang="ko-KR" sz="900" dirty="0" err="1">
                <a:solidFill>
                  <a:prstClr val="black"/>
                </a:solidFill>
              </a:rPr>
              <a:t>i</a:t>
            </a:r>
            <a:r>
              <a:rPr lang="en-US" altLang="ko-KR" sz="900" dirty="0">
                <a:solidFill>
                  <a:prstClr val="black"/>
                </a:solidFill>
              </a:rPr>
              <a:t>)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        </a:t>
            </a:r>
            <a:r>
              <a:rPr lang="en-US" altLang="ko-KR" sz="900" dirty="0" err="1">
                <a:solidFill>
                  <a:prstClr val="black"/>
                </a:solidFill>
              </a:rPr>
              <a:t>time.sleep</a:t>
            </a:r>
            <a:r>
              <a:rPr lang="en-US" altLang="ko-KR" sz="900" dirty="0">
                <a:solidFill>
                  <a:prstClr val="black"/>
                </a:solidFill>
              </a:rPr>
              <a:t>(1) #</a:t>
            </a:r>
            <a:r>
              <a:rPr lang="ko-KR" altLang="en-US" sz="900" dirty="0">
                <a:solidFill>
                  <a:prstClr val="black"/>
                </a:solidFill>
              </a:rPr>
              <a:t>스크립트 실행할 동안 </a:t>
            </a:r>
            <a:r>
              <a:rPr lang="en-US" altLang="ko-KR" sz="900" dirty="0">
                <a:solidFill>
                  <a:prstClr val="black"/>
                </a:solidFill>
              </a:rPr>
              <a:t>1</a:t>
            </a:r>
            <a:r>
              <a:rPr lang="ko-KR" altLang="en-US" sz="900" dirty="0">
                <a:solidFill>
                  <a:prstClr val="black"/>
                </a:solidFill>
              </a:rPr>
              <a:t>초 대기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ko-KR" altLang="en-US" sz="900" dirty="0">
                <a:solidFill>
                  <a:prstClr val="black"/>
                </a:solidFill>
              </a:rPr>
              <a:t>        </a:t>
            </a:r>
            <a:r>
              <a:rPr lang="en-US" altLang="ko-KR" sz="900" dirty="0">
                <a:solidFill>
                  <a:prstClr val="black"/>
                </a:solidFill>
              </a:rPr>
              <a:t>html = </a:t>
            </a:r>
            <a:r>
              <a:rPr lang="en-US" altLang="ko-KR" sz="900" dirty="0" err="1">
                <a:solidFill>
                  <a:prstClr val="black"/>
                </a:solidFill>
              </a:rPr>
              <a:t>wd.page_source</a:t>
            </a:r>
            <a:endParaRPr lang="en-US" altLang="ko-KR" sz="900" dirty="0">
              <a:solidFill>
                <a:prstClr val="black"/>
              </a:solidFill>
            </a:endParaRP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        </a:t>
            </a:r>
            <a:r>
              <a:rPr lang="en-US" altLang="ko-KR" sz="900" dirty="0" err="1">
                <a:solidFill>
                  <a:prstClr val="black"/>
                </a:solidFill>
              </a:rPr>
              <a:t>soupCB</a:t>
            </a:r>
            <a:r>
              <a:rPr lang="en-US" altLang="ko-KR" sz="900" dirty="0">
                <a:solidFill>
                  <a:prstClr val="black"/>
                </a:solidFill>
              </a:rPr>
              <a:t> = </a:t>
            </a:r>
            <a:r>
              <a:rPr lang="en-US" altLang="ko-KR" sz="900" dirty="0" err="1">
                <a:solidFill>
                  <a:prstClr val="black"/>
                </a:solidFill>
              </a:rPr>
              <a:t>BeautifulSoup</a:t>
            </a:r>
            <a:r>
              <a:rPr lang="en-US" altLang="ko-KR" sz="900" dirty="0">
                <a:solidFill>
                  <a:prstClr val="black"/>
                </a:solidFill>
              </a:rPr>
              <a:t>(html, '</a:t>
            </a:r>
            <a:r>
              <a:rPr lang="en-US" altLang="ko-KR" sz="900" dirty="0" err="1">
                <a:solidFill>
                  <a:prstClr val="black"/>
                </a:solidFill>
              </a:rPr>
              <a:t>html.parser</a:t>
            </a:r>
            <a:r>
              <a:rPr lang="en-US" altLang="ko-KR" sz="900" dirty="0">
                <a:solidFill>
                  <a:prstClr val="black"/>
                </a:solidFill>
              </a:rPr>
              <a:t>’)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        store_name_h2 = </a:t>
            </a:r>
            <a:r>
              <a:rPr lang="en-US" altLang="ko-KR" sz="900" dirty="0" err="1">
                <a:solidFill>
                  <a:prstClr val="black"/>
                </a:solidFill>
              </a:rPr>
              <a:t>soupCB.select</a:t>
            </a:r>
            <a:r>
              <a:rPr lang="en-US" altLang="ko-KR" sz="900" dirty="0">
                <a:solidFill>
                  <a:prstClr val="black"/>
                </a:solidFill>
              </a:rPr>
              <a:t>("</a:t>
            </a:r>
            <a:r>
              <a:rPr lang="en-US" altLang="ko-KR" sz="900" dirty="0" err="1">
                <a:solidFill>
                  <a:prstClr val="black"/>
                </a:solidFill>
              </a:rPr>
              <a:t>div.store_txt</a:t>
            </a:r>
            <a:r>
              <a:rPr lang="en-US" altLang="ko-KR" sz="900" dirty="0">
                <a:solidFill>
                  <a:prstClr val="black"/>
                </a:solidFill>
              </a:rPr>
              <a:t> &gt; h2")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        </a:t>
            </a:r>
            <a:r>
              <a:rPr lang="en-US" altLang="ko-KR" sz="900" dirty="0" err="1">
                <a:solidFill>
                  <a:prstClr val="black"/>
                </a:solidFill>
              </a:rPr>
              <a:t>store_name</a:t>
            </a:r>
            <a:r>
              <a:rPr lang="en-US" altLang="ko-KR" sz="900" dirty="0">
                <a:solidFill>
                  <a:prstClr val="black"/>
                </a:solidFill>
              </a:rPr>
              <a:t> = store_name_h2[0].string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        print(</a:t>
            </a:r>
            <a:r>
              <a:rPr lang="en-US" altLang="ko-KR" sz="900" dirty="0" err="1">
                <a:solidFill>
                  <a:prstClr val="black"/>
                </a:solidFill>
              </a:rPr>
              <a:t>store_name</a:t>
            </a:r>
            <a:r>
              <a:rPr lang="en-US" altLang="ko-KR" sz="900" dirty="0">
                <a:solidFill>
                  <a:prstClr val="black"/>
                </a:solidFill>
              </a:rPr>
              <a:t>) #</a:t>
            </a:r>
            <a:r>
              <a:rPr lang="ko-KR" altLang="en-US" sz="900" dirty="0">
                <a:solidFill>
                  <a:prstClr val="black"/>
                </a:solidFill>
              </a:rPr>
              <a:t>매장 이름 출력하기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ko-KR" altLang="en-US" sz="900" dirty="0">
                <a:solidFill>
                  <a:prstClr val="black"/>
                </a:solidFill>
              </a:rPr>
              <a:t>        </a:t>
            </a:r>
            <a:r>
              <a:rPr lang="en-US" altLang="ko-KR" sz="900" dirty="0" err="1">
                <a:solidFill>
                  <a:prstClr val="black"/>
                </a:solidFill>
              </a:rPr>
              <a:t>store_info</a:t>
            </a:r>
            <a:r>
              <a:rPr lang="en-US" altLang="ko-KR" sz="900" dirty="0">
                <a:solidFill>
                  <a:prstClr val="black"/>
                </a:solidFill>
              </a:rPr>
              <a:t> = </a:t>
            </a:r>
            <a:r>
              <a:rPr lang="en-US" altLang="ko-KR" sz="900" dirty="0" err="1">
                <a:solidFill>
                  <a:prstClr val="black"/>
                </a:solidFill>
              </a:rPr>
              <a:t>soupCB.select</a:t>
            </a:r>
            <a:r>
              <a:rPr lang="en-US" altLang="ko-KR" sz="900" dirty="0">
                <a:solidFill>
                  <a:prstClr val="black"/>
                </a:solidFill>
              </a:rPr>
              <a:t>("</a:t>
            </a:r>
            <a:r>
              <a:rPr lang="en-US" altLang="ko-KR" sz="900" dirty="0" err="1">
                <a:solidFill>
                  <a:prstClr val="black"/>
                </a:solidFill>
              </a:rPr>
              <a:t>div.store_txt</a:t>
            </a:r>
            <a:r>
              <a:rPr lang="en-US" altLang="ko-KR" sz="900" dirty="0">
                <a:solidFill>
                  <a:prstClr val="black"/>
                </a:solidFill>
              </a:rPr>
              <a:t> &gt; </a:t>
            </a:r>
            <a:r>
              <a:rPr lang="en-US" altLang="ko-KR" sz="900" dirty="0" err="1">
                <a:solidFill>
                  <a:prstClr val="black"/>
                </a:solidFill>
              </a:rPr>
              <a:t>table.store_table</a:t>
            </a:r>
            <a:r>
              <a:rPr lang="en-US" altLang="ko-KR" sz="900" dirty="0">
                <a:solidFill>
                  <a:prstClr val="black"/>
                </a:solidFill>
              </a:rPr>
              <a:t> &gt;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                                           </a:t>
            </a:r>
            <a:r>
              <a:rPr lang="en-US" altLang="ko-KR" sz="900" dirty="0" err="1">
                <a:solidFill>
                  <a:prstClr val="black"/>
                </a:solidFill>
              </a:rPr>
              <a:t>tbody</a:t>
            </a:r>
            <a:r>
              <a:rPr lang="en-US" altLang="ko-KR" sz="900" dirty="0">
                <a:solidFill>
                  <a:prstClr val="black"/>
                </a:solidFill>
              </a:rPr>
              <a:t> &gt; tr &gt; td")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 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76807" name="그룹 1">
            <a:extLst>
              <a:ext uri="{FF2B5EF4-FFF2-40B4-BE49-F238E27FC236}">
                <a16:creationId xmlns:a16="http://schemas.microsoft.com/office/drawing/2014/main" id="{93B6AD72-ED67-F21F-3926-06994A20DF1A}"/>
              </a:ext>
            </a:extLst>
          </p:cNvPr>
          <p:cNvGrpSpPr>
            <a:grpSpLocks/>
          </p:cNvGrpSpPr>
          <p:nvPr/>
        </p:nvGrpSpPr>
        <p:grpSpPr bwMode="auto">
          <a:xfrm>
            <a:off x="6115051" y="2478089"/>
            <a:ext cx="4302125" cy="4364037"/>
            <a:chOff x="4591050" y="2204864"/>
            <a:chExt cx="4248472" cy="419105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5AC699F-55D2-CDBF-1B3E-062F7684F3F5}"/>
                </a:ext>
              </a:extLst>
            </p:cNvPr>
            <p:cNvSpPr/>
            <p:nvPr/>
          </p:nvSpPr>
          <p:spPr>
            <a:xfrm>
              <a:off x="4591050" y="2204864"/>
              <a:ext cx="4248472" cy="3235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71450" lvl="2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lang="en-US" altLang="ko-KR" sz="900" dirty="0">
                  <a:solidFill>
                    <a:prstClr val="black"/>
                  </a:solidFill>
                </a:rPr>
                <a:t>        </a:t>
              </a:r>
              <a:r>
                <a:rPr lang="en-US" altLang="ko-KR" sz="900" dirty="0" err="1">
                  <a:solidFill>
                    <a:prstClr val="black"/>
                  </a:solidFill>
                </a:rPr>
                <a:t>store_address_list</a:t>
              </a:r>
              <a:r>
                <a:rPr lang="en-US" altLang="ko-KR" sz="900" dirty="0">
                  <a:solidFill>
                    <a:prstClr val="black"/>
                  </a:solidFill>
                </a:rPr>
                <a:t> = list(</a:t>
              </a:r>
              <a:r>
                <a:rPr lang="en-US" altLang="ko-KR" sz="900" dirty="0" err="1">
                  <a:solidFill>
                    <a:prstClr val="black"/>
                  </a:solidFill>
                </a:rPr>
                <a:t>store_info</a:t>
              </a:r>
              <a:r>
                <a:rPr lang="en-US" altLang="ko-KR" sz="900" dirty="0">
                  <a:solidFill>
                    <a:prstClr val="black"/>
                  </a:solidFill>
                </a:rPr>
                <a:t>[2])</a:t>
              </a:r>
            </a:p>
            <a:p>
              <a:pPr marL="171450" lvl="2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lang="en-US" altLang="ko-KR" sz="900" dirty="0">
                  <a:solidFill>
                    <a:prstClr val="black"/>
                  </a:solidFill>
                </a:rPr>
                <a:t>        </a:t>
              </a:r>
              <a:r>
                <a:rPr lang="en-US" altLang="ko-KR" sz="900" dirty="0" err="1">
                  <a:solidFill>
                    <a:prstClr val="black"/>
                  </a:solidFill>
                </a:rPr>
                <a:t>store_address</a:t>
              </a:r>
              <a:r>
                <a:rPr lang="en-US" altLang="ko-KR" sz="900" dirty="0">
                  <a:solidFill>
                    <a:prstClr val="black"/>
                  </a:solidFill>
                </a:rPr>
                <a:t> = </a:t>
              </a:r>
              <a:r>
                <a:rPr lang="en-US" altLang="ko-KR" sz="900" dirty="0" err="1">
                  <a:solidFill>
                    <a:prstClr val="black"/>
                  </a:solidFill>
                </a:rPr>
                <a:t>store_address_list</a:t>
              </a:r>
              <a:r>
                <a:rPr lang="en-US" altLang="ko-KR" sz="900" dirty="0">
                  <a:solidFill>
                    <a:prstClr val="black"/>
                  </a:solidFill>
                </a:rPr>
                <a:t>[0]</a:t>
              </a:r>
            </a:p>
            <a:p>
              <a:pPr marL="171450" lvl="2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lang="en-US" altLang="ko-KR" sz="900" dirty="0">
                  <a:solidFill>
                    <a:prstClr val="black"/>
                  </a:solidFill>
                </a:rPr>
                <a:t>        </a:t>
              </a:r>
              <a:r>
                <a:rPr lang="en-US" altLang="ko-KR" sz="900" dirty="0" err="1">
                  <a:solidFill>
                    <a:prstClr val="black"/>
                  </a:solidFill>
                </a:rPr>
                <a:t>store_phone</a:t>
              </a:r>
              <a:r>
                <a:rPr lang="en-US" altLang="ko-KR" sz="900" dirty="0">
                  <a:solidFill>
                    <a:prstClr val="black"/>
                  </a:solidFill>
                </a:rPr>
                <a:t> = </a:t>
              </a:r>
              <a:r>
                <a:rPr lang="en-US" altLang="ko-KR" sz="900" dirty="0" err="1">
                  <a:solidFill>
                    <a:prstClr val="black"/>
                  </a:solidFill>
                </a:rPr>
                <a:t>store_info</a:t>
              </a:r>
              <a:r>
                <a:rPr lang="en-US" altLang="ko-KR" sz="900" dirty="0">
                  <a:solidFill>
                    <a:prstClr val="black"/>
                  </a:solidFill>
                </a:rPr>
                <a:t>[3].string</a:t>
              </a:r>
            </a:p>
            <a:p>
              <a:pPr marL="171450" lvl="2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lang="en-US" altLang="ko-KR" sz="900" dirty="0">
                  <a:solidFill>
                    <a:prstClr val="black"/>
                  </a:solidFill>
                </a:rPr>
                <a:t>        </a:t>
              </a:r>
              <a:r>
                <a:rPr lang="en-US" altLang="ko-KR" sz="900" dirty="0" err="1">
                  <a:solidFill>
                    <a:prstClr val="black"/>
                  </a:solidFill>
                </a:rPr>
                <a:t>result.append</a:t>
              </a:r>
              <a:r>
                <a:rPr lang="en-US" altLang="ko-KR" sz="900" dirty="0">
                  <a:solidFill>
                    <a:prstClr val="black"/>
                  </a:solidFill>
                </a:rPr>
                <a:t>([</a:t>
              </a:r>
              <a:r>
                <a:rPr lang="en-US" altLang="ko-KR" sz="900" dirty="0" err="1">
                  <a:solidFill>
                    <a:prstClr val="black"/>
                  </a:solidFill>
                </a:rPr>
                <a:t>store_name</a:t>
              </a:r>
              <a:r>
                <a:rPr lang="en-US" altLang="ko-KR" sz="900" dirty="0">
                  <a:solidFill>
                    <a:prstClr val="black"/>
                  </a:solidFill>
                </a:rPr>
                <a:t>]+[</a:t>
              </a:r>
              <a:r>
                <a:rPr lang="en-US" altLang="ko-KR" sz="900" dirty="0" err="1">
                  <a:solidFill>
                    <a:prstClr val="black"/>
                  </a:solidFill>
                </a:rPr>
                <a:t>store_address</a:t>
              </a:r>
              <a:r>
                <a:rPr lang="en-US" altLang="ko-KR" sz="900" dirty="0">
                  <a:solidFill>
                    <a:prstClr val="black"/>
                  </a:solidFill>
                </a:rPr>
                <a:t>]+[</a:t>
              </a:r>
              <a:r>
                <a:rPr lang="en-US" altLang="ko-KR" sz="900" dirty="0" err="1">
                  <a:solidFill>
                    <a:prstClr val="black"/>
                  </a:solidFill>
                </a:rPr>
                <a:t>store_phone</a:t>
              </a:r>
              <a:r>
                <a:rPr lang="en-US" altLang="ko-KR" sz="900" dirty="0">
                  <a:solidFill>
                    <a:prstClr val="black"/>
                  </a:solidFill>
                </a:rPr>
                <a:t>])</a:t>
              </a:r>
            </a:p>
            <a:p>
              <a:pPr marL="171450" lvl="2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lang="en-US" altLang="ko-KR" sz="900" dirty="0">
                  <a:solidFill>
                    <a:prstClr val="black"/>
                  </a:solidFill>
                </a:rPr>
                <a:t>    except:</a:t>
              </a:r>
            </a:p>
            <a:p>
              <a:pPr marL="171450" lvl="2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lang="en-US" altLang="ko-KR" sz="900" dirty="0">
                  <a:solidFill>
                    <a:srgbClr val="258BCD"/>
                  </a:solidFill>
                </a:rPr>
                <a:t>        </a:t>
              </a:r>
              <a:r>
                <a:rPr lang="en-US" altLang="ko-KR" sz="900" dirty="0">
                  <a:solidFill>
                    <a:schemeClr val="tx1"/>
                  </a:solidFill>
                </a:rPr>
                <a:t>continue</a:t>
              </a:r>
            </a:p>
            <a:p>
              <a:pPr marL="171450" lvl="2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lang="en-US" altLang="ko-KR" sz="900" dirty="0">
                  <a:solidFill>
                    <a:schemeClr val="tx1"/>
                  </a:solidFill>
                </a:rPr>
                <a:t>    return</a:t>
              </a:r>
            </a:p>
            <a:p>
              <a:pPr marL="171450" lvl="2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 marL="171450" lvl="2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lang="en-US" altLang="ko-KR" sz="900" dirty="0">
                  <a:solidFill>
                    <a:schemeClr val="tx1"/>
                  </a:solidFill>
                </a:rPr>
                <a:t>#[CODE 0]</a:t>
              </a:r>
            </a:p>
            <a:p>
              <a:pPr marL="171450" lvl="2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def</a:t>
              </a:r>
              <a:r>
                <a:rPr lang="en-US" altLang="ko-KR" sz="900" dirty="0">
                  <a:solidFill>
                    <a:schemeClr val="tx1"/>
                  </a:solidFill>
                </a:rPr>
                <a:t> main():</a:t>
              </a:r>
            </a:p>
            <a:p>
              <a:pPr marL="171450" lvl="2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lang="en-US" altLang="ko-KR" sz="900" dirty="0">
                  <a:solidFill>
                    <a:schemeClr val="tx1"/>
                  </a:solidFill>
                </a:rPr>
                <a:t>    result = []</a:t>
              </a:r>
            </a:p>
            <a:p>
              <a:pPr marL="171450" lvl="2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lang="en-US" altLang="ko-KR" sz="900" dirty="0">
                  <a:solidFill>
                    <a:schemeClr val="tx1"/>
                  </a:solidFill>
                </a:rPr>
                <a:t>    print('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CoffeeBean</a:t>
              </a:r>
              <a:r>
                <a:rPr lang="en-US" altLang="ko-KR" sz="900" dirty="0">
                  <a:solidFill>
                    <a:schemeClr val="tx1"/>
                  </a:solidFill>
                </a:rPr>
                <a:t> store crawling &gt;&gt;&gt;&gt;&gt;&gt;&gt;&gt;&gt;&gt;&gt;&gt;&gt;&gt;&gt;&gt;&gt;&gt;&gt;&gt;&gt;&gt;&gt;&gt;’)</a:t>
              </a:r>
            </a:p>
            <a:p>
              <a:pPr marL="171450" lvl="2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lang="en-US" altLang="ko-KR" sz="900" dirty="0">
                  <a:solidFill>
                    <a:schemeClr val="tx1"/>
                  </a:solidFill>
                </a:rPr>
                <a:t>    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CoffeeBean_store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(result) #[CODE 1]</a:t>
              </a:r>
            </a:p>
            <a:p>
              <a:pPr marL="171450" lvl="2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 marL="171450" lvl="2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lang="en-US" altLang="ko-KR" sz="900" dirty="0">
                  <a:solidFill>
                    <a:schemeClr val="tx1"/>
                  </a:solidFill>
                </a:rPr>
                <a:t>    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CB_tbl</a:t>
              </a:r>
              <a:r>
                <a:rPr lang="en-US" altLang="ko-KR" sz="900" dirty="0">
                  <a:solidFill>
                    <a:schemeClr val="tx1"/>
                  </a:solidFill>
                </a:rPr>
                <a:t> = 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pd.DataFrame</a:t>
              </a:r>
              <a:r>
                <a:rPr lang="en-US" altLang="ko-KR" sz="900" dirty="0">
                  <a:solidFill>
                    <a:schemeClr val="tx1"/>
                  </a:solidFill>
                </a:rPr>
                <a:t>(result, columns = ('store', '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address','phone</a:t>
              </a:r>
              <a:r>
                <a:rPr lang="en-US" altLang="ko-KR" sz="900" dirty="0">
                  <a:solidFill>
                    <a:schemeClr val="tx1"/>
                  </a:solidFill>
                </a:rPr>
                <a:t>'))</a:t>
              </a:r>
            </a:p>
            <a:p>
              <a:pPr marL="171450" lvl="2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lang="en-US" altLang="ko-KR" sz="900" dirty="0">
                  <a:solidFill>
                    <a:schemeClr val="tx1"/>
                  </a:solidFill>
                </a:rPr>
                <a:t>    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CB_tbl.to_csv</a:t>
              </a:r>
              <a:r>
                <a:rPr lang="en-US" altLang="ko-KR" sz="900" dirty="0">
                  <a:solidFill>
                    <a:schemeClr val="tx1"/>
                  </a:solidFill>
                </a:rPr>
                <a:t>('./CoffeeBean.csv', encoding = 'cp949', mode = 'w’,</a:t>
              </a:r>
            </a:p>
            <a:p>
              <a:pPr marL="171450" lvl="2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lang="en-US" altLang="ko-KR" sz="900" dirty="0">
                  <a:solidFill>
                    <a:schemeClr val="tx1"/>
                  </a:solidFill>
                </a:rPr>
                <a:t>                     index = True)</a:t>
              </a:r>
            </a:p>
            <a:p>
              <a:pPr marL="171450" lvl="2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 marL="171450" lvl="2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lang="en-US" altLang="ko-KR" sz="900" dirty="0">
                  <a:solidFill>
                    <a:schemeClr val="tx1"/>
                  </a:solidFill>
                </a:rPr>
                <a:t>if __name__ == '__main__’:</a:t>
              </a:r>
            </a:p>
            <a:p>
              <a:pPr marL="171450" lvl="2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lang="en-US" altLang="ko-KR" sz="900" dirty="0">
                  <a:solidFill>
                    <a:schemeClr val="tx1"/>
                  </a:solidFill>
                </a:rPr>
                <a:t>    main()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D65C370-7C35-CEBB-FF67-6AE3F53FAD30}"/>
                </a:ext>
              </a:extLst>
            </p:cNvPr>
            <p:cNvSpPr/>
            <p:nvPr/>
          </p:nvSpPr>
          <p:spPr>
            <a:xfrm>
              <a:off x="4595754" y="5400375"/>
              <a:ext cx="4243768" cy="9955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71450" lvl="2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lang="en-US" altLang="ko-KR" sz="900" dirty="0">
                  <a:solidFill>
                    <a:prstClr val="black"/>
                  </a:solidFill>
                </a:rPr>
                <a:t> 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C4AB54B-AC8E-4281-B5E6-CB1B54594221}"/>
              </a:ext>
            </a:extLst>
          </p:cNvPr>
          <p:cNvSpPr txBox="1"/>
          <p:nvPr/>
        </p:nvSpPr>
        <p:spPr>
          <a:xfrm>
            <a:off x="1774825" y="2205039"/>
            <a:ext cx="2160588" cy="261937"/>
          </a:xfrm>
          <a:prstGeom prst="rect">
            <a:avLst/>
          </a:prstGeom>
        </p:spPr>
        <p:txBody>
          <a:bodyPr anchor="ctr">
            <a:normAutofit fontScale="92500"/>
          </a:bodyPr>
          <a:lstStyle/>
          <a:p>
            <a:pPr>
              <a:defRPr/>
            </a:pPr>
            <a:r>
              <a:rPr lang="en-US" altLang="ko-KR" sz="1000" dirty="0">
                <a:latin typeface="HelveticaNeue-Roman"/>
              </a:rPr>
              <a:t>[</a:t>
            </a:r>
            <a:r>
              <a:rPr lang="ko-KR" altLang="en-US" sz="1000" dirty="0">
                <a:latin typeface="HelveticaNeue-Roman"/>
              </a:rPr>
              <a:t>프로그램 </a:t>
            </a:r>
            <a:r>
              <a:rPr lang="en-US" altLang="ko-KR" sz="1000" dirty="0">
                <a:latin typeface="HelveticaNeue-Roman"/>
              </a:rPr>
              <a:t>6-2] CoffeeBeanCrawler.py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제목 1">
            <a:extLst>
              <a:ext uri="{FF2B5EF4-FFF2-40B4-BE49-F238E27FC236}">
                <a16:creationId xmlns:a16="http://schemas.microsoft.com/office/drawing/2014/main" id="{20395D7D-6CE2-B31C-03CF-AD87B80A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6" y="104775"/>
            <a:ext cx="7561263" cy="547688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동적 웹 페이지 크롤링</a:t>
            </a:r>
          </a:p>
        </p:txBody>
      </p:sp>
      <p:sp>
        <p:nvSpPr>
          <p:cNvPr id="78851" name="TextBox 3">
            <a:extLst>
              <a:ext uri="{FF2B5EF4-FFF2-40B4-BE49-F238E27FC236}">
                <a16:creationId xmlns:a16="http://schemas.microsoft.com/office/drawing/2014/main" id="{78BB16A0-5FB1-9940-B1C1-E7D1EDD12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9F85BD6-F5C2-3588-9E88-3C34FD820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파일을 작성하여 크롤링하기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작성한 </a:t>
            </a:r>
            <a:r>
              <a:rPr lang="ko-KR" altLang="en-US" dirty="0" err="1"/>
              <a:t>파이썬</a:t>
            </a:r>
            <a:r>
              <a:rPr lang="ko-KR" altLang="en-US" dirty="0"/>
              <a:t> 파일을 </a:t>
            </a:r>
            <a:r>
              <a:rPr lang="en-US" altLang="ko-KR" dirty="0" err="1"/>
              <a:t>My_Python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en-US" altLang="ko-KR" dirty="0"/>
              <a:t>CoffeeBeanCrawler.py</a:t>
            </a:r>
            <a:r>
              <a:rPr lang="ko-KR" altLang="en-US" dirty="0"/>
              <a:t>로 저장</a:t>
            </a:r>
            <a:r>
              <a:rPr lang="en-US" altLang="ko-KR" dirty="0"/>
              <a:t>	</a:t>
            </a:r>
          </a:p>
          <a:p>
            <a:pPr lvl="3">
              <a:defRPr/>
            </a:pPr>
            <a:r>
              <a:rPr lang="en-US" altLang="ko-KR" dirty="0"/>
              <a:t>[F5]</a:t>
            </a:r>
            <a:r>
              <a:rPr lang="ko-KR" altLang="en-US" dirty="0"/>
              <a:t>를 눌러 실행하면 파이썬 셸 창에 </a:t>
            </a:r>
            <a:r>
              <a:rPr lang="en-US" altLang="ko-KR" dirty="0"/>
              <a:t>print(</a:t>
            </a:r>
            <a:r>
              <a:rPr lang="en-US" altLang="ko-KR" dirty="0" err="1"/>
              <a:t>store_name</a:t>
            </a:r>
            <a:r>
              <a:rPr lang="en-US" altLang="ko-KR" dirty="0"/>
              <a:t>)</a:t>
            </a:r>
            <a:r>
              <a:rPr lang="ko-KR" altLang="en-US" dirty="0"/>
              <a:t>문 실행 결과가 출력되고 </a:t>
            </a:r>
            <a:r>
              <a:rPr lang="en-US" altLang="ko-KR" dirty="0"/>
              <a:t>CSV </a:t>
            </a:r>
            <a:r>
              <a:rPr lang="ko-KR" altLang="en-US" dirty="0"/>
              <a:t>파일이 생성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8"/>
              <a:defRPr/>
            </a:pPr>
            <a:endParaRPr lang="en-US" altLang="ko-KR" sz="800" dirty="0"/>
          </a:p>
          <a:p>
            <a:pPr marL="790575" lvl="2" indent="-342900">
              <a:buFont typeface="+mj-lt"/>
              <a:buAutoNum type="arabicPeriod" startAt="8"/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78853" name="직사각형 19">
            <a:extLst>
              <a:ext uri="{FF2B5EF4-FFF2-40B4-BE49-F238E27FC236}">
                <a16:creationId xmlns:a16="http://schemas.microsoft.com/office/drawing/2014/main" id="{3FA0208A-5A8C-E022-3737-207989CD9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4192589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300"/>
              </a:spcAft>
              <a:buSzPct val="96000"/>
              <a:buNone/>
            </a:pPr>
            <a:r>
              <a:rPr lang="en-US" altLang="ko-KR" sz="1100">
                <a:solidFill>
                  <a:srgbClr val="000000"/>
                </a:solidFill>
              </a:rPr>
              <a:t>	</a:t>
            </a:r>
            <a:endParaRPr lang="en-US" altLang="ko-KR" sz="1100" b="1">
              <a:solidFill>
                <a:srgbClr val="000000"/>
              </a:solidFill>
            </a:endParaRPr>
          </a:p>
        </p:txBody>
      </p:sp>
      <p:pic>
        <p:nvPicPr>
          <p:cNvPr id="78854" name="그림 2">
            <a:extLst>
              <a:ext uri="{FF2B5EF4-FFF2-40B4-BE49-F238E27FC236}">
                <a16:creationId xmlns:a16="http://schemas.microsoft.com/office/drawing/2014/main" id="{37E6C771-434E-817F-C3A7-5AD1F9340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3205164"/>
            <a:ext cx="6718300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>
            <a:extLst>
              <a:ext uri="{FF2B5EF4-FFF2-40B4-BE49-F238E27FC236}">
                <a16:creationId xmlns:a16="http://schemas.microsoft.com/office/drawing/2014/main" id="{1012017A-9834-6C4C-0035-C64CFE9DB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6" y="104775"/>
            <a:ext cx="7561263" cy="547688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동적 웹 페이지 크롤링</a:t>
            </a:r>
          </a:p>
        </p:txBody>
      </p:sp>
      <p:sp>
        <p:nvSpPr>
          <p:cNvPr id="56323" name="TextBox 3">
            <a:extLst>
              <a:ext uri="{FF2B5EF4-FFF2-40B4-BE49-F238E27FC236}">
                <a16:creationId xmlns:a16="http://schemas.microsoft.com/office/drawing/2014/main" id="{3D54F173-C8E8-C9D0-C8B6-167DB57AE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0A90517-86AC-70EA-C70D-EA4F780EC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페이지 분석하기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r>
              <a:rPr lang="ko-KR" altLang="en-US" dirty="0"/>
              <a:t>자바스크립트의 </a:t>
            </a:r>
            <a:r>
              <a:rPr lang="en-US" altLang="ko-KR" dirty="0"/>
              <a:t>stoneLocal2() </a:t>
            </a:r>
            <a:r>
              <a:rPr lang="ko-KR" altLang="en-US" dirty="0"/>
              <a:t>함수 확인하기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[</a:t>
            </a:r>
            <a:r>
              <a:rPr lang="ko-KR" altLang="en-US" dirty="0"/>
              <a:t>지역 검색</a:t>
            </a:r>
            <a:r>
              <a:rPr lang="en-US" altLang="ko-KR" dirty="0"/>
              <a:t>]</a:t>
            </a:r>
            <a:r>
              <a:rPr lang="ko-KR" altLang="en-US" dirty="0"/>
              <a:t>에서 </a:t>
            </a:r>
            <a:r>
              <a:rPr lang="en-US" altLang="ko-KR" dirty="0"/>
              <a:t>[</a:t>
            </a:r>
            <a:r>
              <a:rPr lang="ko-KR" altLang="en-US" dirty="0"/>
              <a:t>서울</a:t>
            </a:r>
            <a:r>
              <a:rPr lang="en-US" altLang="ko-KR" dirty="0"/>
              <a:t>]</a:t>
            </a:r>
            <a:r>
              <a:rPr lang="ko-KR" altLang="en-US" dirty="0"/>
              <a:t>을 선택하면 서울에 있는 매장 </a:t>
            </a:r>
            <a:r>
              <a:rPr lang="en-US" altLang="ko-KR" dirty="0"/>
              <a:t>70</a:t>
            </a:r>
            <a:r>
              <a:rPr lang="ko-KR" altLang="en-US" dirty="0"/>
              <a:t>개 목록이 표시</a:t>
            </a:r>
            <a:endParaRPr lang="en-US" altLang="ko-KR" dirty="0"/>
          </a:p>
        </p:txBody>
      </p:sp>
      <p:sp>
        <p:nvSpPr>
          <p:cNvPr id="56325" name="직사각형 19">
            <a:extLst>
              <a:ext uri="{FF2B5EF4-FFF2-40B4-BE49-F238E27FC236}">
                <a16:creationId xmlns:a16="http://schemas.microsoft.com/office/drawing/2014/main" id="{DF0DB65D-6238-34AD-89D1-3A61A07D0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4192589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300"/>
              </a:spcAft>
              <a:buSzPct val="96000"/>
              <a:buNone/>
            </a:pPr>
            <a:r>
              <a:rPr lang="en-US" altLang="ko-KR" sz="1100">
                <a:solidFill>
                  <a:srgbClr val="000000"/>
                </a:solidFill>
              </a:rPr>
              <a:t>	</a:t>
            </a:r>
            <a:endParaRPr lang="en-US" altLang="ko-KR" sz="1100" b="1">
              <a:solidFill>
                <a:srgbClr val="000000"/>
              </a:solidFill>
            </a:endParaRPr>
          </a:p>
        </p:txBody>
      </p:sp>
      <p:pic>
        <p:nvPicPr>
          <p:cNvPr id="56326" name="그림 2">
            <a:extLst>
              <a:ext uri="{FF2B5EF4-FFF2-40B4-BE49-F238E27FC236}">
                <a16:creationId xmlns:a16="http://schemas.microsoft.com/office/drawing/2014/main" id="{52D2ED6B-83D6-0405-F78F-48FC84404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25" y="2565401"/>
            <a:ext cx="5759450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>
            <a:extLst>
              <a:ext uri="{FF2B5EF4-FFF2-40B4-BE49-F238E27FC236}">
                <a16:creationId xmlns:a16="http://schemas.microsoft.com/office/drawing/2014/main" id="{7F6F40AB-4F3D-EC64-F934-6FC077825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6" y="104775"/>
            <a:ext cx="7561263" cy="547688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동적 웹 페이지 크롤링</a:t>
            </a:r>
          </a:p>
        </p:txBody>
      </p:sp>
      <p:sp>
        <p:nvSpPr>
          <p:cNvPr id="58371" name="TextBox 3">
            <a:extLst>
              <a:ext uri="{FF2B5EF4-FFF2-40B4-BE49-F238E27FC236}">
                <a16:creationId xmlns:a16="http://schemas.microsoft.com/office/drawing/2014/main" id="{0331C31E-2DC2-06DB-BD8C-F87F8B433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E1E9750-B301-919B-5630-F7D392C40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페이지 분석하기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r>
              <a:rPr lang="ko-KR" altLang="en-US" dirty="0"/>
              <a:t>자바스크립트의 </a:t>
            </a:r>
            <a:r>
              <a:rPr lang="en-US" altLang="ko-KR" dirty="0"/>
              <a:t>stoneLocal2() </a:t>
            </a:r>
            <a:r>
              <a:rPr lang="ko-KR" altLang="en-US" dirty="0"/>
              <a:t>함수 확인하기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[</a:t>
            </a:r>
            <a:r>
              <a:rPr lang="ko-KR" altLang="en-US" dirty="0"/>
              <a:t>지역 검색</a:t>
            </a:r>
            <a:r>
              <a:rPr lang="en-US" altLang="ko-KR" dirty="0"/>
              <a:t>]</a:t>
            </a:r>
            <a:r>
              <a:rPr lang="ko-KR" altLang="en-US" dirty="0"/>
              <a:t>에서 </a:t>
            </a:r>
            <a:r>
              <a:rPr lang="en-US" altLang="ko-KR" dirty="0"/>
              <a:t>[</a:t>
            </a:r>
            <a:r>
              <a:rPr lang="ko-KR" altLang="en-US" dirty="0"/>
              <a:t>서울</a:t>
            </a:r>
            <a:r>
              <a:rPr lang="en-US" altLang="ko-KR" dirty="0"/>
              <a:t>]</a:t>
            </a:r>
            <a:r>
              <a:rPr lang="ko-KR" altLang="en-US" dirty="0"/>
              <a:t>을 선택하면 서울에 있는 매장 </a:t>
            </a:r>
            <a:r>
              <a:rPr lang="en-US" altLang="ko-KR" dirty="0"/>
              <a:t>70</a:t>
            </a:r>
            <a:r>
              <a:rPr lang="ko-KR" altLang="en-US" dirty="0"/>
              <a:t>개 목록이 표시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58373" name="직사각형 19">
            <a:extLst>
              <a:ext uri="{FF2B5EF4-FFF2-40B4-BE49-F238E27FC236}">
                <a16:creationId xmlns:a16="http://schemas.microsoft.com/office/drawing/2014/main" id="{29E40982-305B-785D-EF29-E82E3FE08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4192589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300"/>
              </a:spcAft>
              <a:buSzPct val="96000"/>
              <a:buNone/>
            </a:pPr>
            <a:r>
              <a:rPr lang="en-US" altLang="ko-KR" sz="1100">
                <a:solidFill>
                  <a:srgbClr val="000000"/>
                </a:solidFill>
              </a:rPr>
              <a:t>	</a:t>
            </a:r>
            <a:endParaRPr lang="en-US" altLang="ko-KR" sz="1100" b="1">
              <a:solidFill>
                <a:srgbClr val="000000"/>
              </a:solidFill>
            </a:endParaRPr>
          </a:p>
        </p:txBody>
      </p:sp>
      <p:pic>
        <p:nvPicPr>
          <p:cNvPr id="58374" name="그림 1">
            <a:extLst>
              <a:ext uri="{FF2B5EF4-FFF2-40B4-BE49-F238E27FC236}">
                <a16:creationId xmlns:a16="http://schemas.microsoft.com/office/drawing/2014/main" id="{298CF33B-86C6-6F85-3845-3A821E5ED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568575"/>
            <a:ext cx="5761038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1">
            <a:extLst>
              <a:ext uri="{FF2B5EF4-FFF2-40B4-BE49-F238E27FC236}">
                <a16:creationId xmlns:a16="http://schemas.microsoft.com/office/drawing/2014/main" id="{7CD621F7-BDF7-CB52-EAAE-32FEDCFC2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6" y="104775"/>
            <a:ext cx="7561263" cy="547688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동적 웹 페이지 크롤링</a:t>
            </a:r>
          </a:p>
        </p:txBody>
      </p:sp>
      <p:sp>
        <p:nvSpPr>
          <p:cNvPr id="60419" name="TextBox 3">
            <a:extLst>
              <a:ext uri="{FF2B5EF4-FFF2-40B4-BE49-F238E27FC236}">
                <a16:creationId xmlns:a16="http://schemas.microsoft.com/office/drawing/2014/main" id="{FC7586ED-4BFF-A029-F25F-F3D71AD81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A627092-5AE4-0AA4-49D4-65AC996F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페이지 분석하기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3"/>
              <a:defRPr/>
            </a:pPr>
            <a:r>
              <a:rPr lang="en-US" altLang="ko-KR" dirty="0"/>
              <a:t>HTML </a:t>
            </a:r>
            <a:r>
              <a:rPr lang="ko-KR" altLang="en-US" dirty="0"/>
              <a:t>소스 확인하기 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[Ctrl] +[U]</a:t>
            </a:r>
            <a:r>
              <a:rPr lang="ko-KR" altLang="en-US" dirty="0"/>
              <a:t>를 눌러 </a:t>
            </a:r>
            <a:r>
              <a:rPr lang="en-US" altLang="ko-KR" dirty="0"/>
              <a:t>HTML </a:t>
            </a:r>
            <a:r>
              <a:rPr lang="ko-KR" altLang="en-US" dirty="0"/>
              <a:t>소스를 확인하면 </a:t>
            </a:r>
            <a:r>
              <a:rPr lang="en-US" altLang="ko-KR" dirty="0"/>
              <a:t>HTML </a:t>
            </a:r>
            <a:r>
              <a:rPr lang="ko-KR" altLang="en-US" dirty="0"/>
              <a:t>소스에는 조회된 매장 목록이 없음을 알 수 있음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Selenium/WebDriver</a:t>
            </a:r>
            <a:r>
              <a:rPr lang="ko-KR" altLang="en-US" dirty="0"/>
              <a:t>를 이용하여 </a:t>
            </a:r>
            <a:r>
              <a:rPr lang="ko-KR" altLang="en-US" dirty="0" err="1"/>
              <a:t>파싱해야</a:t>
            </a:r>
            <a:r>
              <a:rPr lang="ko-KR" altLang="en-US" dirty="0"/>
              <a:t> 함</a:t>
            </a:r>
            <a:endParaRPr lang="en-US" altLang="ko-KR" dirty="0"/>
          </a:p>
        </p:txBody>
      </p:sp>
      <p:sp>
        <p:nvSpPr>
          <p:cNvPr id="60421" name="직사각형 19">
            <a:extLst>
              <a:ext uri="{FF2B5EF4-FFF2-40B4-BE49-F238E27FC236}">
                <a16:creationId xmlns:a16="http://schemas.microsoft.com/office/drawing/2014/main" id="{DD374605-A941-39C2-8938-1A82FE068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4192589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300"/>
              </a:spcAft>
              <a:buSzPct val="96000"/>
              <a:buNone/>
            </a:pPr>
            <a:r>
              <a:rPr lang="en-US" altLang="ko-KR" sz="1100">
                <a:solidFill>
                  <a:srgbClr val="000000"/>
                </a:solidFill>
              </a:rPr>
              <a:t>	</a:t>
            </a:r>
            <a:endParaRPr lang="en-US" altLang="ko-KR" sz="1100" b="1">
              <a:solidFill>
                <a:srgbClr val="000000"/>
              </a:solidFill>
            </a:endParaRPr>
          </a:p>
        </p:txBody>
      </p:sp>
      <p:pic>
        <p:nvPicPr>
          <p:cNvPr id="60422" name="그림 2">
            <a:extLst>
              <a:ext uri="{FF2B5EF4-FFF2-40B4-BE49-F238E27FC236}">
                <a16:creationId xmlns:a16="http://schemas.microsoft.com/office/drawing/2014/main" id="{4FA704B7-E1D2-1D2F-E249-2AE84051D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25" y="2782889"/>
            <a:ext cx="575945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>
            <a:extLst>
              <a:ext uri="{FF2B5EF4-FFF2-40B4-BE49-F238E27FC236}">
                <a16:creationId xmlns:a16="http://schemas.microsoft.com/office/drawing/2014/main" id="{4DED1ADD-D8B8-6046-A8F0-FBA978AD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6" y="104775"/>
            <a:ext cx="7561263" cy="547688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동적 웹 페이지 크롤링</a:t>
            </a:r>
          </a:p>
        </p:txBody>
      </p:sp>
      <p:sp>
        <p:nvSpPr>
          <p:cNvPr id="62467" name="TextBox 3">
            <a:extLst>
              <a:ext uri="{FF2B5EF4-FFF2-40B4-BE49-F238E27FC236}">
                <a16:creationId xmlns:a16="http://schemas.microsoft.com/office/drawing/2014/main" id="{F0DABA95-A77F-C384-B769-EDD76DE91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401B973-6478-269E-4D05-D1610622D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페이지 분석하기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4"/>
              <a:defRPr/>
            </a:pPr>
            <a:r>
              <a:rPr lang="ko-KR" altLang="en-US" dirty="0"/>
              <a:t>버튼에 연결된 자바스크립트 확인하기 </a:t>
            </a:r>
            <a:endParaRPr lang="en-US" altLang="ko-KR" dirty="0"/>
          </a:p>
        </p:txBody>
      </p:sp>
      <p:sp>
        <p:nvSpPr>
          <p:cNvPr id="62469" name="직사각형 19">
            <a:extLst>
              <a:ext uri="{FF2B5EF4-FFF2-40B4-BE49-F238E27FC236}">
                <a16:creationId xmlns:a16="http://schemas.microsoft.com/office/drawing/2014/main" id="{39AED45A-C189-E8BC-4162-4E3A19E44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4192589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300"/>
              </a:spcAft>
              <a:buSzPct val="96000"/>
              <a:buNone/>
            </a:pPr>
            <a:r>
              <a:rPr lang="en-US" altLang="ko-KR" sz="1100">
                <a:solidFill>
                  <a:srgbClr val="000000"/>
                </a:solidFill>
              </a:rPr>
              <a:t>	</a:t>
            </a:r>
            <a:endParaRPr lang="en-US" altLang="ko-KR" sz="1100" b="1">
              <a:solidFill>
                <a:srgbClr val="000000"/>
              </a:solidFill>
            </a:endParaRPr>
          </a:p>
        </p:txBody>
      </p:sp>
      <p:pic>
        <p:nvPicPr>
          <p:cNvPr id="62470" name="그림 1">
            <a:extLst>
              <a:ext uri="{FF2B5EF4-FFF2-40B4-BE49-F238E27FC236}">
                <a16:creationId xmlns:a16="http://schemas.microsoft.com/office/drawing/2014/main" id="{C69AFF7B-EF69-26DE-EF9F-36DEDACC1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1" y="2349501"/>
            <a:ext cx="4105275" cy="220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그림 3">
            <a:extLst>
              <a:ext uri="{FF2B5EF4-FFF2-40B4-BE49-F238E27FC236}">
                <a16:creationId xmlns:a16="http://schemas.microsoft.com/office/drawing/2014/main" id="{35C3209C-A9F8-11B2-3A7A-C0BD2E4C11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4741864"/>
            <a:ext cx="34417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>
            <a:extLst>
              <a:ext uri="{FF2B5EF4-FFF2-40B4-BE49-F238E27FC236}">
                <a16:creationId xmlns:a16="http://schemas.microsoft.com/office/drawing/2014/main" id="{C0472BBC-A7DC-5930-4B3A-926BB57E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6" y="104775"/>
            <a:ext cx="7561263" cy="547688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동적 웹 페이지 크롤링</a:t>
            </a:r>
          </a:p>
        </p:txBody>
      </p:sp>
      <p:sp>
        <p:nvSpPr>
          <p:cNvPr id="64515" name="TextBox 3">
            <a:extLst>
              <a:ext uri="{FF2B5EF4-FFF2-40B4-BE49-F238E27FC236}">
                <a16:creationId xmlns:a16="http://schemas.microsoft.com/office/drawing/2014/main" id="{CD162937-94A6-3D4A-16F7-CFD4932C4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8F2E965-21CB-5542-4997-4B949EF50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크롤링하기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r>
              <a:rPr lang="en-US" altLang="ko-KR" dirty="0"/>
              <a:t>Selenium </a:t>
            </a:r>
            <a:r>
              <a:rPr lang="ko-KR" altLang="en-US" dirty="0"/>
              <a:t>패키지의 </a:t>
            </a:r>
            <a:r>
              <a:rPr lang="en-US" altLang="ko-KR" dirty="0" err="1"/>
              <a:t>WebDreiver</a:t>
            </a:r>
            <a:r>
              <a:rPr lang="ko-KR" altLang="en-US" dirty="0"/>
              <a:t>를 </a:t>
            </a:r>
            <a:r>
              <a:rPr lang="ko-KR" altLang="en-US" dirty="0" err="1"/>
              <a:t>임포트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r>
              <a:rPr lang="ko-KR" altLang="en-US" dirty="0"/>
              <a:t>크롬 </a:t>
            </a:r>
            <a:r>
              <a:rPr lang="en-US" altLang="ko-KR" dirty="0"/>
              <a:t>WebDriver </a:t>
            </a:r>
            <a:r>
              <a:rPr lang="ko-KR" altLang="en-US" dirty="0"/>
              <a:t>객체를 생성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r>
              <a:rPr lang="ko-KR" altLang="en-US" dirty="0"/>
              <a:t>웹 페이지를 연결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lvl="3">
              <a:defRPr/>
            </a:pPr>
            <a:r>
              <a:rPr lang="en-US" altLang="ko-KR" dirty="0"/>
              <a:t>Selenium/WebDriver</a:t>
            </a:r>
            <a:r>
              <a:rPr lang="ko-KR" altLang="en-US" dirty="0"/>
              <a:t>를 </a:t>
            </a:r>
            <a:r>
              <a:rPr lang="ko-KR" altLang="en-US" dirty="0" err="1"/>
              <a:t>임포트하여</a:t>
            </a:r>
            <a:r>
              <a:rPr lang="ko-KR" altLang="en-US" dirty="0"/>
              <a:t> 크롬 </a:t>
            </a:r>
            <a:r>
              <a:rPr lang="en-US" altLang="ko-KR" dirty="0"/>
              <a:t>WebDriver </a:t>
            </a:r>
            <a:r>
              <a:rPr lang="ko-KR" altLang="en-US" dirty="0"/>
              <a:t>객체를 생성</a:t>
            </a:r>
            <a:endParaRPr lang="en-US" altLang="ko-KR" dirty="0"/>
          </a:p>
        </p:txBody>
      </p:sp>
      <p:sp>
        <p:nvSpPr>
          <p:cNvPr id="64517" name="직사각형 19">
            <a:extLst>
              <a:ext uri="{FF2B5EF4-FFF2-40B4-BE49-F238E27FC236}">
                <a16:creationId xmlns:a16="http://schemas.microsoft.com/office/drawing/2014/main" id="{FBF0EE26-984E-4F06-BA38-56F91ADD0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4192589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300"/>
              </a:spcAft>
              <a:buSzPct val="96000"/>
              <a:buNone/>
            </a:pPr>
            <a:r>
              <a:rPr lang="en-US" altLang="ko-KR" sz="1100">
                <a:solidFill>
                  <a:srgbClr val="000000"/>
                </a:solidFill>
              </a:rPr>
              <a:t>	</a:t>
            </a:r>
            <a:endParaRPr lang="en-US" altLang="ko-KR" sz="1100" b="1">
              <a:solidFill>
                <a:srgbClr val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EAB349-1E9E-5181-EAF6-5508158459C3}"/>
              </a:ext>
            </a:extLst>
          </p:cNvPr>
          <p:cNvSpPr/>
          <p:nvPr/>
        </p:nvSpPr>
        <p:spPr>
          <a:xfrm>
            <a:off x="2711451" y="2276475"/>
            <a:ext cx="4824413" cy="439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&gt;&gt;&gt; from bs4 import </a:t>
            </a:r>
            <a:r>
              <a:rPr lang="en-US" altLang="ko-KR" sz="900" dirty="0" err="1">
                <a:solidFill>
                  <a:prstClr val="black"/>
                </a:solidFill>
              </a:rPr>
              <a:t>BeautifulSoup</a:t>
            </a:r>
            <a:endParaRPr lang="en-US" altLang="ko-KR" sz="900" dirty="0">
              <a:solidFill>
                <a:prstClr val="black"/>
              </a:solidFill>
            </a:endParaRP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&gt;&gt;&gt; from selenium import </a:t>
            </a:r>
            <a:r>
              <a:rPr lang="en-US" altLang="ko-KR" sz="900" dirty="0" err="1">
                <a:solidFill>
                  <a:prstClr val="black"/>
                </a:solidFill>
              </a:rPr>
              <a:t>webdriver</a:t>
            </a:r>
            <a:endParaRPr lang="en-US" altLang="ko-KR" sz="900" dirty="0">
              <a:solidFill>
                <a:srgbClr val="258BCD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D8A169-4F7D-6432-C1CB-A4361B6ADE0A}"/>
              </a:ext>
            </a:extLst>
          </p:cNvPr>
          <p:cNvSpPr/>
          <p:nvPr/>
        </p:nvSpPr>
        <p:spPr>
          <a:xfrm>
            <a:off x="2711451" y="3267076"/>
            <a:ext cx="4824413" cy="233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&gt;&gt;&gt; </a:t>
            </a:r>
            <a:r>
              <a:rPr lang="en-US" altLang="ko-KR" sz="900" dirty="0" err="1">
                <a:solidFill>
                  <a:prstClr val="black"/>
                </a:solidFill>
              </a:rPr>
              <a:t>wd</a:t>
            </a:r>
            <a:r>
              <a:rPr lang="en-US" altLang="ko-KR" sz="900" dirty="0">
                <a:solidFill>
                  <a:prstClr val="black"/>
                </a:solidFill>
              </a:rPr>
              <a:t> = </a:t>
            </a:r>
            <a:r>
              <a:rPr lang="en-US" altLang="ko-KR" sz="900" dirty="0" err="1">
                <a:solidFill>
                  <a:prstClr val="black"/>
                </a:solidFill>
              </a:rPr>
              <a:t>webdriver.Chrome</a:t>
            </a:r>
            <a:r>
              <a:rPr lang="en-US" altLang="ko-KR" sz="900" dirty="0">
                <a:solidFill>
                  <a:prstClr val="black"/>
                </a:solidFill>
              </a:rPr>
              <a:t>('C:/Users/</a:t>
            </a:r>
            <a:r>
              <a:rPr lang="en-US" altLang="ko-KR" sz="900" dirty="0" err="1">
                <a:solidFill>
                  <a:prstClr val="black"/>
                </a:solidFill>
              </a:rPr>
              <a:t>kmj</a:t>
            </a:r>
            <a:r>
              <a:rPr lang="en-US" altLang="ko-KR" sz="900" dirty="0">
                <a:solidFill>
                  <a:prstClr val="black"/>
                </a:solidFill>
              </a:rPr>
              <a:t>/</a:t>
            </a:r>
            <a:r>
              <a:rPr lang="en-US" altLang="ko-KR" sz="900" dirty="0" err="1">
                <a:solidFill>
                  <a:prstClr val="black"/>
                </a:solidFill>
              </a:rPr>
              <a:t>My_Python</a:t>
            </a:r>
            <a:r>
              <a:rPr lang="en-US" altLang="ko-KR" sz="900" dirty="0">
                <a:solidFill>
                  <a:prstClr val="black"/>
                </a:solidFill>
              </a:rPr>
              <a:t>/WebDriver/chromedriver.exe')</a:t>
            </a:r>
            <a:endParaRPr lang="en-US" altLang="ko-KR" sz="900" dirty="0">
              <a:solidFill>
                <a:srgbClr val="258BCD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136BB2-B4D3-79D0-69A2-63E4A71E4D9C}"/>
              </a:ext>
            </a:extLst>
          </p:cNvPr>
          <p:cNvSpPr/>
          <p:nvPr/>
        </p:nvSpPr>
        <p:spPr>
          <a:xfrm>
            <a:off x="2711451" y="3892550"/>
            <a:ext cx="4824413" cy="184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&gt;&gt;&gt; </a:t>
            </a:r>
            <a:r>
              <a:rPr lang="en-US" altLang="ko-KR" sz="900" dirty="0" err="1">
                <a:solidFill>
                  <a:prstClr val="black"/>
                </a:solidFill>
              </a:rPr>
              <a:t>wd.get</a:t>
            </a:r>
            <a:r>
              <a:rPr lang="en-US" altLang="ko-KR" sz="900" dirty="0">
                <a:solidFill>
                  <a:prstClr val="black"/>
                </a:solidFill>
              </a:rPr>
              <a:t>("https://www.coffeebeankorea.com/</a:t>
            </a:r>
            <a:r>
              <a:rPr lang="en-US" altLang="ko-KR" sz="900" dirty="0">
                <a:solidFill>
                  <a:srgbClr val="258BCD"/>
                </a:solidFill>
              </a:rPr>
              <a:t>store/store.asp"</a:t>
            </a:r>
            <a:r>
              <a:rPr lang="en-US" altLang="ko-KR" sz="900" dirty="0">
                <a:solidFill>
                  <a:prstClr val="black"/>
                </a:solidFill>
              </a:rPr>
              <a:t>)</a:t>
            </a:r>
          </a:p>
        </p:txBody>
      </p:sp>
      <p:pic>
        <p:nvPicPr>
          <p:cNvPr id="64521" name="그림 2">
            <a:extLst>
              <a:ext uri="{FF2B5EF4-FFF2-40B4-BE49-F238E27FC236}">
                <a16:creationId xmlns:a16="http://schemas.microsoft.com/office/drawing/2014/main" id="{7157E8C6-129C-7AE7-AC4E-AD12494F9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26" y="4524375"/>
            <a:ext cx="331311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제목 1">
            <a:extLst>
              <a:ext uri="{FF2B5EF4-FFF2-40B4-BE49-F238E27FC236}">
                <a16:creationId xmlns:a16="http://schemas.microsoft.com/office/drawing/2014/main" id="{844ACFAB-B6AF-6AC2-544F-43A07A6CE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6" y="104775"/>
            <a:ext cx="7561263" cy="547688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동적 웹 페이지 크롤링</a:t>
            </a:r>
          </a:p>
        </p:txBody>
      </p:sp>
      <p:sp>
        <p:nvSpPr>
          <p:cNvPr id="66563" name="TextBox 3">
            <a:extLst>
              <a:ext uri="{FF2B5EF4-FFF2-40B4-BE49-F238E27FC236}">
                <a16:creationId xmlns:a16="http://schemas.microsoft.com/office/drawing/2014/main" id="{2B3F49CD-2306-BBB6-CC6B-7297229DB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36EE136-2502-36C4-09F9-F6A8FE9E8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크롤링하기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4"/>
              <a:defRPr/>
            </a:pPr>
            <a:r>
              <a:rPr lang="ko-KR" altLang="en-US" dirty="0"/>
              <a:t>자바스크립트 함수 호출해 매장 정보 페이지 열기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5"/>
              <a:defRPr/>
            </a:pPr>
            <a:endParaRPr lang="en-US" altLang="ko-KR" sz="900" dirty="0"/>
          </a:p>
          <a:p>
            <a:pPr marL="790575" lvl="2" indent="-342900">
              <a:buFont typeface="+mj-lt"/>
              <a:buAutoNum type="arabicPeriod" startAt="5"/>
              <a:defRPr/>
            </a:pPr>
            <a:r>
              <a:rPr lang="ko-KR" altLang="en-US" dirty="0"/>
              <a:t>자바스크립트 함수가 수행된 페이지의 소스 코드를 저장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5"/>
              <a:defRPr/>
            </a:pPr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객체를 생성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4"/>
              <a:defRPr/>
            </a:pPr>
            <a:endParaRPr lang="en-US" altLang="ko-KR" dirty="0"/>
          </a:p>
        </p:txBody>
      </p:sp>
      <p:sp>
        <p:nvSpPr>
          <p:cNvPr id="66565" name="직사각형 19">
            <a:extLst>
              <a:ext uri="{FF2B5EF4-FFF2-40B4-BE49-F238E27FC236}">
                <a16:creationId xmlns:a16="http://schemas.microsoft.com/office/drawing/2014/main" id="{65B305C5-D4CE-249F-E291-A03CBC664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4192589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300"/>
              </a:spcAft>
              <a:buSzPct val="96000"/>
              <a:buNone/>
            </a:pPr>
            <a:r>
              <a:rPr lang="en-US" altLang="ko-KR" sz="1100">
                <a:solidFill>
                  <a:srgbClr val="000000"/>
                </a:solidFill>
              </a:rPr>
              <a:t>	</a:t>
            </a:r>
            <a:endParaRPr lang="en-US" altLang="ko-KR" sz="1100" b="1">
              <a:solidFill>
                <a:srgbClr val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BA0C99-49E8-7B05-075C-9932D844ED85}"/>
              </a:ext>
            </a:extLst>
          </p:cNvPr>
          <p:cNvSpPr/>
          <p:nvPr/>
        </p:nvSpPr>
        <p:spPr>
          <a:xfrm>
            <a:off x="2711451" y="2276475"/>
            <a:ext cx="4824413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&gt;&gt;&gt; </a:t>
            </a:r>
            <a:r>
              <a:rPr lang="en-US" altLang="ko-KR" sz="900" dirty="0" err="1">
                <a:solidFill>
                  <a:prstClr val="black"/>
                </a:solidFill>
              </a:rPr>
              <a:t>wd.execute_script</a:t>
            </a:r>
            <a:r>
              <a:rPr lang="en-US" altLang="ko-KR" sz="900" dirty="0">
                <a:solidFill>
                  <a:prstClr val="black"/>
                </a:solidFill>
              </a:rPr>
              <a:t>("</a:t>
            </a:r>
            <a:r>
              <a:rPr lang="en-US" altLang="ko-KR" sz="900" dirty="0">
                <a:solidFill>
                  <a:srgbClr val="258BCD"/>
                </a:solidFill>
              </a:rPr>
              <a:t>storePop2(1)</a:t>
            </a:r>
            <a:r>
              <a:rPr lang="en-US" altLang="ko-KR" sz="900" dirty="0">
                <a:solidFill>
                  <a:prstClr val="black"/>
                </a:solidFill>
              </a:rPr>
              <a:t>")</a:t>
            </a:r>
            <a:endParaRPr lang="en-US" altLang="ko-KR" sz="900" dirty="0">
              <a:solidFill>
                <a:srgbClr val="258BCD"/>
              </a:solidFill>
            </a:endParaRPr>
          </a:p>
        </p:txBody>
      </p:sp>
      <p:pic>
        <p:nvPicPr>
          <p:cNvPr id="66567" name="그림 1">
            <a:extLst>
              <a:ext uri="{FF2B5EF4-FFF2-40B4-BE49-F238E27FC236}">
                <a16:creationId xmlns:a16="http://schemas.microsoft.com/office/drawing/2014/main" id="{EB1A46B9-72CB-376B-34A6-686527B14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89" y="2724151"/>
            <a:ext cx="3875087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8" name="그림 3">
            <a:extLst>
              <a:ext uri="{FF2B5EF4-FFF2-40B4-BE49-F238E27FC236}">
                <a16:creationId xmlns:a16="http://schemas.microsoft.com/office/drawing/2014/main" id="{5ED066DE-F9E4-7F1A-794C-C346A4E1DC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1" y="2573338"/>
            <a:ext cx="2932113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A0827A-D52C-3317-1DD1-234B178A6496}"/>
              </a:ext>
            </a:extLst>
          </p:cNvPr>
          <p:cNvSpPr/>
          <p:nvPr/>
        </p:nvSpPr>
        <p:spPr>
          <a:xfrm>
            <a:off x="2711451" y="5461000"/>
            <a:ext cx="4824413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&gt;&gt;&gt; html = </a:t>
            </a:r>
            <a:r>
              <a:rPr lang="en-US" altLang="ko-KR" sz="900" dirty="0" err="1">
                <a:solidFill>
                  <a:prstClr val="black"/>
                </a:solidFill>
              </a:rPr>
              <a:t>wd.page_source</a:t>
            </a:r>
            <a:endParaRPr lang="en-US" altLang="ko-KR" sz="900" dirty="0">
              <a:solidFill>
                <a:prstClr val="black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08004B-C90E-7C78-39FF-61D6629E8D43}"/>
              </a:ext>
            </a:extLst>
          </p:cNvPr>
          <p:cNvSpPr/>
          <p:nvPr/>
        </p:nvSpPr>
        <p:spPr>
          <a:xfrm>
            <a:off x="2711451" y="6140450"/>
            <a:ext cx="4824413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&gt;&gt;&gt; soupCB1 = </a:t>
            </a:r>
            <a:r>
              <a:rPr lang="en-US" altLang="ko-KR" sz="900" dirty="0" err="1">
                <a:solidFill>
                  <a:prstClr val="black"/>
                </a:solidFill>
              </a:rPr>
              <a:t>BeautifulSoup</a:t>
            </a:r>
            <a:r>
              <a:rPr lang="en-US" altLang="ko-KR" sz="900" dirty="0">
                <a:solidFill>
                  <a:prstClr val="black"/>
                </a:solidFill>
              </a:rPr>
              <a:t>(html, '</a:t>
            </a:r>
            <a:r>
              <a:rPr lang="en-US" altLang="ko-KR" sz="900" dirty="0" err="1">
                <a:solidFill>
                  <a:prstClr val="black"/>
                </a:solidFill>
              </a:rPr>
              <a:t>html.parser</a:t>
            </a:r>
            <a:r>
              <a:rPr lang="en-US" altLang="ko-KR" sz="900" dirty="0">
                <a:solidFill>
                  <a:prstClr val="black"/>
                </a:solidFill>
              </a:rPr>
              <a:t>')</a:t>
            </a:r>
            <a:endParaRPr lang="en-US" altLang="ko-KR" sz="900" dirty="0">
              <a:solidFill>
                <a:srgbClr val="258BC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>
            <a:extLst>
              <a:ext uri="{FF2B5EF4-FFF2-40B4-BE49-F238E27FC236}">
                <a16:creationId xmlns:a16="http://schemas.microsoft.com/office/drawing/2014/main" id="{D22C737F-03B8-D34B-1068-0B4EBECC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6" y="104775"/>
            <a:ext cx="7561263" cy="547688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동적 웹 페이지 크롤링</a:t>
            </a:r>
          </a:p>
        </p:txBody>
      </p:sp>
      <p:sp>
        <p:nvSpPr>
          <p:cNvPr id="68611" name="TextBox 3">
            <a:extLst>
              <a:ext uri="{FF2B5EF4-FFF2-40B4-BE49-F238E27FC236}">
                <a16:creationId xmlns:a16="http://schemas.microsoft.com/office/drawing/2014/main" id="{25DCB4F2-2A9D-C7BF-7786-CF2BA1A3C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E3CB45C-4E03-35A7-6995-185EB076E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크롤링하기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7"/>
              <a:defRPr/>
            </a:pPr>
            <a:r>
              <a:rPr lang="en-US" altLang="ko-KR" dirty="0"/>
              <a:t>HTML </a:t>
            </a:r>
            <a:r>
              <a:rPr lang="ko-KR" altLang="en-US" dirty="0"/>
              <a:t>소스 코드 형태로 출력하여 확인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7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7"/>
              <a:defRPr/>
            </a:pPr>
            <a:endParaRPr lang="en-US" altLang="ko-KR" dirty="0"/>
          </a:p>
        </p:txBody>
      </p:sp>
      <p:sp>
        <p:nvSpPr>
          <p:cNvPr id="68613" name="직사각형 19">
            <a:extLst>
              <a:ext uri="{FF2B5EF4-FFF2-40B4-BE49-F238E27FC236}">
                <a16:creationId xmlns:a16="http://schemas.microsoft.com/office/drawing/2014/main" id="{F97AA15E-C2EA-D86C-D7D3-52CA22E42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4192589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300"/>
              </a:spcAft>
              <a:buSzPct val="96000"/>
              <a:buNone/>
            </a:pPr>
            <a:r>
              <a:rPr lang="en-US" altLang="ko-KR" sz="1100">
                <a:solidFill>
                  <a:srgbClr val="000000"/>
                </a:solidFill>
              </a:rPr>
              <a:t>	</a:t>
            </a:r>
            <a:endParaRPr lang="en-US" altLang="ko-KR" sz="1100" b="1">
              <a:solidFill>
                <a:srgbClr val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2BD602-6840-CCD9-D20F-6F3C9B35D5AD}"/>
              </a:ext>
            </a:extLst>
          </p:cNvPr>
          <p:cNvSpPr/>
          <p:nvPr/>
        </p:nvSpPr>
        <p:spPr>
          <a:xfrm>
            <a:off x="1774826" y="2276475"/>
            <a:ext cx="4564063" cy="400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&gt;&gt;&gt; print(soupCB1.prettify())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…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srgbClr val="258BCD"/>
                </a:solidFill>
              </a:rPr>
              <a:t>&lt;/div&gt;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srgbClr val="258BCD"/>
                </a:solidFill>
              </a:rPr>
              <a:t>&lt;!-- end of :: wrap --&gt;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srgbClr val="258BCD"/>
                </a:solidFill>
              </a:rPr>
              <a:t>&lt;div class="</a:t>
            </a:r>
            <a:r>
              <a:rPr lang="en-US" altLang="ko-KR" sz="900" dirty="0" err="1">
                <a:solidFill>
                  <a:srgbClr val="258BCD"/>
                </a:solidFill>
              </a:rPr>
              <a:t>matizCoverLayer</a:t>
            </a:r>
            <a:r>
              <a:rPr lang="en-US" altLang="ko-KR" sz="900" dirty="0">
                <a:solidFill>
                  <a:srgbClr val="258BCD"/>
                </a:solidFill>
              </a:rPr>
              <a:t>" id="matizCoverLayer0" style="position: fixed;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srgbClr val="258BCD"/>
                </a:solidFill>
              </a:rPr>
              <a:t>z-index: 99999; left: 0px; top: 0px; width: 1028px; height: 620px; display: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srgbClr val="258BCD"/>
                </a:solidFill>
              </a:rPr>
              <a:t>block;"&gt;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srgbClr val="258BCD"/>
                </a:solidFill>
              </a:rPr>
              <a:t>&lt;div class="</a:t>
            </a:r>
            <a:r>
              <a:rPr lang="en-US" altLang="ko-KR" sz="900" dirty="0" err="1">
                <a:solidFill>
                  <a:srgbClr val="258BCD"/>
                </a:solidFill>
              </a:rPr>
              <a:t>matizCoverLayerBg</a:t>
            </a:r>
            <a:r>
              <a:rPr lang="en-US" altLang="ko-KR" sz="900" dirty="0">
                <a:solidFill>
                  <a:srgbClr val="258BCD"/>
                </a:solidFill>
              </a:rPr>
              <a:t>" id="matizCoverLayer0Bg" style="position: fixed;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srgbClr val="258BCD"/>
                </a:solidFill>
              </a:rPr>
              <a:t>background: </a:t>
            </a:r>
            <a:r>
              <a:rPr lang="en-US" altLang="ko-KR" sz="900" dirty="0" err="1">
                <a:solidFill>
                  <a:srgbClr val="258BCD"/>
                </a:solidFill>
              </a:rPr>
              <a:t>rgb</a:t>
            </a:r>
            <a:r>
              <a:rPr lang="en-US" altLang="ko-KR" sz="900" dirty="0">
                <a:solidFill>
                  <a:srgbClr val="258BCD"/>
                </a:solidFill>
              </a:rPr>
              <a:t>(0, 0, 0); opacity: 0.75; z-index: 99999; left: 0px; top: 0px;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srgbClr val="258BCD"/>
                </a:solidFill>
              </a:rPr>
              <a:t>width: 100%; height: 100%;"&gt;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srgbClr val="258BCD"/>
                </a:solidFill>
              </a:rPr>
              <a:t>&lt;/div&gt;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srgbClr val="258BCD"/>
                </a:solidFill>
              </a:rPr>
              <a:t>&lt;div class="</a:t>
            </a:r>
            <a:r>
              <a:rPr lang="en-US" altLang="ko-KR" sz="900" dirty="0" err="1">
                <a:solidFill>
                  <a:srgbClr val="258BCD"/>
                </a:solidFill>
              </a:rPr>
              <a:t>matizCoverLayerContent</a:t>
            </a:r>
            <a:r>
              <a:rPr lang="en-US" altLang="ko-KR" sz="900" dirty="0">
                <a:solidFill>
                  <a:srgbClr val="258BCD"/>
                </a:solidFill>
              </a:rPr>
              <a:t>" id="matizCoverLayer0Content"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srgbClr val="258BCD"/>
                </a:solidFill>
              </a:rPr>
              <a:t>style="position: fixed; z-index: 99999; left: 34px; top: 50px;"&gt;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srgbClr val="258BCD"/>
                </a:solidFill>
              </a:rPr>
              <a:t>&lt;div class="</a:t>
            </a:r>
            <a:r>
              <a:rPr lang="en-US" altLang="ko-KR" sz="900" dirty="0" err="1">
                <a:solidFill>
                  <a:srgbClr val="258BCD"/>
                </a:solidFill>
              </a:rPr>
              <a:t>store_popup</a:t>
            </a:r>
            <a:r>
              <a:rPr lang="en-US" altLang="ko-KR" sz="900" dirty="0">
                <a:solidFill>
                  <a:srgbClr val="258BCD"/>
                </a:solidFill>
              </a:rPr>
              <a:t>"&gt;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srgbClr val="258BCD"/>
                </a:solidFill>
              </a:rPr>
              <a:t>…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srgbClr val="258BCD"/>
                </a:solidFill>
              </a:rPr>
              <a:t>&lt;div class="</a:t>
            </a:r>
            <a:r>
              <a:rPr lang="en-US" altLang="ko-KR" sz="900" dirty="0" err="1">
                <a:solidFill>
                  <a:srgbClr val="258BCD"/>
                </a:solidFill>
              </a:rPr>
              <a:t>store_txt</a:t>
            </a:r>
            <a:r>
              <a:rPr lang="en-US" altLang="ko-KR" sz="900" dirty="0">
                <a:solidFill>
                  <a:srgbClr val="258BCD"/>
                </a:solidFill>
              </a:rPr>
              <a:t>"&gt;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srgbClr val="258BCD"/>
                </a:solidFill>
              </a:rPr>
              <a:t>   &lt;h2&gt;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srgbClr val="258BCD"/>
                </a:solidFill>
              </a:rPr>
              <a:t>      </a:t>
            </a:r>
            <a:r>
              <a:rPr lang="ko-KR" altLang="en-US" sz="900" dirty="0" err="1">
                <a:solidFill>
                  <a:srgbClr val="258BCD"/>
                </a:solidFill>
              </a:rPr>
              <a:t>학동역</a:t>
            </a:r>
            <a:r>
              <a:rPr lang="ko-KR" altLang="en-US" sz="900" dirty="0">
                <a:solidFill>
                  <a:srgbClr val="258BCD"/>
                </a:solidFill>
              </a:rPr>
              <a:t> </a:t>
            </a:r>
            <a:r>
              <a:rPr lang="en-US" altLang="ko-KR" sz="900" dirty="0">
                <a:solidFill>
                  <a:srgbClr val="258BCD"/>
                </a:solidFill>
              </a:rPr>
              <a:t>DT</a:t>
            </a:r>
            <a:r>
              <a:rPr lang="ko-KR" altLang="en-US" sz="900" dirty="0">
                <a:solidFill>
                  <a:srgbClr val="258BCD"/>
                </a:solidFill>
              </a:rPr>
              <a:t>점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ko-KR" altLang="en-US" sz="900" dirty="0">
                <a:solidFill>
                  <a:srgbClr val="258BCD"/>
                </a:solidFill>
              </a:rPr>
              <a:t>   </a:t>
            </a:r>
            <a:r>
              <a:rPr lang="en-US" altLang="ko-KR" sz="900" dirty="0">
                <a:solidFill>
                  <a:srgbClr val="258BCD"/>
                </a:solidFill>
              </a:rPr>
              <a:t>&lt;/h2&gt;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srgbClr val="258BCD"/>
                </a:solidFill>
              </a:rPr>
              <a:t>   &lt;p class="tag"&gt;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srgbClr val="258BCD"/>
                </a:solidFill>
              </a:rPr>
              <a:t>      &lt;span class="decaf" title="</a:t>
            </a:r>
            <a:r>
              <a:rPr lang="ko-KR" altLang="en-US" sz="900" dirty="0" err="1">
                <a:solidFill>
                  <a:srgbClr val="258BCD"/>
                </a:solidFill>
              </a:rPr>
              <a:t>디카페인</a:t>
            </a:r>
            <a:r>
              <a:rPr lang="en-US" altLang="ko-KR" sz="900" dirty="0">
                <a:solidFill>
                  <a:srgbClr val="258BCD"/>
                </a:solidFill>
              </a:rPr>
              <a:t>"&gt;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srgbClr val="258BCD"/>
                </a:solidFill>
              </a:rPr>
              <a:t>         </a:t>
            </a:r>
            <a:r>
              <a:rPr lang="ko-KR" altLang="en-US" sz="900" dirty="0" err="1">
                <a:solidFill>
                  <a:srgbClr val="258BCD"/>
                </a:solidFill>
              </a:rPr>
              <a:t>디카페인</a:t>
            </a:r>
            <a:endParaRPr lang="ko-KR" altLang="en-US" sz="900" dirty="0">
              <a:solidFill>
                <a:srgbClr val="258BCD"/>
              </a:solidFill>
            </a:endParaRP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ko-KR" altLang="en-US" sz="900" dirty="0">
                <a:solidFill>
                  <a:srgbClr val="258BCD"/>
                </a:solidFill>
              </a:rPr>
              <a:t>      </a:t>
            </a:r>
            <a:r>
              <a:rPr lang="en-US" altLang="ko-KR" sz="900" dirty="0">
                <a:solidFill>
                  <a:srgbClr val="258BCD"/>
                </a:solidFill>
              </a:rPr>
              <a:t>&lt;/span&gt;</a:t>
            </a:r>
          </a:p>
          <a:p>
            <a:pPr marL="171450" lvl="2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lang="en-US" altLang="ko-KR" sz="900" dirty="0">
                <a:solidFill>
                  <a:srgbClr val="258BCD"/>
                </a:solidFill>
              </a:rPr>
              <a:t>      …</a:t>
            </a:r>
          </a:p>
        </p:txBody>
      </p:sp>
      <p:grpSp>
        <p:nvGrpSpPr>
          <p:cNvPr id="68615" name="그룹 1">
            <a:extLst>
              <a:ext uri="{FF2B5EF4-FFF2-40B4-BE49-F238E27FC236}">
                <a16:creationId xmlns:a16="http://schemas.microsoft.com/office/drawing/2014/main" id="{92050B65-A0E6-8E92-51EC-3A7291D74370}"/>
              </a:ext>
            </a:extLst>
          </p:cNvPr>
          <p:cNvGrpSpPr>
            <a:grpSpLocks/>
          </p:cNvGrpSpPr>
          <p:nvPr/>
        </p:nvGrpSpPr>
        <p:grpSpPr bwMode="auto">
          <a:xfrm>
            <a:off x="6410325" y="2276475"/>
            <a:ext cx="4071938" cy="3995738"/>
            <a:chOff x="4815581" y="2282683"/>
            <a:chExt cx="4071244" cy="39961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BABECB9-54E6-1111-3D37-4F989FCB0330}"/>
                </a:ext>
              </a:extLst>
            </p:cNvPr>
            <p:cNvSpPr/>
            <p:nvPr/>
          </p:nvSpPr>
          <p:spPr>
            <a:xfrm>
              <a:off x="4815581" y="2282683"/>
              <a:ext cx="4071244" cy="2948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71450" lvl="2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lang="en-US" altLang="ko-KR" sz="900" dirty="0">
                  <a:solidFill>
                    <a:srgbClr val="258BCD"/>
                  </a:solidFill>
                </a:rPr>
                <a:t>&lt;table class="</a:t>
              </a:r>
              <a:r>
                <a:rPr lang="en-US" altLang="ko-KR" sz="900" dirty="0" err="1">
                  <a:solidFill>
                    <a:srgbClr val="258BCD"/>
                  </a:solidFill>
                </a:rPr>
                <a:t>store_table</a:t>
              </a:r>
              <a:r>
                <a:rPr lang="en-US" altLang="ko-KR" sz="900" dirty="0">
                  <a:solidFill>
                    <a:srgbClr val="258BCD"/>
                  </a:solidFill>
                </a:rPr>
                <a:t>"&gt;</a:t>
              </a:r>
            </a:p>
            <a:p>
              <a:pPr marL="171450" lvl="2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lang="en-US" altLang="ko-KR" sz="900" dirty="0">
                  <a:solidFill>
                    <a:srgbClr val="258BCD"/>
                  </a:solidFill>
                </a:rPr>
                <a:t>   &lt;</a:t>
              </a:r>
              <a:r>
                <a:rPr lang="en-US" altLang="ko-KR" sz="900" dirty="0" err="1">
                  <a:solidFill>
                    <a:srgbClr val="258BCD"/>
                  </a:solidFill>
                </a:rPr>
                <a:t>tbody</a:t>
              </a:r>
              <a:r>
                <a:rPr lang="en-US" altLang="ko-KR" sz="900" dirty="0">
                  <a:solidFill>
                    <a:srgbClr val="258BCD"/>
                  </a:solidFill>
                </a:rPr>
                <a:t>&gt;</a:t>
              </a:r>
            </a:p>
            <a:p>
              <a:pPr marL="171450" lvl="2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lang="en-US" altLang="ko-KR" sz="900" dirty="0">
                  <a:solidFill>
                    <a:srgbClr val="258BCD"/>
                  </a:solidFill>
                </a:rPr>
                <a:t>      …</a:t>
              </a:r>
            </a:p>
            <a:p>
              <a:pPr marL="171450" lvl="2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lang="en-US" altLang="ko-KR" sz="900" dirty="0">
                  <a:solidFill>
                    <a:srgbClr val="258BCD"/>
                  </a:solidFill>
                </a:rPr>
                <a:t>      &lt;</a:t>
              </a:r>
              <a:r>
                <a:rPr lang="en-US" altLang="ko-KR" sz="900" dirty="0" err="1">
                  <a:solidFill>
                    <a:srgbClr val="258BCD"/>
                  </a:solidFill>
                </a:rPr>
                <a:t>th</a:t>
              </a:r>
              <a:r>
                <a:rPr lang="en-US" altLang="ko-KR" sz="900" dirty="0">
                  <a:solidFill>
                    <a:srgbClr val="258BCD"/>
                  </a:solidFill>
                </a:rPr>
                <a:t>&gt;</a:t>
              </a:r>
            </a:p>
            <a:p>
              <a:pPr marL="171450" lvl="2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lang="en-US" altLang="ko-KR" sz="900" dirty="0">
                  <a:solidFill>
                    <a:srgbClr val="258BCD"/>
                  </a:solidFill>
                </a:rPr>
                <a:t>         </a:t>
              </a:r>
              <a:r>
                <a:rPr lang="ko-KR" altLang="en-US" sz="900" dirty="0">
                  <a:solidFill>
                    <a:srgbClr val="258BCD"/>
                  </a:solidFill>
                </a:rPr>
                <a:t>주소</a:t>
              </a:r>
            </a:p>
            <a:p>
              <a:pPr marL="171450" lvl="2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lang="ko-KR" altLang="en-US" sz="900" dirty="0">
                  <a:solidFill>
                    <a:srgbClr val="258BCD"/>
                  </a:solidFill>
                </a:rPr>
                <a:t>      </a:t>
              </a:r>
              <a:r>
                <a:rPr lang="en-US" altLang="ko-KR" sz="900" dirty="0">
                  <a:solidFill>
                    <a:srgbClr val="258BCD"/>
                  </a:solidFill>
                </a:rPr>
                <a:t>&lt;/</a:t>
              </a:r>
              <a:r>
                <a:rPr lang="en-US" altLang="ko-KR" sz="900" dirty="0" err="1">
                  <a:solidFill>
                    <a:srgbClr val="258BCD"/>
                  </a:solidFill>
                </a:rPr>
                <a:t>th</a:t>
              </a:r>
              <a:r>
                <a:rPr lang="en-US" altLang="ko-KR" sz="900" dirty="0">
                  <a:solidFill>
                    <a:srgbClr val="258BCD"/>
                  </a:solidFill>
                </a:rPr>
                <a:t>&gt;</a:t>
              </a:r>
            </a:p>
            <a:p>
              <a:pPr marL="171450" lvl="2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lang="en-US" altLang="ko-KR" sz="900" dirty="0">
                  <a:solidFill>
                    <a:srgbClr val="258BCD"/>
                  </a:solidFill>
                </a:rPr>
                <a:t>      &lt;td&gt;</a:t>
              </a:r>
            </a:p>
            <a:p>
              <a:pPr marL="171450" lvl="2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lang="en-US" altLang="ko-KR" sz="900" dirty="0">
                  <a:solidFill>
                    <a:srgbClr val="258BCD"/>
                  </a:solidFill>
                </a:rPr>
                <a:t>         </a:t>
              </a:r>
              <a:r>
                <a:rPr lang="ko-KR" altLang="en-US" sz="900" dirty="0">
                  <a:solidFill>
                    <a:srgbClr val="258BCD"/>
                  </a:solidFill>
                </a:rPr>
                <a:t>서울시 강남구 </a:t>
              </a:r>
              <a:r>
                <a:rPr lang="ko-KR" altLang="en-US" sz="900" dirty="0" err="1">
                  <a:solidFill>
                    <a:srgbClr val="258BCD"/>
                  </a:solidFill>
                </a:rPr>
                <a:t>학동로</a:t>
              </a:r>
              <a:r>
                <a:rPr lang="ko-KR" altLang="en-US" sz="900" dirty="0">
                  <a:solidFill>
                    <a:srgbClr val="258BCD"/>
                  </a:solidFill>
                </a:rPr>
                <a:t> </a:t>
              </a:r>
              <a:r>
                <a:rPr lang="en-US" altLang="ko-KR" sz="900" dirty="0">
                  <a:solidFill>
                    <a:srgbClr val="258BCD"/>
                  </a:solidFill>
                </a:rPr>
                <a:t>211 1</a:t>
              </a:r>
              <a:r>
                <a:rPr lang="ko-KR" altLang="en-US" sz="900" dirty="0">
                  <a:solidFill>
                    <a:srgbClr val="258BCD"/>
                  </a:solidFill>
                </a:rPr>
                <a:t>층</a:t>
              </a:r>
            </a:p>
            <a:p>
              <a:pPr marL="171450" lvl="2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lang="ko-KR" altLang="en-US" sz="900" dirty="0">
                  <a:solidFill>
                    <a:srgbClr val="258BCD"/>
                  </a:solidFill>
                </a:rPr>
                <a:t>         </a:t>
              </a:r>
              <a:r>
                <a:rPr lang="en-US" altLang="ko-KR" sz="900" dirty="0">
                  <a:solidFill>
                    <a:srgbClr val="258BCD"/>
                  </a:solidFill>
                </a:rPr>
                <a:t>…</a:t>
              </a:r>
            </a:p>
            <a:p>
              <a:pPr marL="171450" lvl="2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lang="en-US" altLang="ko-KR" sz="900" dirty="0">
                  <a:solidFill>
                    <a:srgbClr val="258BCD"/>
                  </a:solidFill>
                </a:rPr>
                <a:t>      &lt;</a:t>
              </a:r>
              <a:r>
                <a:rPr lang="en-US" altLang="ko-KR" sz="900" dirty="0" err="1">
                  <a:solidFill>
                    <a:srgbClr val="258BCD"/>
                  </a:solidFill>
                </a:rPr>
                <a:t>th</a:t>
              </a:r>
              <a:r>
                <a:rPr lang="en-US" altLang="ko-KR" sz="900" dirty="0">
                  <a:solidFill>
                    <a:srgbClr val="258BCD"/>
                  </a:solidFill>
                </a:rPr>
                <a:t>&gt;</a:t>
              </a:r>
            </a:p>
            <a:p>
              <a:pPr marL="171450" lvl="2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lang="en-US" altLang="ko-KR" sz="900" dirty="0">
                  <a:solidFill>
                    <a:srgbClr val="258BCD"/>
                  </a:solidFill>
                </a:rPr>
                <a:t>         </a:t>
              </a:r>
              <a:r>
                <a:rPr lang="ko-KR" altLang="en-US" sz="900" dirty="0">
                  <a:solidFill>
                    <a:srgbClr val="258BCD"/>
                  </a:solidFill>
                </a:rPr>
                <a:t>전화번호</a:t>
              </a:r>
            </a:p>
            <a:p>
              <a:pPr marL="171450" lvl="2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lang="ko-KR" altLang="en-US" sz="900" dirty="0">
                  <a:solidFill>
                    <a:srgbClr val="258BCD"/>
                  </a:solidFill>
                </a:rPr>
                <a:t>      </a:t>
              </a:r>
              <a:r>
                <a:rPr lang="en-US" altLang="ko-KR" sz="900" dirty="0">
                  <a:solidFill>
                    <a:srgbClr val="258BCD"/>
                  </a:solidFill>
                </a:rPr>
                <a:t>&lt;/</a:t>
              </a:r>
              <a:r>
                <a:rPr lang="en-US" altLang="ko-KR" sz="900" dirty="0" err="1">
                  <a:solidFill>
                    <a:srgbClr val="258BCD"/>
                  </a:solidFill>
                </a:rPr>
                <a:t>th</a:t>
              </a:r>
              <a:r>
                <a:rPr lang="en-US" altLang="ko-KR" sz="900" dirty="0">
                  <a:solidFill>
                    <a:srgbClr val="258BCD"/>
                  </a:solidFill>
                </a:rPr>
                <a:t>&gt;</a:t>
              </a:r>
            </a:p>
            <a:p>
              <a:pPr marL="171450" lvl="2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lang="en-US" altLang="ko-KR" sz="900" dirty="0">
                  <a:solidFill>
                    <a:srgbClr val="258BCD"/>
                  </a:solidFill>
                </a:rPr>
                <a:t>      &lt;td&gt;</a:t>
              </a:r>
            </a:p>
            <a:p>
              <a:pPr marL="171450" lvl="2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lang="en-US" altLang="ko-KR" sz="900" dirty="0">
                  <a:solidFill>
                    <a:srgbClr val="258BCD"/>
                  </a:solidFill>
                </a:rPr>
                <a:t>         02-3444-0000</a:t>
              </a:r>
            </a:p>
            <a:p>
              <a:pPr marL="171450" lvl="2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lang="en-US" altLang="ko-KR" sz="900" dirty="0">
                  <a:solidFill>
                    <a:srgbClr val="258BCD"/>
                  </a:solidFill>
                </a:rPr>
                <a:t>      &lt;/td&gt;</a:t>
              </a:r>
            </a:p>
            <a:p>
              <a:pPr marL="171450" lvl="2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lang="en-US" altLang="ko-KR" sz="900" dirty="0">
                  <a:solidFill>
                    <a:srgbClr val="258BCD"/>
                  </a:solidFill>
                </a:rPr>
                <a:t>         …</a:t>
              </a:r>
            </a:p>
            <a:p>
              <a:pPr marL="171450" lvl="2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lang="en-US" altLang="ko-KR" sz="900" dirty="0">
                  <a:solidFill>
                    <a:srgbClr val="258BCD"/>
                  </a:solidFill>
                </a:rPr>
                <a:t>&lt;/body&gt;</a:t>
              </a:r>
            </a:p>
            <a:p>
              <a:pPr marL="171450" lvl="2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lang="en-US" altLang="ko-KR" sz="900" dirty="0">
                  <a:solidFill>
                    <a:srgbClr val="258BCD"/>
                  </a:solidFill>
                </a:rPr>
                <a:t>&lt;/html&gt;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BB23EC-6425-A8EA-BE89-3061B6B15E8F}"/>
                </a:ext>
              </a:extLst>
            </p:cNvPr>
            <p:cNvSpPr/>
            <p:nvPr/>
          </p:nvSpPr>
          <p:spPr>
            <a:xfrm>
              <a:off x="4815581" y="5230995"/>
              <a:ext cx="4071244" cy="10478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71450" lvl="2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endParaRPr lang="en-US" altLang="ko-KR" sz="900" dirty="0">
                <a:solidFill>
                  <a:srgbClr val="258BCD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제목 1">
            <a:extLst>
              <a:ext uri="{FF2B5EF4-FFF2-40B4-BE49-F238E27FC236}">
                <a16:creationId xmlns:a16="http://schemas.microsoft.com/office/drawing/2014/main" id="{C2DBE402-ACED-D9A6-F193-45FD0B412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6" y="104775"/>
            <a:ext cx="7561263" cy="547688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동적 웹 페이지 크롤링</a:t>
            </a:r>
          </a:p>
        </p:txBody>
      </p:sp>
      <p:sp>
        <p:nvSpPr>
          <p:cNvPr id="70659" name="TextBox 3">
            <a:extLst>
              <a:ext uri="{FF2B5EF4-FFF2-40B4-BE49-F238E27FC236}">
                <a16:creationId xmlns:a16="http://schemas.microsoft.com/office/drawing/2014/main" id="{98F52286-4915-AB07-2B44-04E99D857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34EBB67-9EDC-DF26-1936-28295113F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크롤링하기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매장 정보가 있는 테이블 부분의 </a:t>
            </a:r>
            <a:r>
              <a:rPr lang="en-US" altLang="ko-KR" dirty="0"/>
              <a:t>HTML </a:t>
            </a:r>
            <a:r>
              <a:rPr lang="ko-KR" altLang="en-US" dirty="0"/>
              <a:t>소스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dirty="0"/>
              <a:t>매장 이름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&lt;div class="</a:t>
            </a:r>
            <a:r>
              <a:rPr lang="en-US" altLang="ko-KR" dirty="0" err="1"/>
              <a:t>store_txt</a:t>
            </a:r>
            <a:r>
              <a:rPr lang="en-US" altLang="ko-KR" dirty="0"/>
              <a:t>"&gt; </a:t>
            </a:r>
            <a:r>
              <a:rPr lang="ko-KR" altLang="en-US" dirty="0"/>
              <a:t>태그 내부의 </a:t>
            </a:r>
            <a:r>
              <a:rPr lang="en-US" altLang="ko-KR" dirty="0"/>
              <a:t>&lt;h2&gt;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dirty="0"/>
              <a:t>매장 주소</a:t>
            </a:r>
            <a:r>
              <a:rPr lang="en-US" altLang="ko-KR" dirty="0"/>
              <a:t>,</a:t>
            </a:r>
            <a:r>
              <a:rPr lang="ko-KR" altLang="en-US" dirty="0"/>
              <a:t> 전화번호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&lt;table class="</a:t>
            </a:r>
            <a:r>
              <a:rPr lang="en-US" altLang="ko-KR" dirty="0" err="1"/>
              <a:t>store_table</a:t>
            </a:r>
            <a:r>
              <a:rPr lang="en-US" altLang="ko-KR" dirty="0"/>
              <a:t>"&gt; </a:t>
            </a:r>
            <a:r>
              <a:rPr lang="ko-KR" altLang="en-US" dirty="0"/>
              <a:t>태그 내부의 </a:t>
            </a:r>
            <a:r>
              <a:rPr lang="en-US" altLang="ko-KR" dirty="0"/>
              <a:t>&lt;td&gt;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7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7"/>
              <a:defRPr/>
            </a:pPr>
            <a:endParaRPr lang="en-US" altLang="ko-KR" dirty="0"/>
          </a:p>
        </p:txBody>
      </p:sp>
      <p:sp>
        <p:nvSpPr>
          <p:cNvPr id="70661" name="직사각형 19">
            <a:extLst>
              <a:ext uri="{FF2B5EF4-FFF2-40B4-BE49-F238E27FC236}">
                <a16:creationId xmlns:a16="http://schemas.microsoft.com/office/drawing/2014/main" id="{2BB5E791-7C70-7DB1-E7DD-A23B726EB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4192589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300"/>
              </a:spcAft>
              <a:buSzPct val="96000"/>
              <a:buNone/>
            </a:pPr>
            <a:r>
              <a:rPr lang="en-US" altLang="ko-KR" sz="1100">
                <a:solidFill>
                  <a:srgbClr val="000000"/>
                </a:solidFill>
              </a:rPr>
              <a:t>	</a:t>
            </a:r>
            <a:endParaRPr lang="en-US" altLang="ko-KR" sz="1100" b="1">
              <a:solidFill>
                <a:srgbClr val="000000"/>
              </a:solidFill>
            </a:endParaRPr>
          </a:p>
        </p:txBody>
      </p:sp>
      <p:pic>
        <p:nvPicPr>
          <p:cNvPr id="70662" name="그림 2">
            <a:extLst>
              <a:ext uri="{FF2B5EF4-FFF2-40B4-BE49-F238E27FC236}">
                <a16:creationId xmlns:a16="http://schemas.microsoft.com/office/drawing/2014/main" id="{4903597C-069F-30DA-C465-2E242200D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76" y="1773239"/>
            <a:ext cx="3311525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1400</Words>
  <Application>Microsoft Office PowerPoint</Application>
  <PresentationFormat>와이드스크린</PresentationFormat>
  <Paragraphs>243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HelveticaNeue-Roman</vt:lpstr>
      <vt:lpstr>Wingdings</vt:lpstr>
      <vt:lpstr>Office 테마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02. 동적 웹 페이지 크롤링</dc:title>
  <dc:creator>user</dc:creator>
  <cp:lastModifiedBy>user</cp:lastModifiedBy>
  <cp:revision>1</cp:revision>
  <dcterms:created xsi:type="dcterms:W3CDTF">2022-12-07T01:20:11Z</dcterms:created>
  <dcterms:modified xsi:type="dcterms:W3CDTF">2022-12-07T01:21:21Z</dcterms:modified>
</cp:coreProperties>
</file>