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34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0T10:29:24.737" idx="1">
    <p:pos x="2426" y="1271"/>
    <p:text>- 화면이름 : 해당 화면의 특징을 설명, 세부기능 페이지일 경우 각 페이지별로
이름이 달라 분류될 수 있어야 한다.
 - 화면코드 : 화면코드는 안드로이드 액티비티나 xml / 웹의 경우 css, js, html 등의
파일명과 통일화 시키면 프로젝트 관리가 편함, 영어+언더바+숫자로만 이루어져야
관리가 편하다.
- 작성자 : 해당 화면을 설계한 작성자명을 입력해주면 된다.
- 유의사항 : 운영체제나, 기기종류에 따른 주의할 점이나 알아야할 사항과 예외처리나 화면 구동 시 주의사항을 적어주면 된다. 
- 화면설명 : 각 버튼, 입력창, 텍스트, 이미지 등 화면 내 모든 요소에 대한 설명을 번호를 달아(넘버링) 상세히 번호별로 구분하여 설명해주면 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AE61-E3C6-D94C-7EB3-589805DA6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28023-E387-9D4B-24B6-5F3721EAE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2897-8E60-FABC-C0BF-DC3BA108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A8177-5363-D0E9-2857-1D4F789C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957EF-50D0-7F44-644B-0BB8AD59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1B4B-0E85-A0F0-9040-60537379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5416B-F9CF-3E52-5E5E-7425664AB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FA4D1-D530-EEBF-853D-2EC50DE8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7D88-1DCE-62E7-68B2-AF575841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B19F6-2298-9DFA-F92F-8904053E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17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0A347-8A93-6AF6-0BD4-919CC2D55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27BE1-6E2D-1F8F-CB94-4419B752E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8B9ED-1254-0AAD-368B-464ECB0A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62DD-88ED-EAF0-A96F-A4376440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C524B-44BD-2287-1B8A-DB4DB7DD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3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095A-9096-B88B-5F38-10313DA8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21DC8-4C8D-AA6B-92D7-72028A60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20FAD-B57C-4422-7F47-934D42FC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B80E-EA0D-B510-DF6B-F9D4AB77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302B1-8691-BBE9-08E2-AC1A3A79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38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35DD-5B4E-D9E1-9AC4-7C5554B6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D48B4-07A7-3909-58A8-49AA96469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C2357-5E73-E245-E173-00675FD5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C880-9778-760F-8174-456F6659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17081-5CCF-AD00-2DA6-42F91900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0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F284-A4F4-2E3B-188B-8C50AD93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2D14-2D7B-904B-5F7B-BC4981A3D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EA2FD-D1FE-8B30-9D63-BFDA6F6E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04258-61E7-32BE-7BAD-2CD928E5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D88F2-F742-4E43-6C23-F065ACB7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82CF0-7790-DD64-24A0-BDF76837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72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B325-C1C2-6A5C-4DBF-42F57042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68BE7-92E6-2954-DB44-AC67DA90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29824-9299-1A5E-49C8-400ABDD10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4AFDD-D4EC-9828-8838-78420B331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54B9-3526-0B7C-6D76-B55E26B58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9E535-13F0-0514-A9BA-09C92F1B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38764-F068-461B-A1EB-3ECBC6E7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06E53-62BA-849A-2E57-C2909A33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9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BE75-C0A1-A868-95E7-238E4B80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39D89-F7ED-535E-432C-4521CBE4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8EFA4-0946-C7DC-7176-00D0D13A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F37EF-062A-055C-C2D7-FB32FB04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17945-E521-7DCC-33AB-AF2ECCF4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4ABD-96E8-DA0E-3FFB-AFE7F9B2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306EF-318D-4D53-E07D-FFAA710E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5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D1F1-50C9-AA60-6F6E-018AA1C9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4C25-B1C4-38F2-BD9E-086EED133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E9868-C39D-529D-C356-EF84D5F07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DCCBB-BF4D-60D4-3DAD-74F36253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6AFFD-0728-F7DE-1C40-3CCABAF4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14546-29A1-A441-5B1F-FD37DBEC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5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2987-E61F-32D5-5CC0-398A39AA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A5150-6C77-CF15-B449-F83C5C421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77BB2-58B5-9B0A-DA33-054D5EDCD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9D6FA-24CA-7313-A173-3D8FD364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3DA-B39F-463F-A198-C2D5C18E93A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6E9BB-68D7-8864-499B-4B88D0CF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3382C-F587-9174-2C02-4B23385C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0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B198A-1A34-C127-B355-68878D80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534A7-249A-1772-D64F-57B1077CE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40FB-F417-27F6-1C03-CBDD2976C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C23DA-B39F-463F-A198-C2D5C18E93A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6137D-EB2A-811D-8367-F7B5EA982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EF0D-9251-203F-9C51-DBA6757A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3728-C8CE-4620-8B94-8878A327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1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A560C-BC6F-08BF-9279-13C921D0AF05}"/>
              </a:ext>
            </a:extLst>
          </p:cNvPr>
          <p:cNvSpPr txBox="1"/>
          <p:nvPr/>
        </p:nvSpPr>
        <p:spPr>
          <a:xfrm>
            <a:off x="184435" y="267061"/>
            <a:ext cx="119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82441-E9FA-A644-52AE-ABB8DEEF2533}"/>
              </a:ext>
            </a:extLst>
          </p:cNvPr>
          <p:cNvSpPr txBox="1"/>
          <p:nvPr/>
        </p:nvSpPr>
        <p:spPr>
          <a:xfrm>
            <a:off x="1071536" y="947751"/>
            <a:ext cx="242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제안 배경 및 필요성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F2896C-CC01-2CFC-078B-8A854FE3DDB2}"/>
              </a:ext>
            </a:extLst>
          </p:cNvPr>
          <p:cNvSpPr txBox="1"/>
          <p:nvPr/>
        </p:nvSpPr>
        <p:spPr>
          <a:xfrm>
            <a:off x="3806714" y="947751"/>
            <a:ext cx="7889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시장현황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독거노인 및 난청환자 비율의 통계자료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필요성 및 차별성 </a:t>
            </a:r>
            <a:r>
              <a:rPr lang="en-US" altLang="ko-KR" dirty="0"/>
              <a:t>(</a:t>
            </a:r>
            <a:r>
              <a:rPr lang="ko-KR" altLang="en-US" dirty="0"/>
              <a:t>난청노인의 경우 우울증 및 치매 발병률이 높음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준비사항과 기대효과 </a:t>
            </a:r>
            <a:r>
              <a:rPr lang="en-US" altLang="ko-KR" dirty="0"/>
              <a:t>(</a:t>
            </a:r>
            <a:r>
              <a:rPr lang="ko-KR" altLang="en-US" dirty="0"/>
              <a:t>난청 데이터로 난청여부 판별</a:t>
            </a:r>
            <a:r>
              <a:rPr lang="en-US" altLang="ko-KR" dirty="0"/>
              <a:t>, </a:t>
            </a:r>
            <a:r>
              <a:rPr lang="ko-KR" altLang="en-US" dirty="0"/>
              <a:t>보호자에게 시각화된 통계자료 제공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활용방안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음성 데이터를 바탕으로 감성분석</a:t>
            </a:r>
            <a:r>
              <a:rPr lang="en-US" altLang="ko-KR" dirty="0"/>
              <a:t>, </a:t>
            </a:r>
            <a:r>
              <a:rPr lang="ko-KR" altLang="en-US" dirty="0"/>
              <a:t>우울증 및 치매 조기진단</a:t>
            </a:r>
            <a:r>
              <a:rPr lang="en-US" altLang="ko-KR" dirty="0"/>
              <a:t>, </a:t>
            </a:r>
            <a:r>
              <a:rPr lang="ko-KR" altLang="en-US" dirty="0"/>
              <a:t>보호자에게 정보 제공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F2E34-23A6-5F08-FF67-71F4F71ECD2C}"/>
              </a:ext>
            </a:extLst>
          </p:cNvPr>
          <p:cNvSpPr txBox="1"/>
          <p:nvPr/>
        </p:nvSpPr>
        <p:spPr>
          <a:xfrm>
            <a:off x="1071538" y="3142692"/>
            <a:ext cx="273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 제품 현황 및 비교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F38CA-FDEA-70CD-B783-7866E4A3771C}"/>
              </a:ext>
            </a:extLst>
          </p:cNvPr>
          <p:cNvSpPr txBox="1"/>
          <p:nvPr/>
        </p:nvSpPr>
        <p:spPr>
          <a:xfrm>
            <a:off x="3806716" y="3102709"/>
            <a:ext cx="732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서비스 및 유사 제품 분석 및 비교 </a:t>
            </a:r>
            <a:r>
              <a:rPr lang="en-US" altLang="ko-KR" dirty="0"/>
              <a:t>-&gt; </a:t>
            </a:r>
            <a:r>
              <a:rPr lang="ko-KR" altLang="en-US" dirty="0"/>
              <a:t>네이버클로바</a:t>
            </a:r>
            <a:r>
              <a:rPr lang="en-US" altLang="ko-KR" dirty="0"/>
              <a:t>, </a:t>
            </a:r>
            <a:r>
              <a:rPr lang="ko-KR" altLang="en-US" dirty="0"/>
              <a:t>그리고 피보호자 건강 상태 파악하는 어플이 있는지 조사해보자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78419-AC3B-F278-7DBC-009A3B611BEC}"/>
              </a:ext>
            </a:extLst>
          </p:cNvPr>
          <p:cNvSpPr txBox="1"/>
          <p:nvPr/>
        </p:nvSpPr>
        <p:spPr>
          <a:xfrm>
            <a:off x="1071536" y="4346830"/>
            <a:ext cx="273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제안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2F361-CF3C-7FC5-E962-E21D1EF106FE}"/>
              </a:ext>
            </a:extLst>
          </p:cNvPr>
          <p:cNvSpPr txBox="1"/>
          <p:nvPr/>
        </p:nvSpPr>
        <p:spPr>
          <a:xfrm>
            <a:off x="3591801" y="4311500"/>
            <a:ext cx="810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목표 </a:t>
            </a:r>
            <a:r>
              <a:rPr lang="en-US" altLang="ko-KR" dirty="0"/>
              <a:t>– </a:t>
            </a:r>
            <a:r>
              <a:rPr lang="ko-KR" altLang="en-US" dirty="0"/>
              <a:t>난청 데이터를 어떻게 활용할 것인가</a:t>
            </a:r>
            <a:endParaRPr lang="en-US" altLang="ko-KR" dirty="0"/>
          </a:p>
          <a:p>
            <a:r>
              <a:rPr lang="ko-KR" altLang="en-US" dirty="0"/>
              <a:t>개발 내용 </a:t>
            </a:r>
            <a:r>
              <a:rPr lang="en-US" altLang="ko-KR" dirty="0"/>
              <a:t>– </a:t>
            </a:r>
            <a:r>
              <a:rPr lang="ko-KR" altLang="en-US" dirty="0"/>
              <a:t>난청 여부를 어떻게 기준점 잡고 알고리즘을 구현할까</a:t>
            </a:r>
            <a:r>
              <a:rPr lang="en-US" altLang="ko-KR" dirty="0"/>
              <a:t>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F442F-92D6-4924-2230-B239A35816EF}"/>
              </a:ext>
            </a:extLst>
          </p:cNvPr>
          <p:cNvSpPr txBox="1"/>
          <p:nvPr/>
        </p:nvSpPr>
        <p:spPr>
          <a:xfrm>
            <a:off x="1071534" y="5792637"/>
            <a:ext cx="273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기대효과 및 활용방안</a:t>
            </a:r>
          </a:p>
        </p:txBody>
      </p:sp>
    </p:spTree>
    <p:extLst>
      <p:ext uri="{BB962C8B-B14F-4D97-AF65-F5344CB8AC3E}">
        <p14:creationId xmlns:p14="http://schemas.microsoft.com/office/powerpoint/2010/main" val="87578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A560C-BC6F-08BF-9279-13C921D0AF05}"/>
              </a:ext>
            </a:extLst>
          </p:cNvPr>
          <p:cNvSpPr txBox="1"/>
          <p:nvPr/>
        </p:nvSpPr>
        <p:spPr>
          <a:xfrm>
            <a:off x="689386" y="548741"/>
            <a:ext cx="119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0F9EE4-9252-41BD-D357-2590A0816D49}"/>
              </a:ext>
            </a:extLst>
          </p:cNvPr>
          <p:cNvSpPr txBox="1"/>
          <p:nvPr/>
        </p:nvSpPr>
        <p:spPr>
          <a:xfrm>
            <a:off x="1550114" y="149731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비즈니스 모델 계획서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FB91D-44C5-2FF4-8135-BD392E908FAB}"/>
              </a:ext>
            </a:extLst>
          </p:cNvPr>
          <p:cNvSpPr txBox="1"/>
          <p:nvPr/>
        </p:nvSpPr>
        <p:spPr>
          <a:xfrm>
            <a:off x="2552746" y="197981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문제정의 </a:t>
            </a:r>
            <a:r>
              <a:rPr lang="en-US" altLang="ko-KR" dirty="0"/>
              <a:t>-Why How What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EFD2E-9137-E646-8DFB-12578E935BF8}"/>
              </a:ext>
            </a:extLst>
          </p:cNvPr>
          <p:cNvSpPr txBox="1"/>
          <p:nvPr/>
        </p:nvSpPr>
        <p:spPr>
          <a:xfrm>
            <a:off x="2552746" y="263055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비즈니스 모델 캔버스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9F7C4-EC51-F3CB-ADEA-7265C7BD934A}"/>
              </a:ext>
            </a:extLst>
          </p:cNvPr>
          <p:cNvSpPr txBox="1"/>
          <p:nvPr/>
        </p:nvSpPr>
        <p:spPr>
          <a:xfrm>
            <a:off x="2552746" y="324973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예상 고객 경험 </a:t>
            </a:r>
            <a:r>
              <a:rPr lang="en-US" altLang="ko-KR" dirty="0"/>
              <a:t>– 3A 4DX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2A48A-82BC-CFF5-56CE-3E463B2C2141}"/>
              </a:ext>
            </a:extLst>
          </p:cNvPr>
          <p:cNvSpPr txBox="1"/>
          <p:nvPr/>
        </p:nvSpPr>
        <p:spPr>
          <a:xfrm>
            <a:off x="1561335" y="448114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알고리즘 구축 계획</a:t>
            </a:r>
            <a:endParaRPr lang="en-US" altLang="ko-K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FC304-467B-A2BE-1CDB-E27FE68EC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29" y="172852"/>
            <a:ext cx="3473242" cy="4043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A89759-4624-46EA-9FD6-4DCD6B4C9FB0}"/>
              </a:ext>
            </a:extLst>
          </p:cNvPr>
          <p:cNvSpPr txBox="1"/>
          <p:nvPr/>
        </p:nvSpPr>
        <p:spPr>
          <a:xfrm>
            <a:off x="2563967" y="507252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명세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26E29-FE02-2EC5-2E1B-D9B0A18CCE1E}"/>
              </a:ext>
            </a:extLst>
          </p:cNvPr>
          <p:cNvSpPr txBox="1"/>
          <p:nvPr/>
        </p:nvSpPr>
        <p:spPr>
          <a:xfrm>
            <a:off x="2634499" y="566391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알고리즘 파이프라인</a:t>
            </a:r>
            <a:endParaRPr lang="en-US" altLang="ko-K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D8F1B6-87F8-5F40-E3BD-8022CCEF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750" y="4182666"/>
            <a:ext cx="4016088" cy="25681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9DA640-6F26-AA6D-143C-28D4017B6AF3}"/>
              </a:ext>
            </a:extLst>
          </p:cNvPr>
          <p:cNvSpPr txBox="1"/>
          <p:nvPr/>
        </p:nvSpPr>
        <p:spPr>
          <a:xfrm>
            <a:off x="9776371" y="4066829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알고리즘 파이프라인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9B875-210C-BD8C-31EB-F2F2B2B97BE8}"/>
              </a:ext>
            </a:extLst>
          </p:cNvPr>
          <p:cNvSpPr txBox="1"/>
          <p:nvPr/>
        </p:nvSpPr>
        <p:spPr>
          <a:xfrm>
            <a:off x="8356644" y="-4688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명세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313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A560C-BC6F-08BF-9279-13C921D0AF05}"/>
              </a:ext>
            </a:extLst>
          </p:cNvPr>
          <p:cNvSpPr txBox="1"/>
          <p:nvPr/>
        </p:nvSpPr>
        <p:spPr>
          <a:xfrm>
            <a:off x="110266" y="714865"/>
            <a:ext cx="119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74264-D442-62F8-B78F-B4120B507E0D}"/>
              </a:ext>
            </a:extLst>
          </p:cNvPr>
          <p:cNvSpPr txBox="1"/>
          <p:nvPr/>
        </p:nvSpPr>
        <p:spPr>
          <a:xfrm>
            <a:off x="1112897" y="1220191"/>
            <a:ext cx="165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화면설계서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FD3D5-C1D5-7D4F-4BC2-B84489CC85A0}"/>
              </a:ext>
            </a:extLst>
          </p:cNvPr>
          <p:cNvSpPr txBox="1"/>
          <p:nvPr/>
        </p:nvSpPr>
        <p:spPr>
          <a:xfrm>
            <a:off x="2542154" y="1220191"/>
            <a:ext cx="2336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흐름도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메뉴구성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화면설계도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483F7-9493-2784-1FE6-C1D6C536F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112" y="259081"/>
            <a:ext cx="3375353" cy="23133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325F5F-D415-B67E-DCE4-CA81C0FB1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943" y="373626"/>
            <a:ext cx="3339268" cy="24317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00784A-2A43-34F6-F51C-62592F56E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423" y="1958855"/>
            <a:ext cx="2808090" cy="21236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DA6E2E-464F-65BB-3D23-F2FD0F1767BA}"/>
              </a:ext>
            </a:extLst>
          </p:cNvPr>
          <p:cNvSpPr txBox="1"/>
          <p:nvPr/>
        </p:nvSpPr>
        <p:spPr>
          <a:xfrm>
            <a:off x="1163644" y="4085311"/>
            <a:ext cx="165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FB769E-8A43-5838-6BF0-F8987A868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358" y="4603365"/>
            <a:ext cx="3110065" cy="19319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23F2F4-981B-D27A-4D37-6E508430AADA}"/>
              </a:ext>
            </a:extLst>
          </p:cNvPr>
          <p:cNvSpPr txBox="1"/>
          <p:nvPr/>
        </p:nvSpPr>
        <p:spPr>
          <a:xfrm>
            <a:off x="2542154" y="4141700"/>
            <a:ext cx="2336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 정의서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ERD </a:t>
            </a:r>
            <a:r>
              <a:rPr lang="ko-KR" altLang="en-US" dirty="0"/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74265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2022-11-10T01:44:53Z</dcterms:created>
  <dcterms:modified xsi:type="dcterms:W3CDTF">2022-11-10T01:45:03Z</dcterms:modified>
</cp:coreProperties>
</file>