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7" r:id="rId2"/>
    <p:sldId id="256" r:id="rId3"/>
    <p:sldId id="259" r:id="rId4"/>
    <p:sldId id="260" r:id="rId5"/>
    <p:sldId id="264" r:id="rId6"/>
    <p:sldId id="265" r:id="rId7"/>
    <p:sldId id="266" r:id="rId8"/>
    <p:sldId id="267" r:id="rId9"/>
    <p:sldId id="329" r:id="rId10"/>
    <p:sldId id="279" r:id="rId11"/>
    <p:sldId id="331" r:id="rId12"/>
    <p:sldId id="271" r:id="rId13"/>
    <p:sldId id="270" r:id="rId14"/>
    <p:sldId id="272" r:id="rId15"/>
    <p:sldId id="332" r:id="rId16"/>
    <p:sldId id="274" r:id="rId17"/>
    <p:sldId id="328" r:id="rId18"/>
    <p:sldId id="335" r:id="rId19"/>
    <p:sldId id="276" r:id="rId20"/>
    <p:sldId id="333" r:id="rId21"/>
    <p:sldId id="334" r:id="rId22"/>
    <p:sldId id="33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6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DE"/>
    <a:srgbClr val="403F37"/>
    <a:srgbClr val="E6E2C8"/>
    <a:srgbClr val="BFBCA6"/>
    <a:srgbClr val="807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87709" autoAdjust="0"/>
  </p:normalViewPr>
  <p:slideViewPr>
    <p:cSldViewPr snapToGrid="0">
      <p:cViewPr varScale="1">
        <p:scale>
          <a:sx n="95" d="100"/>
          <a:sy n="95" d="100"/>
        </p:scale>
        <p:origin x="54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7C43B-730D-4D42-AF20-619CA8D3C319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9F24E-4C2B-4F51-9112-13E8E8622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8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doc.co.kr/healthstory/news/C000069009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24E-4C2B-4F51-9112-13E8E86223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60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24E-4C2B-4F51-9112-13E8E862234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339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24E-4C2B-4F51-9112-13E8E862234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90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24E-4C2B-4F51-9112-13E8E862234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9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독거노인이 증가하는 추세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24E-4C2B-4F51-9112-13E8E86223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28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정신 건강 갉아먹는 난청</a:t>
            </a:r>
            <a:r>
              <a:rPr lang="en-US" altLang="ko-KR" dirty="0"/>
              <a:t>… </a:t>
            </a:r>
            <a:r>
              <a:rPr lang="ko-KR" altLang="en-US" dirty="0"/>
              <a:t>뇌 쪼그라들어 치매 위험 최대 </a:t>
            </a:r>
            <a:r>
              <a:rPr lang="en-US" altLang="ko-KR" dirty="0"/>
              <a:t>5</a:t>
            </a:r>
            <a:r>
              <a:rPr lang="ko-KR" altLang="en-US" dirty="0"/>
              <a:t>배 ↑ </a:t>
            </a:r>
            <a:r>
              <a:rPr lang="en-US" altLang="ko-KR" dirty="0"/>
              <a:t>[</a:t>
            </a:r>
            <a:r>
              <a:rPr lang="ko-KR" altLang="en-US" dirty="0"/>
              <a:t>출처</a:t>
            </a:r>
            <a:r>
              <a:rPr lang="en-US" altLang="ko-KR" dirty="0"/>
              <a:t>] - </a:t>
            </a:r>
            <a:r>
              <a:rPr lang="ko-KR" altLang="en-US" dirty="0"/>
              <a:t>국민일보 </a:t>
            </a:r>
            <a:r>
              <a:rPr lang="en-US" altLang="ko-KR" dirty="0"/>
              <a:t>[</a:t>
            </a:r>
            <a:r>
              <a:rPr lang="ko-KR" altLang="en-US" dirty="0"/>
              <a:t>원본링크</a:t>
            </a:r>
            <a:r>
              <a:rPr lang="en-US" altLang="ko-KR" dirty="0"/>
              <a:t>] - http://news.kmib.co.kr/article/view.asp?arcid=0924193964</a:t>
            </a:r>
          </a:p>
          <a:p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NanumGothic" pitchFamily="2" charset="-127"/>
                <a:ea typeface="NanumGothic" pitchFamily="2" charset="-127"/>
              </a:rPr>
              <a:t>[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Gothic" pitchFamily="2" charset="-127"/>
                <a:ea typeface="NanumGothic" pitchFamily="2" charset="-127"/>
              </a:rPr>
              <a:t>출처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Gothic" pitchFamily="2" charset="-127"/>
                <a:ea typeface="NanumGothic" pitchFamily="2" charset="-127"/>
              </a:rPr>
              <a:t>] : 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  <a:hlinkClick r:id="rId3"/>
              </a:rPr>
              <a:t>https://www.hidoc.co.kr/healthstory/news/C0000690092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Gothic" pitchFamily="2" charset="-127"/>
                <a:ea typeface="NanumGothic" pitchFamily="2" charset="-127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Gothic" pitchFamily="2" charset="-127"/>
                <a:ea typeface="NanumGothic" pitchFamily="2" charset="-127"/>
              </a:rPr>
              <a:t>|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Gothic" pitchFamily="2" charset="-127"/>
                <a:ea typeface="NanumGothic" pitchFamily="2" charset="-127"/>
              </a:rPr>
              <a:t>하이닥</a:t>
            </a:r>
            <a:endParaRPr lang="en-US" altLang="ko-KR" b="0" i="0" dirty="0">
              <a:solidFill>
                <a:srgbClr val="555555"/>
              </a:solidFill>
              <a:effectLst/>
              <a:latin typeface="NanumGothic" pitchFamily="2" charset="-127"/>
              <a:ea typeface="NanumGothic" pitchFamily="2" charset="-127"/>
            </a:endParaRP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anumGothic" pitchFamily="2" charset="-127"/>
                <a:ea typeface="NanumGothic" pitchFamily="2" charset="-127"/>
              </a:rPr>
              <a:t>노인성 난청은 노인에게 흔한 질환으로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Gothic" pitchFamily="2" charset="-127"/>
                <a:ea typeface="NanumGothic" pitchFamily="2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Gothic" pitchFamily="2" charset="-127"/>
                <a:ea typeface="NanumGothic" pitchFamily="2" charset="-127"/>
              </a:rPr>
              <a:t>심각한 질환은 아니지만 삶의 질을 떨어뜨리고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Gothic" pitchFamily="2" charset="-127"/>
                <a:ea typeface="NanumGothic" pitchFamily="2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Gothic" pitchFamily="2" charset="-127"/>
                <a:ea typeface="NanumGothic" pitchFamily="2" charset="-127"/>
              </a:rPr>
              <a:t>소외감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Gothic" pitchFamily="2" charset="-127"/>
                <a:ea typeface="NanumGothic" pitchFamily="2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Gothic" pitchFamily="2" charset="-127"/>
                <a:ea typeface="NanumGothic" pitchFamily="2" charset="-127"/>
              </a:rPr>
              <a:t>우울감을 들게 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Gothic" pitchFamily="2" charset="-127"/>
                <a:ea typeface="NanumGothic" pitchFamily="2" charset="-127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Gothic" pitchFamily="2" charset="-127"/>
                <a:ea typeface="NanumGothic" pitchFamily="2" charset="-127"/>
              </a:rPr>
              <a:t>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Gothic" pitchFamily="2" charset="-127"/>
                <a:ea typeface="NanumGothic" pitchFamily="2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Gothic" pitchFamily="2" charset="-127"/>
                <a:ea typeface="NanumGothic" pitchFamily="2" charset="-127"/>
              </a:rPr>
              <a:t>최근 연구들은 난청을 우울증과 치매의 위험인자로 지목하고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Gothic" pitchFamily="2" charset="-127"/>
                <a:ea typeface="NanumGothic" pitchFamily="2" charset="-127"/>
              </a:rPr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24E-4C2B-4F51-9112-13E8E86223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1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대상자의 난청의 정도 분포는 정상청력의 경우 </a:t>
            </a:r>
            <a:r>
              <a:rPr lang="en-US" altLang="ko-KR" sz="1200" dirty="0"/>
              <a:t>37</a:t>
            </a:r>
            <a:r>
              <a:rPr lang="ko-KR" altLang="en-US" sz="1200" dirty="0"/>
              <a:t>명</a:t>
            </a:r>
            <a:r>
              <a:rPr lang="en-US" altLang="ko-KR" sz="1200" dirty="0"/>
              <a:t>(34.2%), </a:t>
            </a:r>
            <a:r>
              <a:rPr lang="ko-KR" altLang="en-US" sz="1200" dirty="0"/>
              <a:t>경도 난청은 </a:t>
            </a:r>
            <a:r>
              <a:rPr lang="en-US" altLang="ko-KR" sz="1200" dirty="0"/>
              <a:t>35</a:t>
            </a:r>
            <a:r>
              <a:rPr lang="ko-KR" altLang="en-US" sz="1200" dirty="0"/>
              <a:t>명</a:t>
            </a:r>
            <a:r>
              <a:rPr lang="en-US" altLang="ko-KR" sz="1200" dirty="0"/>
              <a:t>(32.4%), </a:t>
            </a:r>
            <a:r>
              <a:rPr lang="ko-KR" altLang="en-US" sz="1200" dirty="0"/>
              <a:t>중도 </a:t>
            </a:r>
            <a:r>
              <a:rPr lang="en-US" altLang="ko-KR" sz="1200" dirty="0"/>
              <a:t>26</a:t>
            </a:r>
            <a:r>
              <a:rPr lang="ko-KR" altLang="en-US" sz="1200" dirty="0"/>
              <a:t>명</a:t>
            </a:r>
            <a:r>
              <a:rPr lang="en-US" altLang="ko-KR" sz="1200" dirty="0"/>
              <a:t>(24.1%), </a:t>
            </a:r>
            <a:r>
              <a:rPr lang="ko-KR" altLang="en-US" sz="1200" dirty="0"/>
              <a:t>중고도 </a:t>
            </a:r>
            <a:r>
              <a:rPr lang="en-US" altLang="ko-KR" sz="1200" dirty="0"/>
              <a:t>10 </a:t>
            </a:r>
            <a:r>
              <a:rPr lang="ko-KR" altLang="en-US" sz="1200" dirty="0"/>
              <a:t>명</a:t>
            </a:r>
            <a:r>
              <a:rPr lang="en-US" altLang="ko-KR" sz="1200" dirty="0"/>
              <a:t>(9.3%)</a:t>
            </a:r>
            <a:r>
              <a:rPr lang="ko-KR" altLang="en-US" sz="1200" dirty="0"/>
              <a:t>의 분포를 보였다</a:t>
            </a:r>
            <a:r>
              <a:rPr lang="en-US" altLang="ko-KR" sz="1200" dirty="0"/>
              <a:t>(Table 4). 3</a:t>
            </a:r>
            <a:r>
              <a:rPr lang="ko-KR" altLang="en-US" sz="1200" dirty="0"/>
              <a:t>분법에 의해 난청 의 정도를 구별해 보았을 때 정상인 경우 </a:t>
            </a:r>
            <a:r>
              <a:rPr lang="en-US" altLang="ko-KR" sz="1200" dirty="0"/>
              <a:t>25.09±4.39</a:t>
            </a:r>
            <a:r>
              <a:rPr lang="ko-KR" altLang="en-US" sz="1200" dirty="0"/>
              <a:t>이 고 우울점수는 </a:t>
            </a:r>
            <a:r>
              <a:rPr lang="en-US" altLang="ko-KR" sz="1200" dirty="0"/>
              <a:t>14.19±5.07</a:t>
            </a:r>
            <a:r>
              <a:rPr lang="ko-KR" altLang="en-US" sz="1200" dirty="0"/>
              <a:t>점</a:t>
            </a:r>
            <a:r>
              <a:rPr lang="en-US" altLang="ko-KR" sz="1200" dirty="0"/>
              <a:t>, </a:t>
            </a:r>
            <a:r>
              <a:rPr lang="ko-KR" altLang="en-US" sz="1200" dirty="0"/>
              <a:t>경도난청인 경우 </a:t>
            </a:r>
            <a:r>
              <a:rPr lang="en-US" altLang="ko-KR" sz="1200" dirty="0"/>
              <a:t>34.24± 2.79</a:t>
            </a:r>
            <a:r>
              <a:rPr lang="ko-KR" altLang="en-US" sz="1200" dirty="0"/>
              <a:t>이고 우울점수는 </a:t>
            </a:r>
            <a:r>
              <a:rPr lang="en-US" altLang="ko-KR" sz="1200" dirty="0"/>
              <a:t>14.97±3.51</a:t>
            </a:r>
            <a:r>
              <a:rPr lang="ko-KR" altLang="en-US" sz="1200" dirty="0"/>
              <a:t>점</a:t>
            </a:r>
            <a:r>
              <a:rPr lang="en-US" altLang="ko-KR" sz="1200" dirty="0"/>
              <a:t>, </a:t>
            </a:r>
            <a:r>
              <a:rPr lang="ko-KR" altLang="en-US" sz="1200" dirty="0"/>
              <a:t>중도난청인 경우에 는 </a:t>
            </a:r>
            <a:r>
              <a:rPr lang="en-US" altLang="ko-KR" sz="1200" dirty="0"/>
              <a:t>47.44±3.53</a:t>
            </a:r>
            <a:r>
              <a:rPr lang="ko-KR" altLang="en-US" sz="1200" dirty="0"/>
              <a:t>이며</a:t>
            </a:r>
            <a:r>
              <a:rPr lang="en-US" altLang="ko-KR" sz="1200" dirty="0"/>
              <a:t>, </a:t>
            </a:r>
            <a:r>
              <a:rPr lang="ko-KR" altLang="en-US" sz="1200" dirty="0"/>
              <a:t>우울점수는 </a:t>
            </a:r>
            <a:r>
              <a:rPr lang="en-US" altLang="ko-KR" sz="1200" dirty="0"/>
              <a:t>19.54±4.05</a:t>
            </a:r>
            <a:r>
              <a:rPr lang="ko-KR" altLang="en-US" sz="1200" dirty="0"/>
              <a:t>점으로 중등 도의 우울정도로 가장 높은 우울정도를 나타났다</a:t>
            </a:r>
            <a:r>
              <a:rPr lang="en-US" altLang="ko-KR" sz="1200" dirty="0"/>
              <a:t>. </a:t>
            </a:r>
            <a:r>
              <a:rPr lang="ko-KR" altLang="en-US" sz="1200" dirty="0"/>
              <a:t>중고도의 경우 난청의 정도는 </a:t>
            </a:r>
            <a:r>
              <a:rPr lang="en-US" altLang="ko-KR" sz="1200" dirty="0"/>
              <a:t>65.33±12.49</a:t>
            </a:r>
            <a:r>
              <a:rPr lang="ko-KR" altLang="en-US" sz="1200" dirty="0"/>
              <a:t>이고</a:t>
            </a:r>
            <a:r>
              <a:rPr lang="en-US" altLang="ko-KR" sz="1200" dirty="0"/>
              <a:t>, </a:t>
            </a:r>
            <a:r>
              <a:rPr lang="ko-KR" altLang="en-US" sz="1200" dirty="0"/>
              <a:t>우울점수는 </a:t>
            </a:r>
            <a:r>
              <a:rPr lang="en-US" altLang="ko-KR" sz="1200" dirty="0"/>
              <a:t>18.90 ±3.84</a:t>
            </a:r>
            <a:r>
              <a:rPr lang="ko-KR" altLang="en-US" sz="1200" dirty="0"/>
              <a:t>점으로 경도의 우울정도를 나타내고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분 류한 집단간의 우울정도의 차이가 통계적으로 유의미하게 나타났다</a:t>
            </a:r>
            <a:r>
              <a:rPr lang="en-US" altLang="ko-KR" sz="1200" dirty="0"/>
              <a:t>(Table 4). </a:t>
            </a:r>
            <a:endParaRPr lang="ko-KR" altLang="en-US" sz="1200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이것은 난청의 정도가 상승할수록 우 울한 정도가 상승하는 것을 보여주고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사후검증을 실 시한 결과로 정상</a:t>
            </a:r>
            <a:r>
              <a:rPr lang="en-US" altLang="ko-KR" sz="1200" dirty="0"/>
              <a:t>(Normal)</a:t>
            </a:r>
            <a:r>
              <a:rPr lang="ko-KR" altLang="en-US" sz="1200" dirty="0"/>
              <a:t>과 중도난청</a:t>
            </a:r>
            <a:r>
              <a:rPr lang="en-US" altLang="ko-KR" sz="1200" dirty="0"/>
              <a:t>(Moderate hearing loss)</a:t>
            </a:r>
            <a:r>
              <a:rPr lang="ko-KR" altLang="en-US" sz="1200" dirty="0"/>
              <a:t>인 경우</a:t>
            </a:r>
            <a:r>
              <a:rPr lang="en-US" altLang="ko-KR" sz="1200" dirty="0"/>
              <a:t>(p=0.002), </a:t>
            </a:r>
            <a:r>
              <a:rPr lang="ko-KR" altLang="en-US" sz="1200" dirty="0"/>
              <a:t>중고도난청</a:t>
            </a:r>
            <a:r>
              <a:rPr lang="en-US" altLang="ko-KR" sz="1200" dirty="0"/>
              <a:t>(Moderate severe hearing loss)</a:t>
            </a:r>
            <a:r>
              <a:rPr lang="ko-KR" altLang="en-US" sz="1200" dirty="0"/>
              <a:t>인 집단과의 평균의 차이가 크게 나타났다 </a:t>
            </a:r>
            <a:r>
              <a:rPr lang="en-US" altLang="ko-KR" sz="1200" dirty="0"/>
              <a:t>(p=0.026). </a:t>
            </a:r>
            <a:r>
              <a:rPr lang="ko-KR" altLang="en-US" sz="1200" dirty="0"/>
              <a:t>그리고 난청이 있는 집단과 난청이 없는 집단 에 대한 우울점수의 차이를 검증한 결과 난청이 없는 집단 의 우울점수는 </a:t>
            </a:r>
            <a:r>
              <a:rPr lang="en-US" altLang="ko-KR" sz="1200" dirty="0"/>
              <a:t>14.19±5.07</a:t>
            </a:r>
            <a:r>
              <a:rPr lang="ko-KR" altLang="en-US" sz="1200" dirty="0"/>
              <a:t>점</a:t>
            </a:r>
            <a:r>
              <a:rPr lang="en-US" altLang="ko-KR" sz="1200" dirty="0"/>
              <a:t>, </a:t>
            </a:r>
            <a:r>
              <a:rPr lang="ko-KR" altLang="en-US" sz="1200" dirty="0"/>
              <a:t>있는 집단은 </a:t>
            </a:r>
            <a:r>
              <a:rPr lang="en-US" altLang="ko-KR" sz="1200" dirty="0"/>
              <a:t>16.83±4.14 </a:t>
            </a:r>
            <a:r>
              <a:rPr lang="ko-KR" altLang="en-US" sz="1200" dirty="0"/>
              <a:t>점으로 난청이 있는 집단의 우울정도가 높게 나타났으며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이 는 두 집단간에 통계적으로 유의미하게 나타났다</a:t>
            </a:r>
            <a:r>
              <a:rPr lang="en-US" altLang="ko-KR" sz="1200" dirty="0"/>
              <a:t>(Table 5). </a:t>
            </a:r>
            <a:r>
              <a:rPr lang="ko-KR" altLang="en-US" sz="1200" dirty="0"/>
              <a:t>또한 요인</a:t>
            </a:r>
            <a:r>
              <a:rPr lang="en-US" altLang="ko-KR" sz="1200" dirty="0"/>
              <a:t>4</a:t>
            </a:r>
            <a:r>
              <a:rPr lang="ko-KR" altLang="en-US" sz="1200" dirty="0"/>
              <a:t>의 경우 정상에서 </a:t>
            </a:r>
            <a:r>
              <a:rPr lang="en-US" altLang="ko-KR" sz="1200" dirty="0"/>
              <a:t>2.54 ±1.54</a:t>
            </a:r>
            <a:r>
              <a:rPr lang="ko-KR" altLang="en-US" sz="1200" dirty="0"/>
              <a:t>점</a:t>
            </a:r>
            <a:r>
              <a:rPr lang="en-US" altLang="ko-KR" sz="1200" dirty="0"/>
              <a:t>, </a:t>
            </a:r>
            <a:r>
              <a:rPr lang="ko-KR" altLang="en-US" sz="1200" dirty="0"/>
              <a:t>난청에서 </a:t>
            </a:r>
            <a:r>
              <a:rPr lang="en-US" altLang="ko-KR" sz="1200" dirty="0"/>
              <a:t>3.52±1.41</a:t>
            </a:r>
            <a:r>
              <a:rPr lang="ko-KR" altLang="en-US" sz="1200" dirty="0"/>
              <a:t>점으로 통게적인 수준에 서 유의미하게 나타났다</a:t>
            </a:r>
            <a:r>
              <a:rPr lang="en-US" altLang="ko-KR" sz="1200" dirty="0"/>
              <a:t>(Table 5). 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둘중 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24E-4C2B-4F51-9112-13E8E86223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75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24E-4C2B-4F51-9112-13E8E86223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26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최근에 독거노인을 대상으로 정서케어하는 </a:t>
            </a:r>
            <a:r>
              <a:rPr lang="en-US" altLang="ko-KR" sz="1200" dirty="0"/>
              <a:t>AI</a:t>
            </a:r>
            <a:r>
              <a:rPr lang="ko-KR" altLang="en-US" sz="1200" dirty="0"/>
              <a:t>스피커들이 주목받고 있음</a:t>
            </a:r>
            <a:r>
              <a:rPr lang="en-US" altLang="ko-KR" sz="1200" dirty="0"/>
              <a:t>. </a:t>
            </a:r>
            <a:r>
              <a:rPr lang="ko-KR" altLang="en-US" sz="1200" dirty="0"/>
              <a:t>이 스피커를 통해 어르신들과 대화하는 과정에서</a:t>
            </a:r>
            <a:r>
              <a:rPr lang="en-US" altLang="ko-KR" sz="1200" dirty="0"/>
              <a:t>, </a:t>
            </a:r>
            <a:r>
              <a:rPr lang="ko-KR" altLang="en-US" sz="1200" dirty="0"/>
              <a:t>난청으로 인해 </a:t>
            </a:r>
            <a:r>
              <a:rPr lang="en-US" altLang="ko-KR" sz="1200" dirty="0"/>
              <a:t>AI</a:t>
            </a:r>
            <a:r>
              <a:rPr lang="ko-KR" altLang="en-US" sz="1200" dirty="0"/>
              <a:t>와의 대화까지 제대로 진행되지 않을 수 있는 점을 고려</a:t>
            </a:r>
            <a:r>
              <a:rPr lang="en-US" altLang="ko-KR" sz="1200" dirty="0"/>
              <a:t>. </a:t>
            </a:r>
          </a:p>
          <a:p>
            <a:endParaRPr lang="ko-KR" altLang="en-US" sz="1200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24E-4C2B-4F51-9112-13E8E86223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0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이에 더해 어르신들의 건강 데이터를 관리할 수 있는 서비스가 있는지 조사해봄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우울증 지수를 판단해주는 서비스는 부족했다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24E-4C2B-4F51-9112-13E8E86223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14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24E-4C2B-4F51-9112-13E8E86223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468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24E-4C2B-4F51-9112-13E8E862234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1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AE61-E3C6-D94C-7EB3-589805DA6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28023-E387-9D4B-24B6-5F3721EAE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2897-8E60-FABC-C0BF-DC3BA108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A8177-5363-D0E9-2857-1D4F789C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957EF-50D0-7F44-644B-0BB8AD59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6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1B4B-0E85-A0F0-9040-60537379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5416B-F9CF-3E52-5E5E-7425664AB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FA4D1-D530-EEBF-853D-2EC50DE8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7D88-1DCE-62E7-68B2-AF575841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B19F6-2298-9DFA-F92F-8904053E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17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0A347-8A93-6AF6-0BD4-919CC2D55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27BE1-6E2D-1F8F-CB94-4419B752E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8B9ED-1254-0AAD-368B-464ECB0A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62DD-88ED-EAF0-A96F-A4376440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C524B-44BD-2287-1B8A-DB4DB7DD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3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095A-9096-B88B-5F38-10313DA8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21DC8-4C8D-AA6B-92D7-72028A60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20FAD-B57C-4422-7F47-934D42FC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B80E-EA0D-B510-DF6B-F9D4AB77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302B1-8691-BBE9-08E2-AC1A3A79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38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35DD-5B4E-D9E1-9AC4-7C5554B6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D48B4-07A7-3909-58A8-49AA96469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C2357-5E73-E245-E173-00675FD5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C880-9778-760F-8174-456F6659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17081-5CCF-AD00-2DA6-42F91900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0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F284-A4F4-2E3B-188B-8C50AD93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32D14-2D7B-904B-5F7B-BC4981A3D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EA2FD-D1FE-8B30-9D63-BFDA6F6E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04258-61E7-32BE-7BAD-2CD928E5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D88F2-F742-4E43-6C23-F065ACB7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82CF0-7790-DD64-24A0-BDF76837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72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B325-C1C2-6A5C-4DBF-42F57042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68BE7-92E6-2954-DB44-AC67DA90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29824-9299-1A5E-49C8-400ABDD10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4AFDD-D4EC-9828-8838-78420B331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54B9-3526-0B7C-6D76-B55E26B58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9E535-13F0-0514-A9BA-09C92F1B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38764-F068-461B-A1EB-3ECBC6E7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06E53-62BA-849A-2E57-C2909A33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9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BE75-C0A1-A868-95E7-238E4B80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39D89-F7ED-535E-432C-4521CBE4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8EFA4-0946-C7DC-7176-00D0D13A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F37EF-062A-055C-C2D7-FB32FB04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17945-E521-7DCC-33AB-AF2ECCF4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4ABD-96E8-DA0E-3FFB-AFE7F9B2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306EF-318D-4D53-E07D-FFAA710E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5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D1F1-50C9-AA60-6F6E-018AA1C9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4C25-B1C4-38F2-BD9E-086EED133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E9868-C39D-529D-C356-EF84D5F07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DCCBB-BF4D-60D4-3DAD-74F36253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6AFFD-0728-F7DE-1C40-3CCABAF4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14546-29A1-A441-5B1F-FD37DBEC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5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2987-E61F-32D5-5CC0-398A39AA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A5150-6C77-CF15-B449-F83C5C421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77BB2-58B5-9B0A-DA33-054D5EDCD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9D6FA-24CA-7313-A173-3D8FD364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6E9BB-68D7-8864-499B-4B88D0CF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3382C-F587-9174-2C02-4B23385C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0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B198A-1A34-C127-B355-68878D80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534A7-249A-1772-D64F-57B1077CE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40FB-F417-27F6-1C03-CBDD2976C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C23DA-B39F-463F-A198-C2D5C18E93AA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6137D-EB2A-811D-8367-F7B5EA982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EF0D-9251-203F-9C51-DBA6757A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1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&#54868;&#47732;&#51221;&#51032;&#49436;.ppt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doc.co.kr/healthstory/news/C000069009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microsoft.com/office/2007/relationships/hdphoto" Target="../media/hdphoto1.wdp"/><Relationship Id="rId9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3F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B3F73-A323-DBC9-4366-0A846FA1F5D6}"/>
              </a:ext>
            </a:extLst>
          </p:cNvPr>
          <p:cNvSpPr txBox="1"/>
          <p:nvPr/>
        </p:nvSpPr>
        <p:spPr>
          <a:xfrm>
            <a:off x="1827844" y="1923343"/>
            <a:ext cx="853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FBDE"/>
                </a:solidFill>
                <a:latin typeface="달서힐링체Bold" pitchFamily="2" charset="-127"/>
                <a:ea typeface="달서힐링체Bold" pitchFamily="2" charset="-127"/>
              </a:rPr>
              <a:t>노인성 난청 진행 여부 및 우울증 판단</a:t>
            </a:r>
            <a:r>
              <a:rPr lang="en-US" altLang="ko-KR" sz="3200" dirty="0">
                <a:solidFill>
                  <a:srgbClr val="FFFBDE"/>
                </a:solidFill>
                <a:latin typeface="달서힐링체Bold" pitchFamily="2" charset="-127"/>
                <a:ea typeface="달서힐링체Bold" pitchFamily="2" charset="-127"/>
              </a:rPr>
              <a:t>·</a:t>
            </a:r>
            <a:r>
              <a:rPr lang="ko-KR" altLang="en-US" sz="3200" dirty="0">
                <a:solidFill>
                  <a:srgbClr val="FFFBDE"/>
                </a:solidFill>
                <a:latin typeface="달서힐링체Bold" pitchFamily="2" charset="-127"/>
                <a:ea typeface="달서힐링체Bold" pitchFamily="2" charset="-127"/>
              </a:rPr>
              <a:t>예방 서비스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1A987-1807-0CBC-3074-629AFFE89343}"/>
              </a:ext>
            </a:extLst>
          </p:cNvPr>
          <p:cNvSpPr txBox="1"/>
          <p:nvPr/>
        </p:nvSpPr>
        <p:spPr>
          <a:xfrm>
            <a:off x="9922043" y="3856417"/>
            <a:ext cx="1811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rgbClr val="FFFBDE"/>
                </a:solidFill>
                <a:latin typeface="달서달링체" pitchFamily="2" charset="-127"/>
                <a:ea typeface="달서달링체" pitchFamily="2" charset="-127"/>
              </a:rPr>
              <a:t>FastFam</a:t>
            </a:r>
            <a:endParaRPr lang="ko-KR" altLang="en-US" sz="3200" dirty="0">
              <a:solidFill>
                <a:srgbClr val="FFFBDE"/>
              </a:solidFill>
              <a:latin typeface="달서달링체" pitchFamily="2" charset="-127"/>
              <a:ea typeface="달서달링체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32379-1E07-FDA0-EB9B-7FF8ADD93131}"/>
              </a:ext>
            </a:extLst>
          </p:cNvPr>
          <p:cNvSpPr txBox="1"/>
          <p:nvPr/>
        </p:nvSpPr>
        <p:spPr>
          <a:xfrm>
            <a:off x="10394929" y="45863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rgbClr val="FFFBDE"/>
                </a:solidFill>
                <a:latin typeface="달서힐링체Medium" pitchFamily="2" charset="-127"/>
                <a:ea typeface="달서힐링체Medium" pitchFamily="2" charset="-127"/>
              </a:rPr>
              <a:t>조장</a:t>
            </a:r>
            <a:r>
              <a:rPr lang="en-US" altLang="ko-KR" dirty="0">
                <a:solidFill>
                  <a:srgbClr val="FFFBDE"/>
                </a:solidFill>
                <a:latin typeface="달서힐링체Medium" pitchFamily="2" charset="-127"/>
                <a:ea typeface="달서힐링체Medium" pitchFamily="2" charset="-127"/>
              </a:rPr>
              <a:t>: </a:t>
            </a:r>
            <a:r>
              <a:rPr lang="ko-KR" altLang="en-US" dirty="0">
                <a:solidFill>
                  <a:srgbClr val="FFFBDE"/>
                </a:solidFill>
                <a:latin typeface="달서힐링체Medium" pitchFamily="2" charset="-127"/>
                <a:ea typeface="달서힐링체Medium" pitchFamily="2" charset="-127"/>
              </a:rPr>
              <a:t>이예지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4CE34-4584-6A65-2FCD-D00ED34FB222}"/>
              </a:ext>
            </a:extLst>
          </p:cNvPr>
          <p:cNvSpPr txBox="1"/>
          <p:nvPr/>
        </p:nvSpPr>
        <p:spPr>
          <a:xfrm>
            <a:off x="10923919" y="4955665"/>
            <a:ext cx="80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rgbClr val="FFFBDE"/>
                </a:solidFill>
                <a:latin typeface="달서힐링체Medium" pitchFamily="2" charset="-127"/>
                <a:ea typeface="달서힐링체Medium" pitchFamily="2" charset="-127"/>
              </a:rPr>
              <a:t>권소현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4FDB28-3430-65F1-721E-14E1A30C84A5}"/>
              </a:ext>
            </a:extLst>
          </p:cNvPr>
          <p:cNvSpPr txBox="1"/>
          <p:nvPr/>
        </p:nvSpPr>
        <p:spPr>
          <a:xfrm>
            <a:off x="10923919" y="5324997"/>
            <a:ext cx="80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rgbClr val="FFFBDE"/>
                </a:solidFill>
                <a:latin typeface="달서힐링체Medium" pitchFamily="2" charset="-127"/>
                <a:ea typeface="달서힐링체Medium" pitchFamily="2" charset="-127"/>
              </a:rPr>
              <a:t>김보성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01FCE-1A48-BD3B-D7C4-3D68A267D3B9}"/>
              </a:ext>
            </a:extLst>
          </p:cNvPr>
          <p:cNvSpPr txBox="1"/>
          <p:nvPr/>
        </p:nvSpPr>
        <p:spPr>
          <a:xfrm>
            <a:off x="10923919" y="5694329"/>
            <a:ext cx="80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rgbClr val="FFFBDE"/>
                </a:solidFill>
                <a:latin typeface="달서힐링체Medium" pitchFamily="2" charset="-127"/>
                <a:ea typeface="달서힐링체Medium" pitchFamily="2" charset="-127"/>
              </a:rPr>
              <a:t>문채원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4788C-351B-C5AC-BE3B-B5807E2D1CF4}"/>
              </a:ext>
            </a:extLst>
          </p:cNvPr>
          <p:cNvSpPr txBox="1"/>
          <p:nvPr/>
        </p:nvSpPr>
        <p:spPr>
          <a:xfrm>
            <a:off x="10923919" y="6063661"/>
            <a:ext cx="80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rgbClr val="FFFBDE"/>
                </a:solidFill>
                <a:latin typeface="달서힐링체Medium" pitchFamily="2" charset="-127"/>
                <a:ea typeface="달서힐링체Medium" pitchFamily="2" charset="-127"/>
              </a:rPr>
              <a:t>이종수</a:t>
            </a:r>
          </a:p>
        </p:txBody>
      </p:sp>
    </p:spTree>
    <p:extLst>
      <p:ext uri="{BB962C8B-B14F-4D97-AF65-F5344CB8AC3E}">
        <p14:creationId xmlns:p14="http://schemas.microsoft.com/office/powerpoint/2010/main" val="2704795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207B3A8-7A2B-47DA-8E28-8F920C81B922}"/>
              </a:ext>
            </a:extLst>
          </p:cNvPr>
          <p:cNvGrpSpPr/>
          <p:nvPr/>
        </p:nvGrpSpPr>
        <p:grpSpPr>
          <a:xfrm>
            <a:off x="-1" y="169956"/>
            <a:ext cx="2485615" cy="681557"/>
            <a:chOff x="-1" y="169956"/>
            <a:chExt cx="2485615" cy="6815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2CB38A1-EE50-4F49-0F77-6CF66EA8B3AA}"/>
                </a:ext>
              </a:extLst>
            </p:cNvPr>
            <p:cNvSpPr/>
            <p:nvPr/>
          </p:nvSpPr>
          <p:spPr>
            <a:xfrm>
              <a:off x="-1" y="169956"/>
              <a:ext cx="2485615" cy="681557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6D1D9E-696A-4C7C-EFA8-2D8B76A58257}"/>
                </a:ext>
              </a:extLst>
            </p:cNvPr>
            <p:cNvSpPr txBox="1"/>
            <p:nvPr/>
          </p:nvSpPr>
          <p:spPr>
            <a:xfrm>
              <a:off x="30212" y="326068"/>
              <a:ext cx="2425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FFFBDE"/>
                  </a:solidFill>
                  <a:latin typeface="달서힐링체Bold" pitchFamily="2" charset="-127"/>
                  <a:ea typeface="달서힐링체Bold" pitchFamily="2" charset="-127"/>
                </a:rPr>
                <a:t>제안내용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119B78F-EBE4-A3B8-0FE2-9014602B9F50}"/>
              </a:ext>
            </a:extLst>
          </p:cNvPr>
          <p:cNvSpPr txBox="1"/>
          <p:nvPr/>
        </p:nvSpPr>
        <p:spPr>
          <a:xfrm>
            <a:off x="2695390" y="335590"/>
            <a:ext cx="283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달서힐링체Bold" pitchFamily="2" charset="-127"/>
                <a:ea typeface="달서힐링체Bold" pitchFamily="2" charset="-127"/>
              </a:rPr>
              <a:t>개발 내용</a:t>
            </a:r>
            <a:endParaRPr lang="en-US" altLang="ko-KR" b="1" dirty="0">
              <a:latin typeface="달서힐링체Bold" pitchFamily="2" charset="-127"/>
              <a:ea typeface="달서힐링체Bold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AB90A8A-C5FA-0269-750C-63394CD33B88}"/>
              </a:ext>
            </a:extLst>
          </p:cNvPr>
          <p:cNvGrpSpPr/>
          <p:nvPr/>
        </p:nvGrpSpPr>
        <p:grpSpPr>
          <a:xfrm>
            <a:off x="1831643" y="1724083"/>
            <a:ext cx="3099547" cy="1178441"/>
            <a:chOff x="1242806" y="1785691"/>
            <a:chExt cx="3099547" cy="11784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6CC1B6-AAE9-F862-DA2A-57673FF0C19A}"/>
                </a:ext>
              </a:extLst>
            </p:cNvPr>
            <p:cNvSpPr txBox="1"/>
            <p:nvPr/>
          </p:nvSpPr>
          <p:spPr>
            <a:xfrm>
              <a:off x="1242806" y="1785691"/>
              <a:ext cx="3099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순음 청력 테스트 알고리즘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160DCA-76AB-9CA7-B3A6-A2463EED14F3}"/>
                </a:ext>
              </a:extLst>
            </p:cNvPr>
            <p:cNvSpPr txBox="1"/>
            <p:nvPr/>
          </p:nvSpPr>
          <p:spPr>
            <a:xfrm>
              <a:off x="1655779" y="2594800"/>
              <a:ext cx="227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지도학습 </a:t>
              </a:r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분류모델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AEECE4B-F2B3-317C-41BF-24412E63CBC7}"/>
              </a:ext>
            </a:extLst>
          </p:cNvPr>
          <p:cNvGrpSpPr/>
          <p:nvPr/>
        </p:nvGrpSpPr>
        <p:grpSpPr>
          <a:xfrm>
            <a:off x="6723325" y="1745101"/>
            <a:ext cx="4138215" cy="1434422"/>
            <a:chOff x="6910707" y="1785691"/>
            <a:chExt cx="4138215" cy="143442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402DA1-98A5-66CE-14E2-145FE169CC29}"/>
                </a:ext>
              </a:extLst>
            </p:cNvPr>
            <p:cNvSpPr txBox="1"/>
            <p:nvPr/>
          </p:nvSpPr>
          <p:spPr>
            <a:xfrm>
              <a:off x="7430042" y="1785691"/>
              <a:ext cx="3099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어음 청력 테스트 알고리즘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71B084-42A0-A35E-A177-6C50C559479F}"/>
                </a:ext>
              </a:extLst>
            </p:cNvPr>
            <p:cNvSpPr txBox="1"/>
            <p:nvPr/>
          </p:nvSpPr>
          <p:spPr>
            <a:xfrm>
              <a:off x="6910707" y="2573782"/>
              <a:ext cx="4138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어음절어표</a:t>
              </a: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음성 데이터와 일치 여부 판단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지도학습 </a:t>
              </a:r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분류모델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66C2A77-A728-0053-6717-C4E95C4308E4}"/>
              </a:ext>
            </a:extLst>
          </p:cNvPr>
          <p:cNvGrpSpPr/>
          <p:nvPr/>
        </p:nvGrpSpPr>
        <p:grpSpPr>
          <a:xfrm>
            <a:off x="1168846" y="4081371"/>
            <a:ext cx="4425140" cy="1983431"/>
            <a:chOff x="580008" y="4118294"/>
            <a:chExt cx="4425140" cy="19834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F6020-C192-700C-FBA8-228AF5B7E06F}"/>
                </a:ext>
              </a:extLst>
            </p:cNvPr>
            <p:cNvSpPr txBox="1"/>
            <p:nvPr/>
          </p:nvSpPr>
          <p:spPr>
            <a:xfrm>
              <a:off x="1242806" y="4118294"/>
              <a:ext cx="3099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불용 어음 학습 알고리즘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202D36-1C24-63BF-90E8-5C4FEE29A841}"/>
                </a:ext>
              </a:extLst>
            </p:cNvPr>
            <p:cNvSpPr txBox="1"/>
            <p:nvPr/>
          </p:nvSpPr>
          <p:spPr>
            <a:xfrm>
              <a:off x="580008" y="4901396"/>
              <a:ext cx="44251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분별하기 어려운 어음을 학습하여 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배제한 </a:t>
              </a:r>
              <a:r>
                <a:rPr lang="ko-KR" altLang="en-US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발화문</a:t>
              </a: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제공</a:t>
              </a:r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발화문에서 다른 어음을 사용한 단어로 대체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비지도 학습 </a:t>
              </a:r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</a:t>
              </a: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클러스터 분석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B583A33-E4C2-B218-2E50-3D6E9C91E850}"/>
              </a:ext>
            </a:extLst>
          </p:cNvPr>
          <p:cNvGrpSpPr/>
          <p:nvPr/>
        </p:nvGrpSpPr>
        <p:grpSpPr>
          <a:xfrm>
            <a:off x="6450096" y="4107511"/>
            <a:ext cx="4684674" cy="1551922"/>
            <a:chOff x="6637478" y="3748962"/>
            <a:chExt cx="4684674" cy="15519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524B21-4AA3-D978-5AAB-7625366E7D18}"/>
                </a:ext>
              </a:extLst>
            </p:cNvPr>
            <p:cNvSpPr txBox="1"/>
            <p:nvPr/>
          </p:nvSpPr>
          <p:spPr>
            <a:xfrm>
              <a:off x="7430042" y="3748962"/>
              <a:ext cx="3099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감성분석 알고리즘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C5BC0D-F434-AACC-5258-66CEAFF8D5B5}"/>
                </a:ext>
              </a:extLst>
            </p:cNvPr>
            <p:cNvSpPr txBox="1"/>
            <p:nvPr/>
          </p:nvSpPr>
          <p:spPr>
            <a:xfrm>
              <a:off x="6637478" y="4654553"/>
              <a:ext cx="4684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수집된 음성 데이터를 텍스트화 </a:t>
              </a:r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(STT)</a:t>
              </a: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감성분석으로 피보호자의 단어 사용 빈도 파악</a:t>
              </a:r>
            </a:p>
          </p:txBody>
        </p:sp>
      </p:grp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317C3BAD-4162-6BEA-0F02-322FE7AE9901}"/>
              </a:ext>
            </a:extLst>
          </p:cNvPr>
          <p:cNvCxnSpPr>
            <a:cxnSpLocks/>
          </p:cNvCxnSpPr>
          <p:nvPr/>
        </p:nvCxnSpPr>
        <p:spPr>
          <a:xfrm>
            <a:off x="6022041" y="1300956"/>
            <a:ext cx="0" cy="4939824"/>
          </a:xfrm>
          <a:prstGeom prst="line">
            <a:avLst/>
          </a:prstGeom>
          <a:ln w="28575"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9BFF12B5-C26B-2B52-579D-40F5C29DE3ED}"/>
              </a:ext>
            </a:extLst>
          </p:cNvPr>
          <p:cNvCxnSpPr>
            <a:cxnSpLocks/>
          </p:cNvCxnSpPr>
          <p:nvPr/>
        </p:nvCxnSpPr>
        <p:spPr>
          <a:xfrm>
            <a:off x="506050" y="3595040"/>
            <a:ext cx="10937397" cy="67235"/>
          </a:xfrm>
          <a:prstGeom prst="line">
            <a:avLst/>
          </a:prstGeom>
          <a:ln w="28575"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83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3F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A560C-BC6F-08BF-9279-13C921D0AF05}"/>
              </a:ext>
            </a:extLst>
          </p:cNvPr>
          <p:cNvSpPr txBox="1"/>
          <p:nvPr/>
        </p:nvSpPr>
        <p:spPr>
          <a:xfrm>
            <a:off x="370952" y="367220"/>
            <a:ext cx="119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FBD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22DF44-EE9E-DEAB-3D92-6ADC18F57883}"/>
              </a:ext>
            </a:extLst>
          </p:cNvPr>
          <p:cNvGrpSpPr/>
          <p:nvPr/>
        </p:nvGrpSpPr>
        <p:grpSpPr>
          <a:xfrm>
            <a:off x="1416414" y="2559531"/>
            <a:ext cx="4252166" cy="2290613"/>
            <a:chOff x="341286" y="2737097"/>
            <a:chExt cx="4252166" cy="22906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F82441-E9FA-A644-52AE-ABB8DEEF2533}"/>
                </a:ext>
              </a:extLst>
            </p:cNvPr>
            <p:cNvSpPr txBox="1"/>
            <p:nvPr/>
          </p:nvSpPr>
          <p:spPr>
            <a:xfrm>
              <a:off x="341286" y="2737097"/>
              <a:ext cx="3716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>
                  <a:solidFill>
                    <a:srgbClr val="FFFBDE"/>
                  </a:solidFill>
                  <a:latin typeface="달서힐링체Bold" pitchFamily="2" charset="-127"/>
                  <a:ea typeface="달서힐링체Bold" pitchFamily="2" charset="-127"/>
                </a:rPr>
                <a:t>비즈니스 모델 계획서</a:t>
              </a:r>
              <a:endParaRPr lang="ko-KR" altLang="en-US" sz="3200" dirty="0">
                <a:solidFill>
                  <a:srgbClr val="FFFBDE"/>
                </a:solidFill>
                <a:latin typeface="달서힐링체Bold" pitchFamily="2" charset="-127"/>
                <a:ea typeface="달서힐링체Bold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F2896C-CC01-2CFC-078B-8A854FE3DDB2}"/>
                </a:ext>
              </a:extLst>
            </p:cNvPr>
            <p:cNvSpPr txBox="1"/>
            <p:nvPr/>
          </p:nvSpPr>
          <p:spPr>
            <a:xfrm>
              <a:off x="341286" y="3319550"/>
              <a:ext cx="4252166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- </a:t>
              </a:r>
              <a:r>
                <a:rPr lang="ko-KR" altLang="en-US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문제정의 </a:t>
              </a:r>
              <a:r>
                <a:rPr lang="en-US" altLang="ko-KR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Why How What</a:t>
              </a: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비즈니스 모델 캔버스</a:t>
              </a:r>
              <a:endParaRPr lang="en-US" altLang="ko-KR" sz="2400" dirty="0">
                <a:solidFill>
                  <a:srgbClr val="FFFBDE"/>
                </a:solidFill>
                <a:latin typeface="달서힐링체Medium" pitchFamily="2" charset="-127"/>
                <a:ea typeface="달서힐링체Medium" pitchFamily="2" charset="-127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예상고객경험 </a:t>
              </a:r>
              <a:r>
                <a:rPr lang="en-US" altLang="ko-KR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(3A, 4DCX)</a:t>
              </a:r>
              <a:endParaRPr lang="ko-KR" altLang="en-US" sz="2400" dirty="0">
                <a:solidFill>
                  <a:srgbClr val="FFFBDE"/>
                </a:solidFill>
                <a:latin typeface="달서힐링체Medium" pitchFamily="2" charset="-127"/>
                <a:ea typeface="달서힐링체Medium" pitchFamily="2" charset="-127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8D8E6-509C-15D2-BDD0-2BECC6963998}"/>
              </a:ext>
            </a:extLst>
          </p:cNvPr>
          <p:cNvGrpSpPr/>
          <p:nvPr/>
        </p:nvGrpSpPr>
        <p:grpSpPr>
          <a:xfrm>
            <a:off x="7059533" y="2559531"/>
            <a:ext cx="3704432" cy="1738937"/>
            <a:chOff x="9211550" y="2812463"/>
            <a:chExt cx="3704432" cy="173893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7A0D8D-531F-1764-DABF-CF3A1D22206A}"/>
                </a:ext>
              </a:extLst>
            </p:cNvPr>
            <p:cNvSpPr txBox="1"/>
            <p:nvPr/>
          </p:nvSpPr>
          <p:spPr>
            <a:xfrm>
              <a:off x="9211550" y="2812463"/>
              <a:ext cx="35977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rgbClr val="FFFBDE"/>
                  </a:solidFill>
                  <a:latin typeface="달서힐링체Bold" pitchFamily="2" charset="-127"/>
                  <a:ea typeface="달서힐링체Bold" pitchFamily="2" charset="-127"/>
                </a:rPr>
                <a:t>알고리즘 구축 계획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1F1C57-2A3C-F68B-5169-35D794B6C46E}"/>
                </a:ext>
              </a:extLst>
            </p:cNvPr>
            <p:cNvSpPr txBox="1"/>
            <p:nvPr/>
          </p:nvSpPr>
          <p:spPr>
            <a:xfrm>
              <a:off x="9457452" y="3397238"/>
              <a:ext cx="3458530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- </a:t>
              </a:r>
              <a:r>
                <a:rPr lang="ko-KR" altLang="en-US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데이터 명세</a:t>
              </a:r>
              <a:endParaRPr lang="en-US" altLang="ko-KR" sz="2400" dirty="0">
                <a:solidFill>
                  <a:srgbClr val="FFFBDE"/>
                </a:solidFill>
                <a:latin typeface="달서힐링체Medium" pitchFamily="2" charset="-127"/>
                <a:ea typeface="달서힐링체Mediu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- </a:t>
              </a:r>
              <a:r>
                <a:rPr lang="ko-KR" altLang="en-US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알고리즘 파이프라인</a:t>
              </a:r>
              <a:endParaRPr lang="en-US" altLang="ko-KR" sz="2400" dirty="0">
                <a:solidFill>
                  <a:srgbClr val="FFFBDE"/>
                </a:solidFill>
                <a:latin typeface="달서힐링체Medium" pitchFamily="2" charset="-127"/>
                <a:ea typeface="달서힐링체Medium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11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A490BE-CF4C-AF78-8D0E-4E12FE094F57}"/>
              </a:ext>
            </a:extLst>
          </p:cNvPr>
          <p:cNvSpPr txBox="1"/>
          <p:nvPr/>
        </p:nvSpPr>
        <p:spPr>
          <a:xfrm>
            <a:off x="2695390" y="335590"/>
            <a:ext cx="212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달서힐링체Bold" pitchFamily="2" charset="-127"/>
                <a:ea typeface="달서힐링체Bold" pitchFamily="2" charset="-127"/>
              </a:rPr>
              <a:t>골든서클</a:t>
            </a:r>
            <a:endParaRPr lang="en-US" altLang="ko-KR" b="1" dirty="0">
              <a:latin typeface="달서힐링체Bold" pitchFamily="2" charset="-127"/>
              <a:ea typeface="달서힐링체Bold" pitchFamily="2" charset="-12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25FC62-DF5F-43A5-932D-D71AD8AAD752}"/>
              </a:ext>
            </a:extLst>
          </p:cNvPr>
          <p:cNvGrpSpPr/>
          <p:nvPr/>
        </p:nvGrpSpPr>
        <p:grpSpPr>
          <a:xfrm>
            <a:off x="-1" y="169956"/>
            <a:ext cx="2485615" cy="681557"/>
            <a:chOff x="-1" y="169956"/>
            <a:chExt cx="2485615" cy="6815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BA591A-23C6-7FB7-E5D8-ECC39BE0F6FD}"/>
                </a:ext>
              </a:extLst>
            </p:cNvPr>
            <p:cNvSpPr/>
            <p:nvPr/>
          </p:nvSpPr>
          <p:spPr>
            <a:xfrm>
              <a:off x="-1" y="169956"/>
              <a:ext cx="2485615" cy="681557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달서힐링체Bold" pitchFamily="2" charset="-127"/>
                <a:ea typeface="달서힐링체Bold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7C5DCC-43E1-C67F-8FAB-903D9D93BEB6}"/>
                </a:ext>
              </a:extLst>
            </p:cNvPr>
            <p:cNvSpPr txBox="1"/>
            <p:nvPr/>
          </p:nvSpPr>
          <p:spPr>
            <a:xfrm>
              <a:off x="30212" y="326068"/>
              <a:ext cx="2425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FBDE"/>
                  </a:solidFill>
                  <a:latin typeface="달서힐링체Bold" pitchFamily="2" charset="-127"/>
                  <a:ea typeface="달서힐링체Bold" pitchFamily="2" charset="-127"/>
                </a:rPr>
                <a:t>비즈니스 모델 계획서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9636F4-4151-B595-D3A2-AFD135E29622}"/>
              </a:ext>
            </a:extLst>
          </p:cNvPr>
          <p:cNvGrpSpPr/>
          <p:nvPr/>
        </p:nvGrpSpPr>
        <p:grpSpPr>
          <a:xfrm>
            <a:off x="711461" y="1386296"/>
            <a:ext cx="4863641" cy="4682711"/>
            <a:chOff x="537284" y="1118144"/>
            <a:chExt cx="5550196" cy="55412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7DB428-DDA6-3EA1-1CF6-8202F054D115}"/>
                </a:ext>
              </a:extLst>
            </p:cNvPr>
            <p:cNvGrpSpPr/>
            <p:nvPr/>
          </p:nvGrpSpPr>
          <p:grpSpPr>
            <a:xfrm>
              <a:off x="537284" y="1118144"/>
              <a:ext cx="5550196" cy="5541205"/>
              <a:chOff x="683160" y="1007625"/>
              <a:chExt cx="5550196" cy="554120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0FF3535-53FA-264D-1CF6-45B38C035CC6}"/>
                  </a:ext>
                </a:extLst>
              </p:cNvPr>
              <p:cNvSpPr/>
              <p:nvPr/>
            </p:nvSpPr>
            <p:spPr>
              <a:xfrm>
                <a:off x="683160" y="1007625"/>
                <a:ext cx="5550196" cy="5541205"/>
              </a:xfrm>
              <a:prstGeom prst="ellipse">
                <a:avLst/>
              </a:prstGeom>
              <a:solidFill>
                <a:srgbClr val="403F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4694139-86A4-1D2B-D0FF-632AD9F36717}"/>
                  </a:ext>
                </a:extLst>
              </p:cNvPr>
              <p:cNvSpPr/>
              <p:nvPr/>
            </p:nvSpPr>
            <p:spPr>
              <a:xfrm>
                <a:off x="1528449" y="1909164"/>
                <a:ext cx="3859618" cy="3784570"/>
              </a:xfrm>
              <a:prstGeom prst="ellipse">
                <a:avLst/>
              </a:prstGeom>
              <a:solidFill>
                <a:srgbClr val="807E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D309D94-DF5F-BCCD-E9B9-8A05A7DFE28E}"/>
                  </a:ext>
                </a:extLst>
              </p:cNvPr>
              <p:cNvSpPr/>
              <p:nvPr/>
            </p:nvSpPr>
            <p:spPr>
              <a:xfrm>
                <a:off x="2364284" y="2712339"/>
                <a:ext cx="2187948" cy="2178221"/>
              </a:xfrm>
              <a:prstGeom prst="ellipse">
                <a:avLst/>
              </a:prstGeom>
              <a:solidFill>
                <a:srgbClr val="BFBC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rgbClr val="FFFBDE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Why</a:t>
                </a:r>
                <a:endParaRPr lang="ko-KR" altLang="en-US" sz="3200" dirty="0">
                  <a:solidFill>
                    <a:srgbClr val="FFFBDE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6FD9FE-F89E-59B0-5CE8-755F6FB159E5}"/>
                </a:ext>
              </a:extLst>
            </p:cNvPr>
            <p:cNvSpPr txBox="1"/>
            <p:nvPr/>
          </p:nvSpPr>
          <p:spPr>
            <a:xfrm>
              <a:off x="2786100" y="2283246"/>
              <a:ext cx="10525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FBDE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How</a:t>
              </a:r>
              <a:endParaRPr lang="ko-KR" altLang="en-US" sz="2000" dirty="0">
                <a:solidFill>
                  <a:srgbClr val="FFFBD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E8F6B5-7FAC-D507-A152-5852F9F01A4B}"/>
                </a:ext>
              </a:extLst>
            </p:cNvPr>
            <p:cNvSpPr txBox="1"/>
            <p:nvPr/>
          </p:nvSpPr>
          <p:spPr>
            <a:xfrm>
              <a:off x="2786100" y="1425125"/>
              <a:ext cx="10525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FBDE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What</a:t>
              </a:r>
              <a:endParaRPr lang="ko-KR" altLang="en-US" sz="2000" dirty="0">
                <a:solidFill>
                  <a:srgbClr val="FFFBD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E345F11-4B00-839D-B84F-420DF87DE016}"/>
              </a:ext>
            </a:extLst>
          </p:cNvPr>
          <p:cNvGrpSpPr/>
          <p:nvPr/>
        </p:nvGrpSpPr>
        <p:grpSpPr>
          <a:xfrm>
            <a:off x="6693089" y="595277"/>
            <a:ext cx="4636323" cy="942944"/>
            <a:chOff x="7179458" y="759522"/>
            <a:chExt cx="4529204" cy="942944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5D105868-123D-4F34-53FE-8AB6DCD6FCA5}"/>
                </a:ext>
              </a:extLst>
            </p:cNvPr>
            <p:cNvSpPr/>
            <p:nvPr/>
          </p:nvSpPr>
          <p:spPr>
            <a:xfrm>
              <a:off x="7179458" y="759522"/>
              <a:ext cx="4529204" cy="942944"/>
            </a:xfrm>
            <a:prstGeom prst="roundRect">
              <a:avLst/>
            </a:prstGeom>
            <a:noFill/>
            <a:ln w="38100">
              <a:solidFill>
                <a:srgbClr val="E6E2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2790D2-1D1A-4EDD-CE5D-5503E21CE643}"/>
                </a:ext>
              </a:extLst>
            </p:cNvPr>
            <p:cNvSpPr txBox="1"/>
            <p:nvPr/>
          </p:nvSpPr>
          <p:spPr>
            <a:xfrm>
              <a:off x="7313210" y="907172"/>
              <a:ext cx="4302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- </a:t>
              </a:r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난청은 노인성 발병률이 커 조기 파악이 중요</a:t>
              </a:r>
              <a:endPara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2E1B6F-D8E1-52B0-40ED-3237D166EC02}"/>
                </a:ext>
              </a:extLst>
            </p:cNvPr>
            <p:cNvSpPr txBox="1"/>
            <p:nvPr/>
          </p:nvSpPr>
          <p:spPr>
            <a:xfrm>
              <a:off x="7313210" y="1275235"/>
              <a:ext cx="4214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- </a:t>
              </a:r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난청은 우울증을 동반할 위험이 큼</a:t>
              </a:r>
              <a:endPara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E5A485E-E51D-D857-BBBC-167E78882A80}"/>
              </a:ext>
            </a:extLst>
          </p:cNvPr>
          <p:cNvGrpSpPr/>
          <p:nvPr/>
        </p:nvGrpSpPr>
        <p:grpSpPr>
          <a:xfrm>
            <a:off x="6680800" y="3917275"/>
            <a:ext cx="4703132" cy="2605135"/>
            <a:chOff x="7112649" y="3789815"/>
            <a:chExt cx="4703132" cy="260513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5A55967-D3B8-04B7-63FE-02D969A7E3F4}"/>
                </a:ext>
              </a:extLst>
            </p:cNvPr>
            <p:cNvSpPr txBox="1"/>
            <p:nvPr/>
          </p:nvSpPr>
          <p:spPr>
            <a:xfrm>
              <a:off x="7278171" y="4906890"/>
              <a:ext cx="448848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&lt;App&gt; </a:t>
              </a:r>
            </a:p>
            <a:p>
              <a:r>
                <a:rPr lang="en-US" altLang="ko-KR" sz="16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- </a:t>
              </a:r>
              <a:r>
                <a:rPr lang="ko-KR" altLang="en-US" sz="16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월별</a:t>
              </a:r>
              <a:r>
                <a:rPr lang="en-US" altLang="ko-KR" sz="16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/</a:t>
              </a:r>
              <a:r>
                <a:rPr lang="ko-KR" altLang="en-US" sz="16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일별</a:t>
              </a:r>
              <a:r>
                <a:rPr lang="en-US" altLang="ko-KR" sz="16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/</a:t>
              </a:r>
              <a:r>
                <a:rPr lang="ko-KR" altLang="en-US" sz="16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년별 청력 통계 및 병원 추천 서비스</a:t>
              </a:r>
              <a:endPara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r>
                <a:rPr lang="en-US" altLang="ko-KR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- </a:t>
              </a:r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피보호자의 </a:t>
              </a:r>
              <a:r>
                <a:rPr lang="en-US" altLang="ko-KR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AI</a:t>
              </a:r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스피커 대화 내용 </a:t>
              </a:r>
              <a:r>
                <a:rPr lang="en-US" altLang="ko-KR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STT</a:t>
              </a:r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변환하고</a:t>
              </a:r>
              <a:r>
                <a:rPr lang="en-US" altLang="ko-KR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</a:p>
            <a:p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텍스트 분석으로 부정적 언어 빈도</a:t>
              </a:r>
              <a:r>
                <a:rPr lang="en-US" altLang="ko-KR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기억력 등 </a:t>
              </a:r>
              <a:endPara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우울증 정도를 판단하는 알고리즘</a:t>
              </a:r>
              <a:r>
                <a:rPr lang="en-US" altLang="ko-KR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88163A5-E731-345C-13D0-B39B92C02740}"/>
                </a:ext>
              </a:extLst>
            </p:cNvPr>
            <p:cNvSpPr txBox="1"/>
            <p:nvPr/>
          </p:nvSpPr>
          <p:spPr>
            <a:xfrm>
              <a:off x="7282798" y="4268798"/>
              <a:ext cx="432655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&lt;Ai Speaker&gt; </a:t>
              </a:r>
              <a:r>
                <a:rPr lang="ko-KR" altLang="en-US" sz="16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기록된 테스트 데이터를 분석하고</a:t>
              </a:r>
              <a:r>
                <a:rPr lang="en-US" altLang="ko-KR" sz="16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16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난청 위험 조기 진단</a:t>
              </a:r>
              <a:r>
                <a:rPr lang="en-US" altLang="ko-KR" sz="16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ko-KR" altLang="en-US" sz="16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알아듣기 쉬운 어음 사용</a:t>
              </a:r>
              <a:endPara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784D031C-D31C-8DB5-1FD7-BABBDB98CA67}"/>
                </a:ext>
              </a:extLst>
            </p:cNvPr>
            <p:cNvSpPr/>
            <p:nvPr/>
          </p:nvSpPr>
          <p:spPr>
            <a:xfrm>
              <a:off x="7112649" y="3960141"/>
              <a:ext cx="4703132" cy="2434809"/>
            </a:xfrm>
            <a:prstGeom prst="roundRect">
              <a:avLst/>
            </a:prstGeom>
            <a:noFill/>
            <a:ln w="38100"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7CD0BE9-DF4E-24AF-132B-1613C6A9EE22}"/>
                </a:ext>
              </a:extLst>
            </p:cNvPr>
            <p:cNvGrpSpPr/>
            <p:nvPr/>
          </p:nvGrpSpPr>
          <p:grpSpPr>
            <a:xfrm>
              <a:off x="7376160" y="3789815"/>
              <a:ext cx="889814" cy="369332"/>
              <a:chOff x="7376160" y="3789815"/>
              <a:chExt cx="889814" cy="369332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CBAEE8B1-91D1-ED2A-7024-03BFCCC20386}"/>
                  </a:ext>
                </a:extLst>
              </p:cNvPr>
              <p:cNvSpPr/>
              <p:nvPr/>
            </p:nvSpPr>
            <p:spPr>
              <a:xfrm>
                <a:off x="7376160" y="3810000"/>
                <a:ext cx="889814" cy="319416"/>
              </a:xfrm>
              <a:prstGeom prst="roundRect">
                <a:avLst/>
              </a:prstGeom>
              <a:solidFill>
                <a:srgbClr val="403F37"/>
              </a:solidFill>
              <a:ln>
                <a:solidFill>
                  <a:srgbClr val="403F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0346E17-D30A-ED74-DCA3-601F1C1C0D0C}"/>
                  </a:ext>
                </a:extLst>
              </p:cNvPr>
              <p:cNvSpPr txBox="1"/>
              <p:nvPr/>
            </p:nvSpPr>
            <p:spPr>
              <a:xfrm>
                <a:off x="7430139" y="3789815"/>
                <a:ext cx="7763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dirty="0">
                    <a:solidFill>
                      <a:srgbClr val="FFFBD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What</a:t>
                </a:r>
                <a:endParaRPr lang="ko-KR" altLang="en-US" sz="1800" dirty="0">
                  <a:solidFill>
                    <a:srgbClr val="FFFBDE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104E91-1A2B-5BBE-999F-8E4B92B696B7}"/>
              </a:ext>
            </a:extLst>
          </p:cNvPr>
          <p:cNvGrpSpPr/>
          <p:nvPr/>
        </p:nvGrpSpPr>
        <p:grpSpPr>
          <a:xfrm>
            <a:off x="6638919" y="1668068"/>
            <a:ext cx="4703132" cy="2059584"/>
            <a:chOff x="6420775" y="1598521"/>
            <a:chExt cx="4703132" cy="205958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319664B-E7E4-5034-56D3-0EA6F8AF88BF}"/>
                </a:ext>
              </a:extLst>
            </p:cNvPr>
            <p:cNvGrpSpPr/>
            <p:nvPr/>
          </p:nvGrpSpPr>
          <p:grpSpPr>
            <a:xfrm>
              <a:off x="6420775" y="1783942"/>
              <a:ext cx="4703132" cy="1874163"/>
              <a:chOff x="7112649" y="1885776"/>
              <a:chExt cx="4703132" cy="187416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21D883D-272C-15F5-E09F-42446E112F0B}"/>
                  </a:ext>
                </a:extLst>
              </p:cNvPr>
              <p:cNvSpPr txBox="1"/>
              <p:nvPr/>
            </p:nvSpPr>
            <p:spPr>
              <a:xfrm>
                <a:off x="7287139" y="2135928"/>
                <a:ext cx="4506830" cy="70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indent="0" algn="just" fontAlgn="base" latinLnBrk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600" kern="0" spc="-60" dirty="0">
                    <a:solidFill>
                      <a:srgbClr val="000000"/>
                    </a:solidFill>
                    <a:effectLst/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- </a:t>
                </a:r>
                <a:r>
                  <a:rPr lang="ko-KR" altLang="en-US" sz="1600" kern="0" spc="-60" dirty="0">
                    <a:solidFill>
                      <a:srgbClr val="000000"/>
                    </a:solidFill>
                    <a:effectLst/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난청 위험군 노인 대상으로 </a:t>
                </a:r>
                <a:r>
                  <a:rPr lang="en-US" altLang="ko-KR" sz="1600" kern="0" spc="-60" dirty="0">
                    <a:solidFill>
                      <a:srgbClr val="000000"/>
                    </a:solidFill>
                    <a:effectLst/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AI</a:t>
                </a:r>
                <a:r>
                  <a:rPr lang="ko-KR" altLang="en-US" sz="1600" kern="0" spc="-60" dirty="0">
                    <a:solidFill>
                      <a:srgbClr val="000000"/>
                    </a:solidFill>
                    <a:effectLst/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스피커를 통해 </a:t>
                </a:r>
                <a:endParaRPr lang="en-US" altLang="ko-KR" sz="1600" kern="0" spc="-60" dirty="0">
                  <a:solidFill>
                    <a:srgbClr val="000000"/>
                  </a:solidFill>
                  <a:effectLst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pPr marL="0" marR="0" indent="0" algn="just" fontAlgn="base" latinLnBrk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600" kern="0" spc="-60" dirty="0">
                    <a:solidFill>
                      <a:srgbClr val="000000"/>
                    </a:solidFill>
                    <a:effectLst/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어음청력검사</a:t>
                </a:r>
                <a:r>
                  <a:rPr lang="en-US" altLang="ko-KR" sz="1600" kern="0" spc="-60" dirty="0">
                    <a:solidFill>
                      <a:srgbClr val="000000"/>
                    </a:solidFill>
                    <a:effectLst/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</a:t>
                </a:r>
                <a:r>
                  <a:rPr lang="ko-KR" altLang="en-US" sz="1600" kern="0" spc="-60" dirty="0">
                    <a:solidFill>
                      <a:srgbClr val="00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통계화하여 발화에서 해당 어음 제외</a:t>
                </a:r>
                <a:endParaRPr lang="en-US" altLang="ko-KR" sz="1600" kern="0" spc="-60" dirty="0">
                  <a:solidFill>
                    <a:srgbClr val="000000"/>
                  </a:solidFill>
                  <a:effectLst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8788BF-1AA4-168D-E422-5946EC622B2B}"/>
                  </a:ext>
                </a:extLst>
              </p:cNvPr>
              <p:cNvSpPr txBox="1"/>
              <p:nvPr/>
            </p:nvSpPr>
            <p:spPr>
              <a:xfrm>
                <a:off x="7294561" y="2869073"/>
                <a:ext cx="4323757" cy="70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indent="0" algn="just" fontAlgn="base" latinLnBrk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600" kern="0" spc="-60" dirty="0">
                    <a:solidFill>
                      <a:srgbClr val="00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- </a:t>
                </a:r>
                <a:r>
                  <a:rPr lang="ko-KR" altLang="en-US" sz="1600" kern="0" spc="-60" dirty="0">
                    <a:solidFill>
                      <a:srgbClr val="00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피보호자의 </a:t>
                </a:r>
                <a:r>
                  <a:rPr lang="en-US" altLang="ko-KR" sz="1600" kern="0" spc="-60" dirty="0">
                    <a:solidFill>
                      <a:srgbClr val="00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AI</a:t>
                </a:r>
                <a:r>
                  <a:rPr lang="ko-KR" altLang="en-US" sz="1600" kern="0" spc="-60" dirty="0">
                    <a:solidFill>
                      <a:srgbClr val="00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스피커 음성 기록 텍스트분석으로 </a:t>
                </a:r>
                <a:endParaRPr lang="en-US" altLang="ko-KR" sz="1600" kern="0" spc="-60" dirty="0">
                  <a:solidFill>
                    <a:srgbClr val="00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pPr marL="0" marR="0" indent="0" algn="just" fontAlgn="base" latinLnBrk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600" kern="0" spc="-60" dirty="0">
                    <a:solidFill>
                      <a:srgbClr val="00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우울증 정도 판단</a:t>
                </a:r>
                <a:endParaRPr lang="en-US" altLang="ko-KR" sz="1600" kern="0" spc="-60" dirty="0">
                  <a:solidFill>
                    <a:srgbClr val="000000"/>
                  </a:solidFill>
                  <a:effectLst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822841BB-729E-E39E-5A84-150AA9A666DE}"/>
                  </a:ext>
                </a:extLst>
              </p:cNvPr>
              <p:cNvSpPr/>
              <p:nvPr/>
            </p:nvSpPr>
            <p:spPr>
              <a:xfrm>
                <a:off x="7112649" y="1885776"/>
                <a:ext cx="4703132" cy="1874163"/>
              </a:xfrm>
              <a:prstGeom prst="roundRect">
                <a:avLst/>
              </a:prstGeom>
              <a:noFill/>
              <a:ln w="38100">
                <a:solidFill>
                  <a:srgbClr val="BFBC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82835BD-56C0-2866-04E8-FF64337FC6C0}"/>
                </a:ext>
              </a:extLst>
            </p:cNvPr>
            <p:cNvGrpSpPr/>
            <p:nvPr/>
          </p:nvGrpSpPr>
          <p:grpSpPr>
            <a:xfrm>
              <a:off x="6633738" y="1598521"/>
              <a:ext cx="889814" cy="369332"/>
              <a:chOff x="5940267" y="1980055"/>
              <a:chExt cx="889814" cy="369332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907B5802-00F7-D53E-C188-C4999D175CB6}"/>
                  </a:ext>
                </a:extLst>
              </p:cNvPr>
              <p:cNvSpPr/>
              <p:nvPr/>
            </p:nvSpPr>
            <p:spPr>
              <a:xfrm>
                <a:off x="5940267" y="2000759"/>
                <a:ext cx="889814" cy="319416"/>
              </a:xfrm>
              <a:prstGeom prst="roundRect">
                <a:avLst/>
              </a:prstGeom>
              <a:solidFill>
                <a:srgbClr val="BFBCA6"/>
              </a:solidFill>
              <a:ln>
                <a:solidFill>
                  <a:srgbClr val="BFBC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EC790FE-7D69-5BC2-454E-7B9ABA10410C}"/>
                  </a:ext>
                </a:extLst>
              </p:cNvPr>
              <p:cNvSpPr txBox="1"/>
              <p:nvPr/>
            </p:nvSpPr>
            <p:spPr>
              <a:xfrm>
                <a:off x="5989404" y="1980055"/>
                <a:ext cx="7915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dirty="0">
                    <a:solidFill>
                      <a:srgbClr val="FFFBDE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How</a:t>
                </a:r>
                <a:endParaRPr lang="ko-KR" altLang="en-US" sz="1800" dirty="0">
                  <a:solidFill>
                    <a:srgbClr val="FFFBDE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3CA2C40-121F-8479-15FF-47C62FBD6144}"/>
              </a:ext>
            </a:extLst>
          </p:cNvPr>
          <p:cNvGrpSpPr/>
          <p:nvPr/>
        </p:nvGrpSpPr>
        <p:grpSpPr>
          <a:xfrm>
            <a:off x="6830004" y="335590"/>
            <a:ext cx="889814" cy="369332"/>
            <a:chOff x="5940267" y="1977462"/>
            <a:chExt cx="889814" cy="369332"/>
          </a:xfrm>
          <a:solidFill>
            <a:srgbClr val="E6E2C8"/>
          </a:solidFill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9796BB85-6B4C-2B38-C488-61CB5F9187C6}"/>
                </a:ext>
              </a:extLst>
            </p:cNvPr>
            <p:cNvSpPr/>
            <p:nvPr/>
          </p:nvSpPr>
          <p:spPr>
            <a:xfrm>
              <a:off x="5940267" y="2000759"/>
              <a:ext cx="889814" cy="319416"/>
            </a:xfrm>
            <a:prstGeom prst="roundRect">
              <a:avLst/>
            </a:prstGeom>
            <a:grpFill/>
            <a:ln>
              <a:solidFill>
                <a:srgbClr val="E6E2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A50C9BE-2A6D-93FF-C141-F2B6175CFE64}"/>
                </a:ext>
              </a:extLst>
            </p:cNvPr>
            <p:cNvSpPr txBox="1"/>
            <p:nvPr/>
          </p:nvSpPr>
          <p:spPr>
            <a:xfrm>
              <a:off x="5989404" y="1977462"/>
              <a:ext cx="7915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FBDE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Segoe UI Semibold" panose="020B0702040204020203" pitchFamily="34" charset="0"/>
                </a:rPr>
                <a:t>Why</a:t>
              </a:r>
              <a:endParaRPr lang="ko-KR" altLang="en-US" dirty="0">
                <a:solidFill>
                  <a:srgbClr val="FFFBD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2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347F11-C66A-768B-0FF3-F31D5AA86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09508"/>
              </p:ext>
            </p:extLst>
          </p:nvPr>
        </p:nvGraphicFramePr>
        <p:xfrm>
          <a:off x="586628" y="951250"/>
          <a:ext cx="11018744" cy="5571160"/>
        </p:xfrm>
        <a:graphic>
          <a:graphicData uri="http://schemas.openxmlformats.org/drawingml/2006/table">
            <a:tbl>
              <a:tblPr/>
              <a:tblGrid>
                <a:gridCol w="2555276">
                  <a:extLst>
                    <a:ext uri="{9D8B030D-6E8A-4147-A177-3AD203B41FA5}">
                      <a16:colId xmlns:a16="http://schemas.microsoft.com/office/drawing/2014/main" val="3952378186"/>
                    </a:ext>
                  </a:extLst>
                </a:gridCol>
                <a:gridCol w="1863553">
                  <a:extLst>
                    <a:ext uri="{9D8B030D-6E8A-4147-A177-3AD203B41FA5}">
                      <a16:colId xmlns:a16="http://schemas.microsoft.com/office/drawing/2014/main" val="774490733"/>
                    </a:ext>
                  </a:extLst>
                </a:gridCol>
                <a:gridCol w="1090543">
                  <a:extLst>
                    <a:ext uri="{9D8B030D-6E8A-4147-A177-3AD203B41FA5}">
                      <a16:colId xmlns:a16="http://schemas.microsoft.com/office/drawing/2014/main" val="1950722282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1435667107"/>
                    </a:ext>
                  </a:extLst>
                </a:gridCol>
                <a:gridCol w="2120658">
                  <a:extLst>
                    <a:ext uri="{9D8B030D-6E8A-4147-A177-3AD203B41FA5}">
                      <a16:colId xmlns:a16="http://schemas.microsoft.com/office/drawing/2014/main" val="3292071997"/>
                    </a:ext>
                  </a:extLst>
                </a:gridCol>
                <a:gridCol w="2555276">
                  <a:extLst>
                    <a:ext uri="{9D8B030D-6E8A-4147-A177-3AD203B41FA5}">
                      <a16:colId xmlns:a16="http://schemas.microsoft.com/office/drawing/2014/main" val="2123002027"/>
                    </a:ext>
                  </a:extLst>
                </a:gridCol>
              </a:tblGrid>
              <a:tr h="1681473"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Key Partners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핵심 파트너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24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Ai </a:t>
                      </a: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스피커</a:t>
                      </a:r>
                      <a:endParaRPr lang="en-US" altLang="ko-KR" sz="24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Key Activities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핵심 활동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Ai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스피커로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난청의 진행정도를 판단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AI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스피커와의 발화를 통해 우울증 위험 판단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Value Proposition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가치 제안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치매 및 우울증을 동반할 위험이 큰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노인성 난청을 조기 진단하여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소외계층인 독거노인들의 감각기관 건강 및 정신건강에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지속적인 관심을 가질 수 있음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AI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스피커와의 원활한 대화로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효과적인 정서케어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보호자가 피보호자의 건강 상태를 통계 자료로 확인하여 피보호자의 건강 문제를 지속적으로 관리하고 빠르게 조치할 수 있음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Customer Relationship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 관계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 개인별 청력상태를 일별로 기록하고 시각화하여 제공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우울증 감성분석 및 조기진단 알림으로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 이탈 방지 전략 구축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Customer Segments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대상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노인성 난청 위험군 독거노인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혹은 노인성 난청 질환 독거노인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대상의 보호자 혹은 요양사 및 지자체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464819"/>
                  </a:ext>
                </a:extLst>
              </a:tr>
              <a:tr h="2149582"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Key Resources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핵심 자원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청역력치 데이터 기반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난청 여부 판단 알고리즘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어음청취역치 학습 데이터 기반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불용 어음 제외 발화 알고리즘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스피커 발화 텍스트 분석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우울증 판단 알고리즘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Channels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채널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Ai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스피커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Application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577207"/>
                  </a:ext>
                </a:extLst>
              </a:tr>
              <a:tr h="1740105"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Cost Structure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비용 구조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앱 개발 비용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어음 데이터 저장 서버 비용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evenue Stream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수익 구조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모바일 인앱 광고 수수료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요양센터와 매칭 시 발생 수수료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AI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스피커 기업과의  협업시 발생하는 계약금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825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6417E1-E6F1-88A2-D74C-0BC9E7C0E0EE}"/>
              </a:ext>
            </a:extLst>
          </p:cNvPr>
          <p:cNvSpPr txBox="1"/>
          <p:nvPr/>
        </p:nvSpPr>
        <p:spPr>
          <a:xfrm>
            <a:off x="2695389" y="335590"/>
            <a:ext cx="248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달서힐링체Bold" pitchFamily="2" charset="-127"/>
                <a:ea typeface="달서힐링체Bold" pitchFamily="2" charset="-127"/>
              </a:rPr>
              <a:t>비즈니스 모델 캔버스</a:t>
            </a:r>
            <a:endParaRPr lang="en-US" altLang="ko-KR" b="1" dirty="0">
              <a:latin typeface="달서힐링체Bold" pitchFamily="2" charset="-127"/>
              <a:ea typeface="달서힐링체Bold" pitchFamily="2" charset="-12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F1A42F-691F-4AFA-B400-1281881EC811}"/>
              </a:ext>
            </a:extLst>
          </p:cNvPr>
          <p:cNvGrpSpPr/>
          <p:nvPr/>
        </p:nvGrpSpPr>
        <p:grpSpPr>
          <a:xfrm>
            <a:off x="-1" y="169956"/>
            <a:ext cx="2485615" cy="681557"/>
            <a:chOff x="-1" y="169956"/>
            <a:chExt cx="2485615" cy="6815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058E18-1DED-D613-1D80-2ACE25260A41}"/>
                </a:ext>
              </a:extLst>
            </p:cNvPr>
            <p:cNvSpPr/>
            <p:nvPr/>
          </p:nvSpPr>
          <p:spPr>
            <a:xfrm>
              <a:off x="-1" y="169956"/>
              <a:ext cx="2485615" cy="681557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달서힐링체Bold" pitchFamily="2" charset="-127"/>
                <a:ea typeface="달서힐링체Bold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9E7A03-6FCD-F390-57EE-08DDCC0919BD}"/>
                </a:ext>
              </a:extLst>
            </p:cNvPr>
            <p:cNvSpPr txBox="1"/>
            <p:nvPr/>
          </p:nvSpPr>
          <p:spPr>
            <a:xfrm>
              <a:off x="30212" y="326068"/>
              <a:ext cx="2425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FBDE"/>
                  </a:solidFill>
                  <a:latin typeface="달서힐링체Bold" pitchFamily="2" charset="-127"/>
                  <a:ea typeface="달서힐링체Bold" pitchFamily="2" charset="-127"/>
                </a:rPr>
                <a:t>비즈니스 모델 계획서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019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FA9C3257-A9D7-469E-6801-503B94778177}"/>
              </a:ext>
            </a:extLst>
          </p:cNvPr>
          <p:cNvGrpSpPr/>
          <p:nvPr/>
        </p:nvGrpSpPr>
        <p:grpSpPr>
          <a:xfrm>
            <a:off x="0" y="-17688"/>
            <a:ext cx="12192001" cy="6891650"/>
            <a:chOff x="0" y="-17688"/>
            <a:chExt cx="12192001" cy="68916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A4ED39-E6B0-2A26-7888-62DF489AB08A}"/>
                </a:ext>
              </a:extLst>
            </p:cNvPr>
            <p:cNvSpPr/>
            <p:nvPr/>
          </p:nvSpPr>
          <p:spPr>
            <a:xfrm>
              <a:off x="0" y="-17688"/>
              <a:ext cx="6095998" cy="3470002"/>
            </a:xfrm>
            <a:prstGeom prst="rect">
              <a:avLst/>
            </a:prstGeom>
            <a:solidFill>
              <a:srgbClr val="E6E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381722-4F2D-144A-704F-9D24D1544166}"/>
                </a:ext>
              </a:extLst>
            </p:cNvPr>
            <p:cNvSpPr/>
            <p:nvPr/>
          </p:nvSpPr>
          <p:spPr>
            <a:xfrm>
              <a:off x="6095999" y="-11343"/>
              <a:ext cx="6096001" cy="3458029"/>
            </a:xfrm>
            <a:prstGeom prst="rect">
              <a:avLst/>
            </a:prstGeom>
            <a:solidFill>
              <a:srgbClr val="BFBC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C4BD7C-2FDB-54DB-F589-8BD99A0DABF1}"/>
                </a:ext>
              </a:extLst>
            </p:cNvPr>
            <p:cNvSpPr/>
            <p:nvPr/>
          </p:nvSpPr>
          <p:spPr>
            <a:xfrm>
              <a:off x="0" y="3441009"/>
              <a:ext cx="6096001" cy="3416992"/>
            </a:xfrm>
            <a:prstGeom prst="rect">
              <a:avLst/>
            </a:prstGeom>
            <a:solidFill>
              <a:srgbClr val="807E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02FFF8-FC7C-81E8-2490-096B92AC4CF3}"/>
                </a:ext>
              </a:extLst>
            </p:cNvPr>
            <p:cNvSpPr/>
            <p:nvPr/>
          </p:nvSpPr>
          <p:spPr>
            <a:xfrm>
              <a:off x="6096000" y="3446686"/>
              <a:ext cx="6096001" cy="3427276"/>
            </a:xfrm>
            <a:prstGeom prst="rect">
              <a:avLst/>
            </a:prstGeom>
            <a:solidFill>
              <a:srgbClr val="403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A83094-3C71-9108-D111-B58DBAB4B813}"/>
                </a:ext>
              </a:extLst>
            </p:cNvPr>
            <p:cNvSpPr txBox="1"/>
            <p:nvPr/>
          </p:nvSpPr>
          <p:spPr>
            <a:xfrm>
              <a:off x="3234976" y="3098741"/>
              <a:ext cx="2809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Computed Experience</a:t>
              </a:r>
              <a:endParaRPr lang="ko-KR" altLang="en-US" sz="1200" dirty="0">
                <a:solidFill>
                  <a:srgbClr val="403F3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084EF5-910E-4A63-E77C-340F708519E0}"/>
                </a:ext>
              </a:extLst>
            </p:cNvPr>
            <p:cNvSpPr txBox="1"/>
            <p:nvPr/>
          </p:nvSpPr>
          <p:spPr>
            <a:xfrm>
              <a:off x="6147566" y="3098741"/>
              <a:ext cx="2809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Connected Experience</a:t>
              </a:r>
              <a:endParaRPr lang="ko-KR" altLang="en-US" sz="1200" dirty="0">
                <a:solidFill>
                  <a:srgbClr val="403F3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FD51D3-A532-3610-B417-D86C45549FF0}"/>
                </a:ext>
              </a:extLst>
            </p:cNvPr>
            <p:cNvSpPr txBox="1"/>
            <p:nvPr/>
          </p:nvSpPr>
          <p:spPr>
            <a:xfrm>
              <a:off x="3234976" y="3496965"/>
              <a:ext cx="2809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rgbClr val="FFFBDE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Shared Experience</a:t>
              </a:r>
              <a:endParaRPr lang="ko-KR" altLang="en-US" sz="1200" dirty="0">
                <a:solidFill>
                  <a:srgbClr val="FFFBD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149804-E25E-72E0-6FD0-F14A698ED8D7}"/>
                </a:ext>
              </a:extLst>
            </p:cNvPr>
            <p:cNvSpPr txBox="1"/>
            <p:nvPr/>
          </p:nvSpPr>
          <p:spPr>
            <a:xfrm>
              <a:off x="6147566" y="3496965"/>
              <a:ext cx="2809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FBDE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Extended Experience</a:t>
              </a:r>
              <a:endParaRPr lang="ko-KR" altLang="en-US" sz="1200" dirty="0">
                <a:solidFill>
                  <a:srgbClr val="FFFBD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676A18-0C88-E2E8-8A81-94FB8290E2D1}"/>
              </a:ext>
            </a:extLst>
          </p:cNvPr>
          <p:cNvGrpSpPr/>
          <p:nvPr/>
        </p:nvGrpSpPr>
        <p:grpSpPr>
          <a:xfrm>
            <a:off x="1644332" y="316975"/>
            <a:ext cx="3078156" cy="708529"/>
            <a:chOff x="1433846" y="408141"/>
            <a:chExt cx="3078156" cy="7085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7FADA2-31A6-11B4-6783-C5F3D3AD45DB}"/>
                </a:ext>
              </a:extLst>
            </p:cNvPr>
            <p:cNvSpPr txBox="1"/>
            <p:nvPr/>
          </p:nvSpPr>
          <p:spPr>
            <a:xfrm>
              <a:off x="1433846" y="408141"/>
              <a:ext cx="3078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a) </a:t>
              </a:r>
              <a:r>
                <a:rPr lang="ko-KR" altLang="en-US" sz="16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노인성 난청 위험군 독거노인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382CFA-AF6C-DC3C-16AB-33B372324A1C}"/>
                </a:ext>
              </a:extLst>
            </p:cNvPr>
            <p:cNvSpPr txBox="1"/>
            <p:nvPr/>
          </p:nvSpPr>
          <p:spPr>
            <a:xfrm>
              <a:off x="1433846" y="778116"/>
              <a:ext cx="20653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b) </a:t>
              </a:r>
              <a:r>
                <a:rPr lang="ko-KR" altLang="en-US" sz="16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독거노인의 보호자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F83B9DD-EFAC-B7F2-7F54-ABCC741E7205}"/>
              </a:ext>
            </a:extLst>
          </p:cNvPr>
          <p:cNvGrpSpPr/>
          <p:nvPr/>
        </p:nvGrpSpPr>
        <p:grpSpPr>
          <a:xfrm>
            <a:off x="1644332" y="2360718"/>
            <a:ext cx="2193128" cy="682669"/>
            <a:chOff x="1433846" y="2179808"/>
            <a:chExt cx="2193128" cy="68266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6D568B-BB5B-0AEC-8565-EFDC6883B10A}"/>
                </a:ext>
              </a:extLst>
            </p:cNvPr>
            <p:cNvSpPr txBox="1"/>
            <p:nvPr/>
          </p:nvSpPr>
          <p:spPr>
            <a:xfrm>
              <a:off x="1433846" y="2179808"/>
              <a:ext cx="1516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a) AI </a:t>
              </a:r>
              <a:r>
                <a:rPr lang="ko-KR" altLang="en-US" sz="16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스피커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0F655C-C8A7-359D-5C27-91A9A8603699}"/>
                </a:ext>
              </a:extLst>
            </p:cNvPr>
            <p:cNvSpPr txBox="1"/>
            <p:nvPr/>
          </p:nvSpPr>
          <p:spPr>
            <a:xfrm>
              <a:off x="1433846" y="2523923"/>
              <a:ext cx="2193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b) </a:t>
              </a:r>
              <a:r>
                <a:rPr lang="ko-KR" altLang="en-US" sz="16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어플리케이션</a:t>
              </a:r>
              <a:r>
                <a:rPr lang="en-US" altLang="ko-KR" sz="16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(App)</a:t>
              </a:r>
              <a:endParaRPr lang="ko-KR" altLang="en-US" sz="1600" dirty="0">
                <a:solidFill>
                  <a:srgbClr val="403F3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C6CB909-456A-1423-7460-FCAA649E50A1}"/>
              </a:ext>
            </a:extLst>
          </p:cNvPr>
          <p:cNvGrpSpPr/>
          <p:nvPr/>
        </p:nvGrpSpPr>
        <p:grpSpPr>
          <a:xfrm>
            <a:off x="307600" y="323248"/>
            <a:ext cx="962733" cy="637271"/>
            <a:chOff x="-585083" y="788414"/>
            <a:chExt cx="962733" cy="63727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4CC4BFF-2012-FE2B-36B0-D4D01EB9B189}"/>
                </a:ext>
              </a:extLst>
            </p:cNvPr>
            <p:cNvSpPr/>
            <p:nvPr/>
          </p:nvSpPr>
          <p:spPr>
            <a:xfrm>
              <a:off x="-528789" y="788414"/>
              <a:ext cx="850147" cy="637271"/>
            </a:xfrm>
            <a:prstGeom prst="roundRect">
              <a:avLst/>
            </a:prstGeom>
            <a:solidFill>
              <a:srgbClr val="FFF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B7732F-73A7-CA34-3103-859BBFC34D95}"/>
                </a:ext>
              </a:extLst>
            </p:cNvPr>
            <p:cNvSpPr txBox="1"/>
            <p:nvPr/>
          </p:nvSpPr>
          <p:spPr>
            <a:xfrm>
              <a:off x="-585083" y="933635"/>
              <a:ext cx="96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Actor</a:t>
              </a:r>
              <a:endParaRPr lang="ko-KR" altLang="en-US" sz="1600" dirty="0">
                <a:solidFill>
                  <a:srgbClr val="403F3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3F99B79-7304-39C8-38DB-FABD41114503}"/>
              </a:ext>
            </a:extLst>
          </p:cNvPr>
          <p:cNvGrpSpPr/>
          <p:nvPr/>
        </p:nvGrpSpPr>
        <p:grpSpPr>
          <a:xfrm>
            <a:off x="307600" y="1348033"/>
            <a:ext cx="962733" cy="637271"/>
            <a:chOff x="-585083" y="788414"/>
            <a:chExt cx="962733" cy="637271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BE94022-0326-374F-0394-A758F75B35D5}"/>
                </a:ext>
              </a:extLst>
            </p:cNvPr>
            <p:cNvSpPr/>
            <p:nvPr/>
          </p:nvSpPr>
          <p:spPr>
            <a:xfrm>
              <a:off x="-528789" y="788414"/>
              <a:ext cx="850147" cy="637271"/>
            </a:xfrm>
            <a:prstGeom prst="roundRect">
              <a:avLst/>
            </a:prstGeom>
            <a:solidFill>
              <a:srgbClr val="FFF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81A07A9-8A6C-BFC9-AD72-956C2FB984FE}"/>
                </a:ext>
              </a:extLst>
            </p:cNvPr>
            <p:cNvSpPr txBox="1"/>
            <p:nvPr/>
          </p:nvSpPr>
          <p:spPr>
            <a:xfrm>
              <a:off x="-585083" y="933635"/>
              <a:ext cx="96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Action</a:t>
              </a:r>
              <a:endParaRPr lang="ko-KR" altLang="en-US" sz="1600" dirty="0">
                <a:solidFill>
                  <a:srgbClr val="403F3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C56558F-4800-20C2-7C90-55644CE1543D}"/>
              </a:ext>
            </a:extLst>
          </p:cNvPr>
          <p:cNvGrpSpPr/>
          <p:nvPr/>
        </p:nvGrpSpPr>
        <p:grpSpPr>
          <a:xfrm>
            <a:off x="307600" y="2372819"/>
            <a:ext cx="962733" cy="637271"/>
            <a:chOff x="-585083" y="788414"/>
            <a:chExt cx="962733" cy="637271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6771A1E-A9C9-86DA-66C0-C2A4CA685949}"/>
                </a:ext>
              </a:extLst>
            </p:cNvPr>
            <p:cNvSpPr/>
            <p:nvPr/>
          </p:nvSpPr>
          <p:spPr>
            <a:xfrm>
              <a:off x="-528789" y="788414"/>
              <a:ext cx="850147" cy="637271"/>
            </a:xfrm>
            <a:prstGeom prst="roundRect">
              <a:avLst/>
            </a:prstGeom>
            <a:solidFill>
              <a:srgbClr val="FFF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AE8648-6204-FAB9-C052-B07DFDC96642}"/>
                </a:ext>
              </a:extLst>
            </p:cNvPr>
            <p:cNvSpPr txBox="1"/>
            <p:nvPr/>
          </p:nvSpPr>
          <p:spPr>
            <a:xfrm>
              <a:off x="-585083" y="933635"/>
              <a:ext cx="96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Artifact</a:t>
              </a:r>
              <a:endParaRPr lang="ko-KR" altLang="en-US" sz="1600" dirty="0">
                <a:solidFill>
                  <a:srgbClr val="403F3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A0155B4-E9AA-99F1-448F-C15220524F78}"/>
              </a:ext>
            </a:extLst>
          </p:cNvPr>
          <p:cNvGrpSpPr/>
          <p:nvPr/>
        </p:nvGrpSpPr>
        <p:grpSpPr>
          <a:xfrm>
            <a:off x="10773436" y="340952"/>
            <a:ext cx="962733" cy="637271"/>
            <a:chOff x="-585083" y="788414"/>
            <a:chExt cx="962733" cy="63727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D5B76159-EB52-B9DC-44B4-119178289F5E}"/>
                </a:ext>
              </a:extLst>
            </p:cNvPr>
            <p:cNvSpPr/>
            <p:nvPr/>
          </p:nvSpPr>
          <p:spPr>
            <a:xfrm>
              <a:off x="-528789" y="788414"/>
              <a:ext cx="850147" cy="637271"/>
            </a:xfrm>
            <a:prstGeom prst="roundRect">
              <a:avLst/>
            </a:prstGeom>
            <a:solidFill>
              <a:srgbClr val="FFF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1ADE97E-4248-3E0F-3EF1-4E0D3C2761D0}"/>
                </a:ext>
              </a:extLst>
            </p:cNvPr>
            <p:cNvSpPr txBox="1"/>
            <p:nvPr/>
          </p:nvSpPr>
          <p:spPr>
            <a:xfrm>
              <a:off x="-585083" y="933635"/>
              <a:ext cx="96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Actor</a:t>
              </a:r>
              <a:endParaRPr lang="ko-KR" altLang="en-US" sz="1600" dirty="0">
                <a:solidFill>
                  <a:srgbClr val="403F3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E9C17E5-CE35-7B29-EE54-0D473D5EC6BC}"/>
              </a:ext>
            </a:extLst>
          </p:cNvPr>
          <p:cNvGrpSpPr/>
          <p:nvPr/>
        </p:nvGrpSpPr>
        <p:grpSpPr>
          <a:xfrm>
            <a:off x="10773436" y="1365737"/>
            <a:ext cx="962733" cy="637271"/>
            <a:chOff x="-585083" y="788414"/>
            <a:chExt cx="962733" cy="637271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59237E5C-274E-509B-98C6-92F519545477}"/>
                </a:ext>
              </a:extLst>
            </p:cNvPr>
            <p:cNvSpPr/>
            <p:nvPr/>
          </p:nvSpPr>
          <p:spPr>
            <a:xfrm>
              <a:off x="-528789" y="788414"/>
              <a:ext cx="850147" cy="637271"/>
            </a:xfrm>
            <a:prstGeom prst="roundRect">
              <a:avLst/>
            </a:prstGeom>
            <a:solidFill>
              <a:srgbClr val="FFF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049074C-7B29-354F-764E-481A617D3F00}"/>
                </a:ext>
              </a:extLst>
            </p:cNvPr>
            <p:cNvSpPr txBox="1"/>
            <p:nvPr/>
          </p:nvSpPr>
          <p:spPr>
            <a:xfrm>
              <a:off x="-585083" y="933635"/>
              <a:ext cx="96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Action</a:t>
              </a:r>
              <a:endParaRPr lang="ko-KR" altLang="en-US" sz="1600" dirty="0">
                <a:solidFill>
                  <a:srgbClr val="403F3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11F3357-6FF5-CB3F-47C3-9414CE9BB2C7}"/>
              </a:ext>
            </a:extLst>
          </p:cNvPr>
          <p:cNvGrpSpPr/>
          <p:nvPr/>
        </p:nvGrpSpPr>
        <p:grpSpPr>
          <a:xfrm>
            <a:off x="10773436" y="2390523"/>
            <a:ext cx="962733" cy="637271"/>
            <a:chOff x="-585083" y="788414"/>
            <a:chExt cx="962733" cy="63727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BABF523-DEBA-0F61-D7C7-77D0792F6C0A}"/>
                </a:ext>
              </a:extLst>
            </p:cNvPr>
            <p:cNvSpPr/>
            <p:nvPr/>
          </p:nvSpPr>
          <p:spPr>
            <a:xfrm>
              <a:off x="-528789" y="788414"/>
              <a:ext cx="850147" cy="637271"/>
            </a:xfrm>
            <a:prstGeom prst="roundRect">
              <a:avLst/>
            </a:prstGeom>
            <a:solidFill>
              <a:srgbClr val="FFF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30E751E-84F2-0D5A-A42C-4E6FC55E5AFE}"/>
                </a:ext>
              </a:extLst>
            </p:cNvPr>
            <p:cNvSpPr txBox="1"/>
            <p:nvPr/>
          </p:nvSpPr>
          <p:spPr>
            <a:xfrm>
              <a:off x="-585083" y="933635"/>
              <a:ext cx="96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Artifact</a:t>
              </a:r>
              <a:endParaRPr lang="ko-KR" altLang="en-US" sz="1600" dirty="0">
                <a:solidFill>
                  <a:srgbClr val="403F3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49E33A5-2402-0ADD-475A-287E42584F50}"/>
              </a:ext>
            </a:extLst>
          </p:cNvPr>
          <p:cNvSpPr txBox="1"/>
          <p:nvPr/>
        </p:nvSpPr>
        <p:spPr>
          <a:xfrm>
            <a:off x="8387166" y="537033"/>
            <a:ext cx="206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rgbClr val="403F3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독거노인의 보호자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B1B35C-37E6-7886-BE5D-B63937BE9A4A}"/>
              </a:ext>
            </a:extLst>
          </p:cNvPr>
          <p:cNvSpPr txBox="1"/>
          <p:nvPr/>
        </p:nvSpPr>
        <p:spPr>
          <a:xfrm>
            <a:off x="8260025" y="2532776"/>
            <a:ext cx="2193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rgbClr val="403F3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어플리케이션</a:t>
            </a:r>
            <a:r>
              <a:rPr lang="en-US" altLang="ko-KR" sz="1600" dirty="0">
                <a:solidFill>
                  <a:srgbClr val="403F3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(App)</a:t>
            </a:r>
            <a:endParaRPr lang="ko-KR" altLang="en-US" sz="1600" dirty="0">
              <a:solidFill>
                <a:srgbClr val="403F3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D9CB1D6-A2E5-6779-A748-194B740285AA}"/>
              </a:ext>
            </a:extLst>
          </p:cNvPr>
          <p:cNvGrpSpPr/>
          <p:nvPr/>
        </p:nvGrpSpPr>
        <p:grpSpPr>
          <a:xfrm>
            <a:off x="307600" y="3769937"/>
            <a:ext cx="962733" cy="637271"/>
            <a:chOff x="-585083" y="788414"/>
            <a:chExt cx="962733" cy="637271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CCBF0F57-A385-D5DD-5FFF-0E54389EB292}"/>
                </a:ext>
              </a:extLst>
            </p:cNvPr>
            <p:cNvSpPr/>
            <p:nvPr/>
          </p:nvSpPr>
          <p:spPr>
            <a:xfrm>
              <a:off x="-528789" y="788414"/>
              <a:ext cx="850147" cy="637271"/>
            </a:xfrm>
            <a:prstGeom prst="roundRect">
              <a:avLst/>
            </a:prstGeom>
            <a:solidFill>
              <a:srgbClr val="FFF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E651FE2-C782-C645-371D-62CA40F3EF40}"/>
                </a:ext>
              </a:extLst>
            </p:cNvPr>
            <p:cNvSpPr txBox="1"/>
            <p:nvPr/>
          </p:nvSpPr>
          <p:spPr>
            <a:xfrm>
              <a:off x="-585083" y="933635"/>
              <a:ext cx="96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Actor</a:t>
              </a:r>
              <a:endParaRPr lang="ko-KR" altLang="en-US" sz="1600" dirty="0">
                <a:solidFill>
                  <a:srgbClr val="403F3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316F391-95C8-CF09-3E5A-E1383D466628}"/>
              </a:ext>
            </a:extLst>
          </p:cNvPr>
          <p:cNvGrpSpPr/>
          <p:nvPr/>
        </p:nvGrpSpPr>
        <p:grpSpPr>
          <a:xfrm>
            <a:off x="307600" y="4794722"/>
            <a:ext cx="962733" cy="637271"/>
            <a:chOff x="-585083" y="788414"/>
            <a:chExt cx="962733" cy="637271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0663553-B4A6-3DEA-2090-50289687EA2F}"/>
                </a:ext>
              </a:extLst>
            </p:cNvPr>
            <p:cNvSpPr/>
            <p:nvPr/>
          </p:nvSpPr>
          <p:spPr>
            <a:xfrm>
              <a:off x="-528789" y="788414"/>
              <a:ext cx="850147" cy="637271"/>
            </a:xfrm>
            <a:prstGeom prst="roundRect">
              <a:avLst/>
            </a:prstGeom>
            <a:solidFill>
              <a:srgbClr val="FFF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25C661-C15D-BA3F-E02C-0E279A0C628C}"/>
                </a:ext>
              </a:extLst>
            </p:cNvPr>
            <p:cNvSpPr txBox="1"/>
            <p:nvPr/>
          </p:nvSpPr>
          <p:spPr>
            <a:xfrm>
              <a:off x="-585083" y="933635"/>
              <a:ext cx="96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Action</a:t>
              </a:r>
              <a:endParaRPr lang="ko-KR" altLang="en-US" sz="1600" dirty="0">
                <a:solidFill>
                  <a:srgbClr val="403F3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F01DBAE-5622-6EA7-0CB8-BF49B1869648}"/>
              </a:ext>
            </a:extLst>
          </p:cNvPr>
          <p:cNvGrpSpPr/>
          <p:nvPr/>
        </p:nvGrpSpPr>
        <p:grpSpPr>
          <a:xfrm>
            <a:off x="307600" y="5819508"/>
            <a:ext cx="962733" cy="637271"/>
            <a:chOff x="-585083" y="788414"/>
            <a:chExt cx="962733" cy="637271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C152C0E-4A99-1B2C-4BE6-53C83ED99EA1}"/>
                </a:ext>
              </a:extLst>
            </p:cNvPr>
            <p:cNvSpPr/>
            <p:nvPr/>
          </p:nvSpPr>
          <p:spPr>
            <a:xfrm>
              <a:off x="-528789" y="788414"/>
              <a:ext cx="850147" cy="637271"/>
            </a:xfrm>
            <a:prstGeom prst="roundRect">
              <a:avLst/>
            </a:prstGeom>
            <a:solidFill>
              <a:srgbClr val="FFF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BA7E183-8D01-1350-7635-7BD9D16D6ADE}"/>
                </a:ext>
              </a:extLst>
            </p:cNvPr>
            <p:cNvSpPr txBox="1"/>
            <p:nvPr/>
          </p:nvSpPr>
          <p:spPr>
            <a:xfrm>
              <a:off x="-585083" y="933635"/>
              <a:ext cx="96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Artifact</a:t>
              </a:r>
              <a:endParaRPr lang="ko-KR" altLang="en-US" sz="1600" dirty="0">
                <a:solidFill>
                  <a:srgbClr val="403F3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85920FB-8AB9-59A8-D034-C5A151B68274}"/>
              </a:ext>
            </a:extLst>
          </p:cNvPr>
          <p:cNvSpPr txBox="1"/>
          <p:nvPr/>
        </p:nvSpPr>
        <p:spPr>
          <a:xfrm>
            <a:off x="1644332" y="3907955"/>
            <a:ext cx="206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FBD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독거노인의 보호자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57D9018-38B4-C646-176A-AAC454B51C37}"/>
              </a:ext>
            </a:extLst>
          </p:cNvPr>
          <p:cNvGrpSpPr/>
          <p:nvPr/>
        </p:nvGrpSpPr>
        <p:grpSpPr>
          <a:xfrm>
            <a:off x="10773436" y="3803323"/>
            <a:ext cx="962733" cy="637271"/>
            <a:chOff x="-585083" y="788414"/>
            <a:chExt cx="962733" cy="637271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4F92D83D-6250-4D1F-2287-1581BD37BD57}"/>
                </a:ext>
              </a:extLst>
            </p:cNvPr>
            <p:cNvSpPr/>
            <p:nvPr/>
          </p:nvSpPr>
          <p:spPr>
            <a:xfrm>
              <a:off x="-528789" y="788414"/>
              <a:ext cx="850147" cy="637271"/>
            </a:xfrm>
            <a:prstGeom prst="roundRect">
              <a:avLst/>
            </a:prstGeom>
            <a:solidFill>
              <a:srgbClr val="FFF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1BF904B-8878-97DD-3553-0AD7543CEC93}"/>
                </a:ext>
              </a:extLst>
            </p:cNvPr>
            <p:cNvSpPr txBox="1"/>
            <p:nvPr/>
          </p:nvSpPr>
          <p:spPr>
            <a:xfrm>
              <a:off x="-585083" y="933635"/>
              <a:ext cx="96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Actor</a:t>
              </a:r>
              <a:endParaRPr lang="ko-KR" altLang="en-US" sz="1600" dirty="0">
                <a:solidFill>
                  <a:srgbClr val="403F3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1E2DA52-1E8D-F786-2F2F-300BC7DB5875}"/>
              </a:ext>
            </a:extLst>
          </p:cNvPr>
          <p:cNvGrpSpPr/>
          <p:nvPr/>
        </p:nvGrpSpPr>
        <p:grpSpPr>
          <a:xfrm>
            <a:off x="10773436" y="4828108"/>
            <a:ext cx="962733" cy="637271"/>
            <a:chOff x="-585083" y="788414"/>
            <a:chExt cx="962733" cy="637271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D819650F-32EE-E525-6770-888BE86B05A1}"/>
                </a:ext>
              </a:extLst>
            </p:cNvPr>
            <p:cNvSpPr/>
            <p:nvPr/>
          </p:nvSpPr>
          <p:spPr>
            <a:xfrm>
              <a:off x="-528789" y="788414"/>
              <a:ext cx="850147" cy="637271"/>
            </a:xfrm>
            <a:prstGeom prst="roundRect">
              <a:avLst/>
            </a:prstGeom>
            <a:solidFill>
              <a:srgbClr val="FFF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29D2ECC-A9E5-7A88-3671-EA5EEEDFDD31}"/>
                </a:ext>
              </a:extLst>
            </p:cNvPr>
            <p:cNvSpPr txBox="1"/>
            <p:nvPr/>
          </p:nvSpPr>
          <p:spPr>
            <a:xfrm>
              <a:off x="-585083" y="933635"/>
              <a:ext cx="96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Action</a:t>
              </a:r>
              <a:endParaRPr lang="ko-KR" altLang="en-US" sz="1600" dirty="0">
                <a:solidFill>
                  <a:srgbClr val="403F3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8DCB867-EEA5-5163-ACAA-0F76A0256EF9}"/>
              </a:ext>
            </a:extLst>
          </p:cNvPr>
          <p:cNvGrpSpPr/>
          <p:nvPr/>
        </p:nvGrpSpPr>
        <p:grpSpPr>
          <a:xfrm>
            <a:off x="10773436" y="5852894"/>
            <a:ext cx="962733" cy="637271"/>
            <a:chOff x="-585083" y="788414"/>
            <a:chExt cx="962733" cy="637271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3723888E-3F11-C8CC-B660-81FCBAFFA122}"/>
                </a:ext>
              </a:extLst>
            </p:cNvPr>
            <p:cNvSpPr/>
            <p:nvPr/>
          </p:nvSpPr>
          <p:spPr>
            <a:xfrm>
              <a:off x="-528789" y="788414"/>
              <a:ext cx="850147" cy="637271"/>
            </a:xfrm>
            <a:prstGeom prst="roundRect">
              <a:avLst/>
            </a:prstGeom>
            <a:solidFill>
              <a:srgbClr val="FFF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D8CB145-61FD-A01E-D6B5-95136922B980}"/>
                </a:ext>
              </a:extLst>
            </p:cNvPr>
            <p:cNvSpPr txBox="1"/>
            <p:nvPr/>
          </p:nvSpPr>
          <p:spPr>
            <a:xfrm>
              <a:off x="-585083" y="933635"/>
              <a:ext cx="96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Artifact</a:t>
              </a:r>
              <a:endParaRPr lang="ko-KR" altLang="en-US" sz="1600" dirty="0">
                <a:solidFill>
                  <a:srgbClr val="403F3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A0263E7C-88E4-5214-6287-49FB97FA07D2}"/>
              </a:ext>
            </a:extLst>
          </p:cNvPr>
          <p:cNvSpPr txBox="1"/>
          <p:nvPr/>
        </p:nvSpPr>
        <p:spPr>
          <a:xfrm>
            <a:off x="8257594" y="5862105"/>
            <a:ext cx="2193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>
                <a:solidFill>
                  <a:srgbClr val="FFFBD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요양센터</a:t>
            </a:r>
            <a:endParaRPr lang="ko-KR" altLang="en-US" sz="1600" dirty="0">
              <a:solidFill>
                <a:srgbClr val="FFFBD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44E5099-1D97-17BE-2966-1D0CE04DA254}"/>
              </a:ext>
            </a:extLst>
          </p:cNvPr>
          <p:cNvSpPr txBox="1"/>
          <p:nvPr/>
        </p:nvSpPr>
        <p:spPr>
          <a:xfrm>
            <a:off x="9490418" y="3794250"/>
            <a:ext cx="962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rgbClr val="FFFBD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요양사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F3A693-398A-059B-3E4A-56283985C6AE}"/>
              </a:ext>
            </a:extLst>
          </p:cNvPr>
          <p:cNvSpPr txBox="1"/>
          <p:nvPr/>
        </p:nvSpPr>
        <p:spPr>
          <a:xfrm>
            <a:off x="8129864" y="4158716"/>
            <a:ext cx="232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rgbClr val="FFFBD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지방자치단체</a:t>
            </a:r>
            <a:r>
              <a:rPr lang="en-US" altLang="ko-KR" sz="1600" dirty="0">
                <a:solidFill>
                  <a:srgbClr val="FFFBD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FFBD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공공기관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CD17DF-6C25-77D4-19B0-84EC5353FA6C}"/>
              </a:ext>
            </a:extLst>
          </p:cNvPr>
          <p:cNvSpPr txBox="1"/>
          <p:nvPr/>
        </p:nvSpPr>
        <p:spPr>
          <a:xfrm>
            <a:off x="8257594" y="4818964"/>
            <a:ext cx="2195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rgbClr val="FFFBD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유치 및 수익 창출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5963D59-8B8A-F319-85EA-74F215E8DD50}"/>
              </a:ext>
            </a:extLst>
          </p:cNvPr>
          <p:cNvSpPr txBox="1"/>
          <p:nvPr/>
        </p:nvSpPr>
        <p:spPr>
          <a:xfrm>
            <a:off x="8129864" y="5207275"/>
            <a:ext cx="232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rgbClr val="FFFBD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사회적 문제 예방 및 대비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6AB4532-C4DE-8EB5-221A-3CA89C1D5DBB}"/>
              </a:ext>
            </a:extLst>
          </p:cNvPr>
          <p:cNvSpPr txBox="1"/>
          <p:nvPr/>
        </p:nvSpPr>
        <p:spPr>
          <a:xfrm>
            <a:off x="8257594" y="6187846"/>
            <a:ext cx="2193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rgbClr val="FFFBD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보건복지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8A991BF-80BB-AE0F-8557-365CA24A9195}"/>
              </a:ext>
            </a:extLst>
          </p:cNvPr>
          <p:cNvSpPr txBox="1"/>
          <p:nvPr/>
        </p:nvSpPr>
        <p:spPr>
          <a:xfrm>
            <a:off x="7140049" y="1342050"/>
            <a:ext cx="331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rgbClr val="403F3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피보호자 난청 의심 시 병원 추천 알림</a:t>
            </a:r>
            <a:endParaRPr lang="en-US" altLang="ko-KR" sz="1600" dirty="0">
              <a:solidFill>
                <a:srgbClr val="403F3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FEC7B4F-9C2B-F56C-FCFD-7EBDFC6A90A8}"/>
              </a:ext>
            </a:extLst>
          </p:cNvPr>
          <p:cNvSpPr txBox="1"/>
          <p:nvPr/>
        </p:nvSpPr>
        <p:spPr>
          <a:xfrm>
            <a:off x="7042855" y="1734238"/>
            <a:ext cx="34078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dirty="0">
                <a:solidFill>
                  <a:srgbClr val="403F3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우울증 증상 의심 시 요양사 매칭 추천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906C90-C250-9CCF-B454-595BF5B08D9A}"/>
              </a:ext>
            </a:extLst>
          </p:cNvPr>
          <p:cNvGrpSpPr/>
          <p:nvPr/>
        </p:nvGrpSpPr>
        <p:grpSpPr>
          <a:xfrm>
            <a:off x="1644332" y="1308984"/>
            <a:ext cx="2065397" cy="696850"/>
            <a:chOff x="1644332" y="1365737"/>
            <a:chExt cx="2065397" cy="69685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DD524FE-A72A-59E7-5145-E3C44B266082}"/>
                </a:ext>
              </a:extLst>
            </p:cNvPr>
            <p:cNvSpPr txBox="1"/>
            <p:nvPr/>
          </p:nvSpPr>
          <p:spPr>
            <a:xfrm>
              <a:off x="1644332" y="1365737"/>
              <a:ext cx="20653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a) </a:t>
              </a:r>
              <a:r>
                <a:rPr lang="ko-KR" altLang="en-US" sz="1600" b="1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난청 테스트</a:t>
              </a:r>
              <a:r>
                <a:rPr lang="en-US" altLang="ko-KR" sz="1600" b="1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ko-KR" altLang="en-US" sz="1600" b="1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발화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6D614C-DC74-563E-3E4C-135940AE7DD3}"/>
                </a:ext>
              </a:extLst>
            </p:cNvPr>
            <p:cNvSpPr txBox="1"/>
            <p:nvPr/>
          </p:nvSpPr>
          <p:spPr>
            <a:xfrm>
              <a:off x="1644332" y="1724033"/>
              <a:ext cx="20653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b)</a:t>
              </a:r>
              <a:r>
                <a:rPr lang="ko-KR" altLang="en-US" sz="1600" b="1" dirty="0">
                  <a:solidFill>
                    <a:srgbClr val="403F3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우울증 여부 판단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3F9DF36-0B8F-3F4B-9966-37D9FBE894D0}"/>
              </a:ext>
            </a:extLst>
          </p:cNvPr>
          <p:cNvSpPr txBox="1"/>
          <p:nvPr/>
        </p:nvSpPr>
        <p:spPr>
          <a:xfrm>
            <a:off x="1644331" y="4821131"/>
            <a:ext cx="3304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FBD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피보호자의 건강정보</a:t>
            </a:r>
            <a:r>
              <a:rPr lang="en-US" altLang="ko-KR" sz="1600" dirty="0">
                <a:solidFill>
                  <a:srgbClr val="FFFBD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FFBD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우울증에 대한 예방 및 조치 방법 공유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08A1C-7BF3-48D7-BBC5-0F3590A0CD4F}"/>
              </a:ext>
            </a:extLst>
          </p:cNvPr>
          <p:cNvSpPr txBox="1"/>
          <p:nvPr/>
        </p:nvSpPr>
        <p:spPr>
          <a:xfrm>
            <a:off x="1644331" y="5961886"/>
            <a:ext cx="3078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FBD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어플리케이션</a:t>
            </a:r>
            <a:r>
              <a:rPr lang="en-US" altLang="ko-KR" sz="1600" dirty="0">
                <a:solidFill>
                  <a:srgbClr val="FFFBD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(App) </a:t>
            </a:r>
            <a:r>
              <a:rPr lang="ko-KR" altLang="en-US" sz="1600" dirty="0">
                <a:solidFill>
                  <a:srgbClr val="FFFBD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커뮤니티</a:t>
            </a:r>
          </a:p>
        </p:txBody>
      </p:sp>
    </p:spTree>
    <p:extLst>
      <p:ext uri="{BB962C8B-B14F-4D97-AF65-F5344CB8AC3E}">
        <p14:creationId xmlns:p14="http://schemas.microsoft.com/office/powerpoint/2010/main" val="159215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3F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A560C-BC6F-08BF-9279-13C921D0AF05}"/>
              </a:ext>
            </a:extLst>
          </p:cNvPr>
          <p:cNvSpPr txBox="1"/>
          <p:nvPr/>
        </p:nvSpPr>
        <p:spPr>
          <a:xfrm>
            <a:off x="370952" y="367220"/>
            <a:ext cx="119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FBD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22DF44-EE9E-DEAB-3D92-6ADC18F57883}"/>
              </a:ext>
            </a:extLst>
          </p:cNvPr>
          <p:cNvGrpSpPr/>
          <p:nvPr/>
        </p:nvGrpSpPr>
        <p:grpSpPr>
          <a:xfrm>
            <a:off x="1733935" y="2554367"/>
            <a:ext cx="3716055" cy="2290613"/>
            <a:chOff x="341286" y="2737097"/>
            <a:chExt cx="3716055" cy="22906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F82441-E9FA-A644-52AE-ABB8DEEF2533}"/>
                </a:ext>
              </a:extLst>
            </p:cNvPr>
            <p:cNvSpPr txBox="1"/>
            <p:nvPr/>
          </p:nvSpPr>
          <p:spPr>
            <a:xfrm>
              <a:off x="341286" y="2737097"/>
              <a:ext cx="3716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rgbClr val="FFFBDE"/>
                  </a:solidFill>
                  <a:latin typeface="달서힐링체Bold" pitchFamily="2" charset="-127"/>
                  <a:ea typeface="달서힐링체Bold" pitchFamily="2" charset="-127"/>
                </a:rPr>
                <a:t>화면설계서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F2896C-CC01-2CFC-078B-8A854FE3DDB2}"/>
                </a:ext>
              </a:extLst>
            </p:cNvPr>
            <p:cNvSpPr txBox="1"/>
            <p:nvPr/>
          </p:nvSpPr>
          <p:spPr>
            <a:xfrm>
              <a:off x="1066670" y="3319550"/>
              <a:ext cx="2674042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- </a:t>
              </a:r>
              <a:r>
                <a:rPr lang="ko-KR" altLang="en-US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메뉴구조도</a:t>
              </a:r>
              <a:endParaRPr lang="en-US" altLang="ko-KR" sz="2400" dirty="0">
                <a:solidFill>
                  <a:srgbClr val="FFFBDE"/>
                </a:solidFill>
                <a:latin typeface="달서힐링체Medium" pitchFamily="2" charset="-127"/>
                <a:ea typeface="달서힐링체Mediu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- </a:t>
              </a:r>
              <a:r>
                <a:rPr lang="ko-KR" altLang="en-US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서비스흐름도</a:t>
              </a:r>
              <a:endParaRPr lang="en-US" altLang="ko-KR" sz="2400" dirty="0">
                <a:solidFill>
                  <a:srgbClr val="FFFBDE"/>
                </a:solidFill>
                <a:latin typeface="달서힐링체Medium" pitchFamily="2" charset="-127"/>
                <a:ea typeface="달서힐링체Medium" pitchFamily="2" charset="-127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화면정의서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8D8E6-509C-15D2-BDD0-2BECC6963998}"/>
              </a:ext>
            </a:extLst>
          </p:cNvPr>
          <p:cNvGrpSpPr/>
          <p:nvPr/>
        </p:nvGrpSpPr>
        <p:grpSpPr>
          <a:xfrm>
            <a:off x="6742011" y="2554367"/>
            <a:ext cx="3597752" cy="1182617"/>
            <a:chOff x="9211550" y="2812463"/>
            <a:chExt cx="3597752" cy="118261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7A0D8D-531F-1764-DABF-CF3A1D22206A}"/>
                </a:ext>
              </a:extLst>
            </p:cNvPr>
            <p:cNvSpPr txBox="1"/>
            <p:nvPr/>
          </p:nvSpPr>
          <p:spPr>
            <a:xfrm>
              <a:off x="9211550" y="2812463"/>
              <a:ext cx="35977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FFFBDE"/>
                  </a:solidFill>
                  <a:latin typeface="달서힐링체Bold" pitchFamily="2" charset="-127"/>
                  <a:ea typeface="달서힐링체Bold" pitchFamily="2" charset="-127"/>
                </a:rPr>
                <a:t>ERD</a:t>
              </a:r>
              <a:endParaRPr lang="ko-KR" altLang="en-US" sz="3200" dirty="0">
                <a:solidFill>
                  <a:srgbClr val="FFFBDE"/>
                </a:solidFill>
                <a:latin typeface="달서힐링체Bold" pitchFamily="2" charset="-127"/>
                <a:ea typeface="달서힐링체Bold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1F1C57-2A3C-F68B-5169-35D794B6C46E}"/>
                </a:ext>
              </a:extLst>
            </p:cNvPr>
            <p:cNvSpPr txBox="1"/>
            <p:nvPr/>
          </p:nvSpPr>
          <p:spPr>
            <a:xfrm>
              <a:off x="9982654" y="3394916"/>
              <a:ext cx="20555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- </a:t>
              </a:r>
              <a:r>
                <a:rPr lang="ko-KR" altLang="en-US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다이어그램</a:t>
              </a:r>
              <a:endParaRPr lang="en-US" altLang="ko-KR" sz="2400" dirty="0">
                <a:solidFill>
                  <a:srgbClr val="FFFBDE"/>
                </a:solidFill>
                <a:latin typeface="달서힐링체Medium" pitchFamily="2" charset="-127"/>
                <a:ea typeface="달서힐링체Medium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87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5331BF-9525-6CD6-79BB-5C2BC80C2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198" y="326068"/>
            <a:ext cx="7258050" cy="62103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3750C41-24B1-A2AD-29CA-AD5AD9B6A6FB}"/>
              </a:ext>
            </a:extLst>
          </p:cNvPr>
          <p:cNvGrpSpPr/>
          <p:nvPr/>
        </p:nvGrpSpPr>
        <p:grpSpPr>
          <a:xfrm>
            <a:off x="-1" y="169956"/>
            <a:ext cx="2485615" cy="681557"/>
            <a:chOff x="-1" y="169956"/>
            <a:chExt cx="2485615" cy="68155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5BFA29-00D3-F9FC-1A70-997FEA006D6F}"/>
                </a:ext>
              </a:extLst>
            </p:cNvPr>
            <p:cNvSpPr/>
            <p:nvPr/>
          </p:nvSpPr>
          <p:spPr>
            <a:xfrm>
              <a:off x="-1" y="169956"/>
              <a:ext cx="2485615" cy="681557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달서힐링체Bold" pitchFamily="2" charset="-127"/>
                <a:ea typeface="달서힐링체Bold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453F66-FA08-42D2-64CC-AE2729633005}"/>
                </a:ext>
              </a:extLst>
            </p:cNvPr>
            <p:cNvSpPr txBox="1"/>
            <p:nvPr/>
          </p:nvSpPr>
          <p:spPr>
            <a:xfrm>
              <a:off x="30212" y="326068"/>
              <a:ext cx="2425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FBDE"/>
                  </a:solidFill>
                  <a:latin typeface="달서힐링체Bold" pitchFamily="2" charset="-127"/>
                  <a:ea typeface="달서힐링체Bold" pitchFamily="2" charset="-127"/>
                </a:rPr>
                <a:t>메뉴구조도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445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DF3E259-0FF4-33B4-396D-9EAD4FFAC299}"/>
              </a:ext>
            </a:extLst>
          </p:cNvPr>
          <p:cNvGrpSpPr/>
          <p:nvPr/>
        </p:nvGrpSpPr>
        <p:grpSpPr>
          <a:xfrm>
            <a:off x="-1" y="169956"/>
            <a:ext cx="2485615" cy="681557"/>
            <a:chOff x="-1" y="169956"/>
            <a:chExt cx="2485615" cy="68155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AB59F0D-4C9D-7E3A-08EA-2A6FAA08D03B}"/>
                </a:ext>
              </a:extLst>
            </p:cNvPr>
            <p:cNvSpPr/>
            <p:nvPr/>
          </p:nvSpPr>
          <p:spPr>
            <a:xfrm>
              <a:off x="-1" y="169956"/>
              <a:ext cx="2485615" cy="681557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CAD637-C536-3213-228C-ACC452F632B5}"/>
                </a:ext>
              </a:extLst>
            </p:cNvPr>
            <p:cNvSpPr txBox="1"/>
            <p:nvPr/>
          </p:nvSpPr>
          <p:spPr>
            <a:xfrm>
              <a:off x="30212" y="326068"/>
              <a:ext cx="2425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FBDE"/>
                  </a:solidFill>
                  <a:latin typeface="달서힐링체Bold" pitchFamily="2" charset="-127"/>
                  <a:ea typeface="달서힐링체Bold" pitchFamily="2" charset="-127"/>
                </a:rPr>
                <a:t>서비스 흐름도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94FA9C9-C29F-1DD9-0D40-682DF2252A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93" b="57137"/>
          <a:stretch/>
        </p:blipFill>
        <p:spPr>
          <a:xfrm>
            <a:off x="132537" y="1220984"/>
            <a:ext cx="5963463" cy="51798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E01F91-2D68-B000-E872-5A2431B46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33"/>
          <a:stretch/>
        </p:blipFill>
        <p:spPr>
          <a:xfrm>
            <a:off x="5887351" y="1587636"/>
            <a:ext cx="6175031" cy="444651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A6B243E-4A96-43F8-A38B-D48F8E87A1D6}"/>
              </a:ext>
            </a:extLst>
          </p:cNvPr>
          <p:cNvCxnSpPr>
            <a:cxnSpLocks/>
          </p:cNvCxnSpPr>
          <p:nvPr/>
        </p:nvCxnSpPr>
        <p:spPr>
          <a:xfrm>
            <a:off x="5753100" y="1220984"/>
            <a:ext cx="0" cy="4939824"/>
          </a:xfrm>
          <a:prstGeom prst="line">
            <a:avLst/>
          </a:prstGeom>
          <a:ln w="28575"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A8C085-B31C-0A2B-102D-7B2A1273EF9E}"/>
              </a:ext>
            </a:extLst>
          </p:cNvPr>
          <p:cNvCxnSpPr>
            <a:cxnSpLocks/>
          </p:cNvCxnSpPr>
          <p:nvPr/>
        </p:nvCxnSpPr>
        <p:spPr>
          <a:xfrm>
            <a:off x="8923020" y="3314700"/>
            <a:ext cx="0" cy="2719446"/>
          </a:xfrm>
          <a:prstGeom prst="line">
            <a:avLst/>
          </a:prstGeom>
          <a:ln w="28575"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43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F3725397-DB34-1B8E-B21E-2FA0A75E891C}"/>
              </a:ext>
            </a:extLst>
          </p:cNvPr>
          <p:cNvSpPr txBox="1"/>
          <p:nvPr/>
        </p:nvSpPr>
        <p:spPr>
          <a:xfrm>
            <a:off x="5228384" y="3198167"/>
            <a:ext cx="173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화면정의서</a:t>
            </a: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D6CB2778-1E99-5C0F-64B2-BCFEBA4BC3EA}"/>
              </a:ext>
            </a:extLst>
          </p:cNvPr>
          <p:cNvGrpSpPr/>
          <p:nvPr/>
        </p:nvGrpSpPr>
        <p:grpSpPr>
          <a:xfrm>
            <a:off x="-1" y="169956"/>
            <a:ext cx="2485615" cy="681557"/>
            <a:chOff x="-1" y="169956"/>
            <a:chExt cx="2485615" cy="681557"/>
          </a:xfrm>
        </p:grpSpPr>
        <p:sp>
          <p:nvSpPr>
            <p:cNvPr id="3" name="Rectangle 34">
              <a:extLst>
                <a:ext uri="{FF2B5EF4-FFF2-40B4-BE49-F238E27FC236}">
                  <a16:creationId xmlns:a16="http://schemas.microsoft.com/office/drawing/2014/main" id="{05E3611B-3A7C-8E74-8E78-8CD8A70E62CD}"/>
                </a:ext>
              </a:extLst>
            </p:cNvPr>
            <p:cNvSpPr/>
            <p:nvPr/>
          </p:nvSpPr>
          <p:spPr>
            <a:xfrm>
              <a:off x="-1" y="169956"/>
              <a:ext cx="2485615" cy="681557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0A446A-996A-0C09-72AD-761454601C52}"/>
                </a:ext>
              </a:extLst>
            </p:cNvPr>
            <p:cNvSpPr txBox="1"/>
            <p:nvPr/>
          </p:nvSpPr>
          <p:spPr>
            <a:xfrm>
              <a:off x="30212" y="326068"/>
              <a:ext cx="2425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FBDE"/>
                  </a:solidFill>
                  <a:latin typeface="달서힐링체Bold" pitchFamily="2" charset="-127"/>
                  <a:ea typeface="달서힐링체Bold" pitchFamily="2" charset="-127"/>
                </a:rPr>
                <a:t>화면설계서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81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610E667-E162-BD9E-4D06-6A1EC9245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0" t="14412" r="9772" b="18530"/>
          <a:stretch/>
        </p:blipFill>
        <p:spPr>
          <a:xfrm>
            <a:off x="0" y="-15598"/>
            <a:ext cx="12207538" cy="6889195"/>
          </a:xfrm>
          <a:prstGeom prst="rect">
            <a:avLst/>
          </a:prstGeom>
        </p:spPr>
      </p:pic>
      <p:grpSp>
        <p:nvGrpSpPr>
          <p:cNvPr id="2" name="Group 33">
            <a:extLst>
              <a:ext uri="{FF2B5EF4-FFF2-40B4-BE49-F238E27FC236}">
                <a16:creationId xmlns:a16="http://schemas.microsoft.com/office/drawing/2014/main" id="{8A5EF39D-4C59-57F4-DBBE-A1DC3A2A15AF}"/>
              </a:ext>
            </a:extLst>
          </p:cNvPr>
          <p:cNvGrpSpPr/>
          <p:nvPr/>
        </p:nvGrpSpPr>
        <p:grpSpPr>
          <a:xfrm>
            <a:off x="-1" y="169956"/>
            <a:ext cx="2485615" cy="681557"/>
            <a:chOff x="-1" y="169956"/>
            <a:chExt cx="2485615" cy="681557"/>
          </a:xfrm>
        </p:grpSpPr>
        <p:sp>
          <p:nvSpPr>
            <p:cNvPr id="3" name="Rectangle 34">
              <a:extLst>
                <a:ext uri="{FF2B5EF4-FFF2-40B4-BE49-F238E27FC236}">
                  <a16:creationId xmlns:a16="http://schemas.microsoft.com/office/drawing/2014/main" id="{9F6D5E9B-F1BC-5C7D-F302-003E00EC304B}"/>
                </a:ext>
              </a:extLst>
            </p:cNvPr>
            <p:cNvSpPr/>
            <p:nvPr/>
          </p:nvSpPr>
          <p:spPr>
            <a:xfrm>
              <a:off x="-1" y="169956"/>
              <a:ext cx="2485615" cy="681557"/>
            </a:xfrm>
            <a:prstGeom prst="rect">
              <a:avLst/>
            </a:prstGeom>
            <a:solidFill>
              <a:srgbClr val="FFF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73DE6D-651F-B19E-4EE7-A94D98B36570}"/>
                </a:ext>
              </a:extLst>
            </p:cNvPr>
            <p:cNvSpPr txBox="1"/>
            <p:nvPr/>
          </p:nvSpPr>
          <p:spPr>
            <a:xfrm>
              <a:off x="30212" y="326068"/>
              <a:ext cx="2425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403F37"/>
                  </a:solidFill>
                  <a:latin typeface="달서힐링체Bold" pitchFamily="2" charset="-127"/>
                  <a:ea typeface="달서힐링체Bold" pitchFamily="2" charset="-127"/>
                </a:rPr>
                <a:t>ERD</a:t>
              </a:r>
              <a:endParaRPr lang="ko-KR" altLang="en-US" dirty="0">
                <a:solidFill>
                  <a:srgbClr val="403F37"/>
                </a:solidFill>
                <a:latin typeface="달서힐링체Bold" pitchFamily="2" charset="-127"/>
                <a:ea typeface="달서힐링체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01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3F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A560C-BC6F-08BF-9279-13C921D0AF05}"/>
              </a:ext>
            </a:extLst>
          </p:cNvPr>
          <p:cNvSpPr txBox="1"/>
          <p:nvPr/>
        </p:nvSpPr>
        <p:spPr>
          <a:xfrm>
            <a:off x="370952" y="367220"/>
            <a:ext cx="119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FBD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기획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22DF44-EE9E-DEAB-3D92-6ADC18F57883}"/>
              </a:ext>
            </a:extLst>
          </p:cNvPr>
          <p:cNvGrpSpPr/>
          <p:nvPr/>
        </p:nvGrpSpPr>
        <p:grpSpPr>
          <a:xfrm>
            <a:off x="779745" y="2452404"/>
            <a:ext cx="2425189" cy="2332344"/>
            <a:chOff x="341286" y="2737097"/>
            <a:chExt cx="2425189" cy="23323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F82441-E9FA-A644-52AE-ABB8DEEF2533}"/>
                </a:ext>
              </a:extLst>
            </p:cNvPr>
            <p:cNvSpPr txBox="1"/>
            <p:nvPr/>
          </p:nvSpPr>
          <p:spPr>
            <a:xfrm>
              <a:off x="341286" y="2737097"/>
              <a:ext cx="2425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rgbClr val="FFFBDE"/>
                  </a:solidFill>
                  <a:latin typeface="달서힐링체Bold" pitchFamily="2" charset="-127"/>
                  <a:ea typeface="달서힐링체Bold" pitchFamily="2" charset="-127"/>
                </a:rPr>
                <a:t>제안 배경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F2896C-CC01-2CFC-078B-8A854FE3DDB2}"/>
                </a:ext>
              </a:extLst>
            </p:cNvPr>
            <p:cNvSpPr txBox="1"/>
            <p:nvPr/>
          </p:nvSpPr>
          <p:spPr>
            <a:xfrm>
              <a:off x="734530" y="3361281"/>
              <a:ext cx="1921854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- </a:t>
              </a:r>
              <a:r>
                <a:rPr lang="ko-KR" altLang="en-US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시장현황 </a:t>
              </a:r>
              <a:endParaRPr lang="en-US" altLang="ko-KR" sz="2400" dirty="0">
                <a:solidFill>
                  <a:srgbClr val="FFFBDE"/>
                </a:solidFill>
                <a:latin typeface="달서힐링체Medium" pitchFamily="2" charset="-127"/>
                <a:ea typeface="달서힐링체Medium" pitchFamily="2" charset="-127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필요성 </a:t>
              </a:r>
              <a:endParaRPr lang="en-US" altLang="ko-KR" sz="2400" dirty="0">
                <a:solidFill>
                  <a:srgbClr val="FFFBDE"/>
                </a:solidFill>
                <a:latin typeface="달서힐링체Medium" pitchFamily="2" charset="-127"/>
                <a:ea typeface="달서힐링체Medium" pitchFamily="2" charset="-127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차별성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F715AF-1D30-324E-75EF-6D2DF79B4B42}"/>
              </a:ext>
            </a:extLst>
          </p:cNvPr>
          <p:cNvGrpSpPr/>
          <p:nvPr/>
        </p:nvGrpSpPr>
        <p:grpSpPr>
          <a:xfrm>
            <a:off x="4121802" y="2452404"/>
            <a:ext cx="3948395" cy="1778346"/>
            <a:chOff x="4304065" y="2737097"/>
            <a:chExt cx="3948395" cy="177834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86B7A7-F500-81F2-61E3-414A2868421A}"/>
                </a:ext>
              </a:extLst>
            </p:cNvPr>
            <p:cNvSpPr txBox="1"/>
            <p:nvPr/>
          </p:nvSpPr>
          <p:spPr>
            <a:xfrm>
              <a:off x="4304065" y="2737097"/>
              <a:ext cx="39483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rgbClr val="FFFBDE"/>
                  </a:solidFill>
                  <a:latin typeface="달서힐링체Bold" pitchFamily="2" charset="-127"/>
                  <a:ea typeface="달서힐링체Bold" pitchFamily="2" charset="-127"/>
                </a:rPr>
                <a:t>유사제품 현황 및 비교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9FF36AA-88B6-716F-C7AE-E27C83979081}"/>
                </a:ext>
              </a:extLst>
            </p:cNvPr>
            <p:cNvSpPr txBox="1"/>
            <p:nvPr/>
          </p:nvSpPr>
          <p:spPr>
            <a:xfrm>
              <a:off x="4550125" y="3361281"/>
              <a:ext cx="345627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- Ai </a:t>
              </a:r>
              <a:r>
                <a:rPr lang="ko-KR" altLang="en-US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스피커 </a:t>
              </a:r>
              <a:endParaRPr lang="en-US" altLang="ko-KR" sz="2400" dirty="0">
                <a:solidFill>
                  <a:srgbClr val="FFFBDE"/>
                </a:solidFill>
                <a:latin typeface="달서힐링체Medium" pitchFamily="2" charset="-127"/>
                <a:ea typeface="달서힐링체Mediu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- </a:t>
              </a:r>
              <a:r>
                <a:rPr lang="ko-KR" altLang="en-US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노인돌봄 어플리케이션</a:t>
              </a:r>
              <a:endParaRPr lang="en-US" altLang="ko-KR" sz="2400" dirty="0">
                <a:solidFill>
                  <a:srgbClr val="FFFBDE"/>
                </a:solidFill>
                <a:latin typeface="달서힐링체Medium" pitchFamily="2" charset="-127"/>
                <a:ea typeface="달서힐링체Medium" pitchFamily="2" charset="-127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8D8E6-509C-15D2-BDD0-2BECC6963998}"/>
              </a:ext>
            </a:extLst>
          </p:cNvPr>
          <p:cNvGrpSpPr/>
          <p:nvPr/>
        </p:nvGrpSpPr>
        <p:grpSpPr>
          <a:xfrm>
            <a:off x="9097154" y="2460097"/>
            <a:ext cx="2200298" cy="1770653"/>
            <a:chOff x="9211550" y="2812463"/>
            <a:chExt cx="2200298" cy="17706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7A0D8D-531F-1764-DABF-CF3A1D22206A}"/>
                </a:ext>
              </a:extLst>
            </p:cNvPr>
            <p:cNvSpPr txBox="1"/>
            <p:nvPr/>
          </p:nvSpPr>
          <p:spPr>
            <a:xfrm>
              <a:off x="9211550" y="2812463"/>
              <a:ext cx="22002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>
                  <a:solidFill>
                    <a:srgbClr val="FFFBDE"/>
                  </a:solidFill>
                  <a:latin typeface="달서힐링체Bold" pitchFamily="2" charset="-127"/>
                  <a:ea typeface="달서힐링체Bold" pitchFamily="2" charset="-127"/>
                </a:rPr>
                <a:t>제안 내용</a:t>
              </a:r>
              <a:endParaRPr lang="ko-KR" altLang="en-US" sz="3200" dirty="0">
                <a:solidFill>
                  <a:srgbClr val="FFFBDE"/>
                </a:solidFill>
                <a:latin typeface="달서힐링체Bold" pitchFamily="2" charset="-127"/>
                <a:ea typeface="달서힐링체Bold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1F1C57-2A3C-F68B-5169-35D794B6C46E}"/>
                </a:ext>
              </a:extLst>
            </p:cNvPr>
            <p:cNvSpPr txBox="1"/>
            <p:nvPr/>
          </p:nvSpPr>
          <p:spPr>
            <a:xfrm>
              <a:off x="9489994" y="3428954"/>
              <a:ext cx="1921854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- </a:t>
              </a:r>
              <a:r>
                <a:rPr lang="ko-KR" altLang="en-US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개발 목표</a:t>
              </a:r>
              <a:endParaRPr lang="en-US" altLang="ko-KR" sz="2400" dirty="0">
                <a:solidFill>
                  <a:srgbClr val="FFFBDE"/>
                </a:solidFill>
                <a:latin typeface="달서힐링체Medium" pitchFamily="2" charset="-127"/>
                <a:ea typeface="달서힐링체Mediu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- </a:t>
              </a:r>
              <a:r>
                <a:rPr lang="ko-KR" altLang="en-US" sz="2400" dirty="0">
                  <a:solidFill>
                    <a:srgbClr val="FFFBDE"/>
                  </a:solidFill>
                  <a:latin typeface="달서힐링체Medium" pitchFamily="2" charset="-127"/>
                  <a:ea typeface="달서힐링체Medium" pitchFamily="2" charset="-127"/>
                </a:rPr>
                <a:t>개발 내용</a:t>
              </a:r>
              <a:endParaRPr lang="en-US" altLang="ko-KR" sz="2400" dirty="0">
                <a:solidFill>
                  <a:srgbClr val="FFFBDE"/>
                </a:solidFill>
                <a:latin typeface="달서힐링체Medium" pitchFamily="2" charset="-127"/>
                <a:ea typeface="달서힐링체Medium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785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F71D38-1264-5139-DAD3-8CB76BFDF3D3}"/>
              </a:ext>
            </a:extLst>
          </p:cNvPr>
          <p:cNvSpPr txBox="1"/>
          <p:nvPr/>
        </p:nvSpPr>
        <p:spPr>
          <a:xfrm>
            <a:off x="2872260" y="1605937"/>
            <a:ext cx="5464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이예지: 아이디어 기획, 화면정의서 초안</a:t>
            </a: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8BAD602C-E039-95A2-16B4-6C6B92E9C808}"/>
              </a:ext>
            </a:extLst>
          </p:cNvPr>
          <p:cNvGrpSpPr/>
          <p:nvPr/>
        </p:nvGrpSpPr>
        <p:grpSpPr>
          <a:xfrm>
            <a:off x="0" y="190127"/>
            <a:ext cx="2485615" cy="681557"/>
            <a:chOff x="-1" y="169956"/>
            <a:chExt cx="2485615" cy="681557"/>
          </a:xfrm>
        </p:grpSpPr>
        <p:sp>
          <p:nvSpPr>
            <p:cNvPr id="3" name="Rectangle 34">
              <a:extLst>
                <a:ext uri="{FF2B5EF4-FFF2-40B4-BE49-F238E27FC236}">
                  <a16:creationId xmlns:a16="http://schemas.microsoft.com/office/drawing/2014/main" id="{DF6F002A-7640-4114-979A-9190F7F7087E}"/>
                </a:ext>
              </a:extLst>
            </p:cNvPr>
            <p:cNvSpPr/>
            <p:nvPr/>
          </p:nvSpPr>
          <p:spPr>
            <a:xfrm>
              <a:off x="-1" y="169956"/>
              <a:ext cx="2485615" cy="681557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46A48C-8571-EBB3-0E32-89042F99C827}"/>
                </a:ext>
              </a:extLst>
            </p:cNvPr>
            <p:cNvSpPr txBox="1"/>
            <p:nvPr/>
          </p:nvSpPr>
          <p:spPr>
            <a:xfrm>
              <a:off x="30212" y="326068"/>
              <a:ext cx="2425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FBDE"/>
                  </a:solidFill>
                  <a:latin typeface="달서힐링체Bold" pitchFamily="2" charset="-127"/>
                  <a:ea typeface="달서힐링체Bold" pitchFamily="2" charset="-127"/>
                </a:rPr>
                <a:t>팀원 소개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F248B25-6DB7-C067-A63A-7053FEB436A1}"/>
              </a:ext>
            </a:extLst>
          </p:cNvPr>
          <p:cNvSpPr txBox="1"/>
          <p:nvPr/>
        </p:nvSpPr>
        <p:spPr>
          <a:xfrm>
            <a:off x="2872260" y="2450739"/>
            <a:ext cx="6098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권소현: 아이디어 기획, 자료조사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7C021-E44C-8B76-0000-1F8F40B8F441}"/>
              </a:ext>
            </a:extLst>
          </p:cNvPr>
          <p:cNvSpPr txBox="1"/>
          <p:nvPr/>
        </p:nvSpPr>
        <p:spPr>
          <a:xfrm>
            <a:off x="2872260" y="3377722"/>
            <a:ext cx="6098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김보성: 자료조사, 화면정의서 초안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6509-82CC-BD38-A208-AC41C815F88B}"/>
              </a:ext>
            </a:extLst>
          </p:cNvPr>
          <p:cNvSpPr txBox="1"/>
          <p:nvPr/>
        </p:nvSpPr>
        <p:spPr>
          <a:xfrm>
            <a:off x="2872260" y="4304705"/>
            <a:ext cx="7401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문채원: 아이디어 기획, 화면정의서 최종,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ppt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총괄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6A3A9-564D-30BA-4447-5B5B27C59E64}"/>
              </a:ext>
            </a:extLst>
          </p:cNvPr>
          <p:cNvSpPr txBox="1"/>
          <p:nvPr/>
        </p:nvSpPr>
        <p:spPr>
          <a:xfrm>
            <a:off x="2872260" y="5231688"/>
            <a:ext cx="6098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이종수: 아이디어 기획, 자료조사,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erd설계서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495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A6E2E-464F-65BB-3D23-F2FD0F1767BA}"/>
              </a:ext>
            </a:extLst>
          </p:cNvPr>
          <p:cNvSpPr txBox="1"/>
          <p:nvPr/>
        </p:nvSpPr>
        <p:spPr>
          <a:xfrm>
            <a:off x="2053581" y="1610719"/>
            <a:ext cx="865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NanumGothic" pitchFamily="2" charset="-127"/>
                <a:ea typeface="NanumGothic" pitchFamily="2" charset="-127"/>
              </a:rPr>
              <a:t>[</a:t>
            </a:r>
            <a:r>
              <a:rPr lang="ko-KR" altLang="en-US" b="0" i="0" dirty="0">
                <a:effectLst/>
                <a:latin typeface="NanumGothic" pitchFamily="2" charset="-127"/>
                <a:ea typeface="NanumGothic" pitchFamily="2" charset="-127"/>
              </a:rPr>
              <a:t>출처</a:t>
            </a:r>
            <a:r>
              <a:rPr lang="en-US" altLang="ko-KR" b="0" i="0" dirty="0">
                <a:effectLst/>
                <a:latin typeface="NanumGothic" pitchFamily="2" charset="-127"/>
                <a:ea typeface="NanumGothic" pitchFamily="2" charset="-127"/>
              </a:rPr>
              <a:t>] : </a:t>
            </a:r>
            <a:r>
              <a:rPr lang="en-US" altLang="ko-KR" b="0" i="0" u="none" strike="noStrike" dirty="0">
                <a:effectLst/>
                <a:latin typeface="NanumGothic" pitchFamily="2" charset="-127"/>
                <a:ea typeface="NanumGothic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https://www.hidoc.co.kr/healthstory/news/C0000690092</a:t>
            </a:r>
            <a:r>
              <a:rPr lang="ko-KR" altLang="en-US" b="0" i="0" dirty="0">
                <a:effectLst/>
                <a:latin typeface="NanumGothic" pitchFamily="2" charset="-127"/>
                <a:ea typeface="NanumGothic" pitchFamily="2" charset="-127"/>
              </a:rPr>
              <a:t> </a:t>
            </a:r>
            <a:r>
              <a:rPr lang="en-US" altLang="ko-KR" b="0" i="0" dirty="0">
                <a:effectLst/>
                <a:latin typeface="NanumGothic" pitchFamily="2" charset="-127"/>
                <a:ea typeface="NanumGothic" pitchFamily="2" charset="-127"/>
              </a:rPr>
              <a:t>| </a:t>
            </a:r>
            <a:r>
              <a:rPr lang="ko-KR" altLang="en-US" b="0" i="0" dirty="0">
                <a:effectLst/>
                <a:latin typeface="NanumGothic" pitchFamily="2" charset="-127"/>
                <a:ea typeface="NanumGothic" pitchFamily="2" charset="-127"/>
              </a:rPr>
              <a:t>하이닥</a:t>
            </a:r>
            <a:endParaRPr lang="en-US" altLang="ko-KR" b="0" i="0" dirty="0">
              <a:effectLst/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3F2F4-981B-D27A-4D37-6E508430AADA}"/>
              </a:ext>
            </a:extLst>
          </p:cNvPr>
          <p:cNvSpPr txBox="1"/>
          <p:nvPr/>
        </p:nvSpPr>
        <p:spPr>
          <a:xfrm>
            <a:off x="1488991" y="1610719"/>
            <a:ext cx="33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E5663-0B8A-2D71-A8AD-8C312962B22D}"/>
              </a:ext>
            </a:extLst>
          </p:cNvPr>
          <p:cNvSpPr txBox="1"/>
          <p:nvPr/>
        </p:nvSpPr>
        <p:spPr>
          <a:xfrm>
            <a:off x="2053580" y="2444192"/>
            <a:ext cx="94033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effectLst/>
                <a:latin typeface="Noto Sans KR"/>
              </a:rPr>
              <a:t>노인 돌봄 네이버 클로바케어</a:t>
            </a:r>
            <a:r>
              <a:rPr lang="en-US" altLang="ko-KR" b="1" i="0" dirty="0">
                <a:effectLst/>
                <a:latin typeface="Noto Sans KR"/>
              </a:rPr>
              <a:t>, </a:t>
            </a:r>
            <a:r>
              <a:rPr lang="ko-KR" altLang="en-US" b="1" i="0" dirty="0">
                <a:effectLst/>
                <a:latin typeface="Noto Sans KR"/>
              </a:rPr>
              <a:t>인천 이어 서울 도입 확대</a:t>
            </a:r>
          </a:p>
          <a:p>
            <a:r>
              <a:rPr lang="en-US" altLang="ko-KR" dirty="0"/>
              <a:t>https://bravo.etoday.co.kr/view/atc_view.php?varAtcId=13398</a:t>
            </a:r>
          </a:p>
          <a:p>
            <a:endParaRPr lang="en-US" altLang="ko-KR" dirty="0"/>
          </a:p>
          <a:p>
            <a:r>
              <a:rPr lang="en-US" altLang="ko-KR" dirty="0"/>
              <a:t>https://www.navercorp.com/promotion/pressReleasesView/30898  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l"/>
            <a:r>
              <a:rPr lang="en-US" altLang="ko-KR" b="1" i="0" dirty="0">
                <a:effectLst/>
                <a:latin typeface="AppleSDGothicNeo-Light"/>
              </a:rPr>
              <a:t>SKT </a:t>
            </a:r>
            <a:r>
              <a:rPr lang="ko-KR" altLang="en-US" b="1" i="0" dirty="0">
                <a:effectLst/>
                <a:latin typeface="AppleSDGothicNeo-Light"/>
              </a:rPr>
              <a:t>어르신 대상 ‘</a:t>
            </a:r>
            <a:r>
              <a:rPr lang="en-US" altLang="ko-KR" b="1" i="0" dirty="0">
                <a:effectLst/>
                <a:latin typeface="AppleSDGothicNeo-Light"/>
              </a:rPr>
              <a:t>AI </a:t>
            </a:r>
            <a:r>
              <a:rPr lang="ko-KR" altLang="en-US" b="1" i="0" dirty="0">
                <a:effectLst/>
                <a:latin typeface="AppleSDGothicNeo-Light"/>
              </a:rPr>
              <a:t>돌봄’</a:t>
            </a:r>
            <a:r>
              <a:rPr lang="en-US" altLang="ko-KR" b="1" i="0" dirty="0">
                <a:effectLst/>
                <a:latin typeface="AppleSDGothicNeo-Light"/>
              </a:rPr>
              <a:t>, </a:t>
            </a:r>
            <a:r>
              <a:rPr lang="ko-KR" altLang="en-US" b="1" i="0" dirty="0">
                <a:effectLst/>
                <a:latin typeface="AppleSDGothicNeo-Light"/>
              </a:rPr>
              <a:t>누구나 쓸 수 있다 </a:t>
            </a:r>
            <a:r>
              <a:rPr lang="en-US" altLang="ko-KR" b="1" i="0" dirty="0">
                <a:effectLst/>
                <a:latin typeface="Noto Sans KR"/>
              </a:rPr>
              <a:t>https://www.navercorp.com/promotion/pressReleasesView/30898</a:t>
            </a:r>
          </a:p>
          <a:p>
            <a:pPr algn="l"/>
            <a:endParaRPr lang="en-US" altLang="ko-KR" b="1" i="0" dirty="0">
              <a:effectLst/>
              <a:latin typeface="Noto Sans KR"/>
            </a:endParaRPr>
          </a:p>
          <a:p>
            <a:pPr algn="l"/>
            <a:r>
              <a:rPr lang="ko-KR" altLang="en-US" b="1" i="0" dirty="0">
                <a:effectLst/>
                <a:latin typeface="AppleSDGothicNeo-Light"/>
              </a:rPr>
              <a:t>‘인공지능 돌봄’이 어르신 안전</a:t>
            </a:r>
            <a:r>
              <a:rPr lang="en-US" altLang="ko-KR" b="1" i="0" dirty="0">
                <a:effectLst/>
                <a:latin typeface="AppleSDGothicNeo-Light"/>
              </a:rPr>
              <a:t>·</a:t>
            </a:r>
            <a:r>
              <a:rPr lang="ko-KR" altLang="en-US" b="1" i="0" dirty="0">
                <a:effectLst/>
                <a:latin typeface="AppleSDGothicNeo-Light"/>
              </a:rPr>
              <a:t>정서 지킨다</a:t>
            </a:r>
          </a:p>
          <a:p>
            <a:r>
              <a:rPr lang="en-US" altLang="ko-KR" dirty="0"/>
              <a:t>https://www.hani.co.kr/arti/science/technology/948311.html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23B13-1604-E16D-9720-5B375C5C47B5}"/>
              </a:ext>
            </a:extLst>
          </p:cNvPr>
          <p:cNvSpPr txBox="1"/>
          <p:nvPr/>
        </p:nvSpPr>
        <p:spPr>
          <a:xfrm>
            <a:off x="1488991" y="2376305"/>
            <a:ext cx="33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grpSp>
        <p:nvGrpSpPr>
          <p:cNvPr id="5" name="Group 33">
            <a:extLst>
              <a:ext uri="{FF2B5EF4-FFF2-40B4-BE49-F238E27FC236}">
                <a16:creationId xmlns:a16="http://schemas.microsoft.com/office/drawing/2014/main" id="{E6CF33B9-FE58-DC22-E995-F645FB1E9331}"/>
              </a:ext>
            </a:extLst>
          </p:cNvPr>
          <p:cNvGrpSpPr/>
          <p:nvPr/>
        </p:nvGrpSpPr>
        <p:grpSpPr>
          <a:xfrm>
            <a:off x="-1" y="169956"/>
            <a:ext cx="2485615" cy="681557"/>
            <a:chOff x="-1" y="169956"/>
            <a:chExt cx="2485615" cy="681557"/>
          </a:xfrm>
        </p:grpSpPr>
        <p:sp>
          <p:nvSpPr>
            <p:cNvPr id="8" name="Rectangle 34">
              <a:extLst>
                <a:ext uri="{FF2B5EF4-FFF2-40B4-BE49-F238E27FC236}">
                  <a16:creationId xmlns:a16="http://schemas.microsoft.com/office/drawing/2014/main" id="{D7CFB5AE-CD81-3765-0AA8-9BB2D8991A58}"/>
                </a:ext>
              </a:extLst>
            </p:cNvPr>
            <p:cNvSpPr/>
            <p:nvPr/>
          </p:nvSpPr>
          <p:spPr>
            <a:xfrm>
              <a:off x="-1" y="169956"/>
              <a:ext cx="2485615" cy="681557"/>
            </a:xfrm>
            <a:prstGeom prst="rect">
              <a:avLst/>
            </a:prstGeom>
            <a:solidFill>
              <a:srgbClr val="403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5974B7-C33F-6644-001D-62757405B997}"/>
                </a:ext>
              </a:extLst>
            </p:cNvPr>
            <p:cNvSpPr txBox="1"/>
            <p:nvPr/>
          </p:nvSpPr>
          <p:spPr>
            <a:xfrm>
              <a:off x="30212" y="326068"/>
              <a:ext cx="2425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FBDE"/>
                  </a:solidFill>
                  <a:latin typeface="달서힐링체Bold" pitchFamily="2" charset="-127"/>
                  <a:ea typeface="달서힐링체Bold" pitchFamily="2" charset="-127"/>
                </a:rPr>
                <a:t>참고자료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5622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3F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E1F6541-D107-847B-591B-A5345A26475D}"/>
              </a:ext>
            </a:extLst>
          </p:cNvPr>
          <p:cNvSpPr txBox="1"/>
          <p:nvPr/>
        </p:nvSpPr>
        <p:spPr>
          <a:xfrm>
            <a:off x="4568639" y="2551837"/>
            <a:ext cx="2800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FFBD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endParaRPr lang="en-US" altLang="ko-KR" sz="3600" dirty="0">
              <a:solidFill>
                <a:srgbClr val="FFFBD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600" dirty="0">
              <a:solidFill>
                <a:srgbClr val="FFFBD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 err="1">
                <a:solidFill>
                  <a:srgbClr val="FFFBD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QnA</a:t>
            </a:r>
            <a:endParaRPr lang="ko-KR" altLang="en-US" sz="3600" dirty="0">
              <a:solidFill>
                <a:srgbClr val="FFFBD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62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8227D5-3821-C28B-7FFD-ECCE91A04B02}"/>
              </a:ext>
            </a:extLst>
          </p:cNvPr>
          <p:cNvSpPr txBox="1"/>
          <p:nvPr/>
        </p:nvSpPr>
        <p:spPr>
          <a:xfrm>
            <a:off x="2695390" y="335590"/>
            <a:ext cx="319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시장현황  </a:t>
            </a:r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독거노인과 난청환자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C9F521D-545B-20B4-A214-046FCCE75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4" y="1143898"/>
            <a:ext cx="5452350" cy="28277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49A4EE-6828-0CCE-4F7B-B3E2F4391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64" y="4230595"/>
            <a:ext cx="2440424" cy="2570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E3F060-340C-AAD6-A1BC-059B8891F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612" y="1300956"/>
            <a:ext cx="2969464" cy="2621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067DCB-A445-8FD5-C479-42C05C9FEE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4694" y="3741569"/>
            <a:ext cx="2425042" cy="2827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6CA88D-6C63-F385-20F5-C91E275CDD0B}"/>
              </a:ext>
            </a:extLst>
          </p:cNvPr>
          <p:cNvSpPr txBox="1"/>
          <p:nvPr/>
        </p:nvSpPr>
        <p:spPr>
          <a:xfrm>
            <a:off x="3217034" y="3787004"/>
            <a:ext cx="2878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독거노인 비율 지속적 증가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F554E-A4CB-63E9-A3AE-DDA69116072C}"/>
              </a:ext>
            </a:extLst>
          </p:cNvPr>
          <p:cNvSpPr txBox="1"/>
          <p:nvPr/>
        </p:nvSpPr>
        <p:spPr>
          <a:xfrm>
            <a:off x="2831759" y="5142973"/>
            <a:ext cx="3636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미래에는 더 빠르게 증가할 전망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FDF66-3523-9E3B-5C52-FC811A26F534}"/>
              </a:ext>
            </a:extLst>
          </p:cNvPr>
          <p:cNvSpPr txBox="1"/>
          <p:nvPr/>
        </p:nvSpPr>
        <p:spPr>
          <a:xfrm>
            <a:off x="9474688" y="2258859"/>
            <a:ext cx="2301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난청 환자수도 증가세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4E83FD-DF63-922C-FE17-D0D075B30FBD}"/>
              </a:ext>
            </a:extLst>
          </p:cNvPr>
          <p:cNvSpPr txBox="1"/>
          <p:nvPr/>
        </p:nvSpPr>
        <p:spPr>
          <a:xfrm>
            <a:off x="6467782" y="4970789"/>
            <a:ext cx="2635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노인성 난청의 비율이 큼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3A1157-30CF-7663-586A-B96039750222}"/>
              </a:ext>
            </a:extLst>
          </p:cNvPr>
          <p:cNvCxnSpPr>
            <a:cxnSpLocks/>
          </p:cNvCxnSpPr>
          <p:nvPr/>
        </p:nvCxnSpPr>
        <p:spPr>
          <a:xfrm>
            <a:off x="6096000" y="1300956"/>
            <a:ext cx="0" cy="4939824"/>
          </a:xfrm>
          <a:prstGeom prst="line">
            <a:avLst/>
          </a:prstGeom>
          <a:ln w="28575"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6B6505-0540-AA54-ACD4-B83F44C04B6C}"/>
              </a:ext>
            </a:extLst>
          </p:cNvPr>
          <p:cNvGrpSpPr/>
          <p:nvPr/>
        </p:nvGrpSpPr>
        <p:grpSpPr>
          <a:xfrm>
            <a:off x="-1" y="169956"/>
            <a:ext cx="2485615" cy="681557"/>
            <a:chOff x="-1" y="169956"/>
            <a:chExt cx="2485615" cy="6815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D20062-2F73-1CEB-7DCB-28A51A0D6B7D}"/>
                </a:ext>
              </a:extLst>
            </p:cNvPr>
            <p:cNvSpPr/>
            <p:nvPr/>
          </p:nvSpPr>
          <p:spPr>
            <a:xfrm>
              <a:off x="-1" y="169956"/>
              <a:ext cx="2485615" cy="681557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B76638-E02B-1EB7-1EFA-BA0D44A221CC}"/>
                </a:ext>
              </a:extLst>
            </p:cNvPr>
            <p:cNvSpPr txBox="1"/>
            <p:nvPr/>
          </p:nvSpPr>
          <p:spPr>
            <a:xfrm>
              <a:off x="30212" y="326068"/>
              <a:ext cx="2425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FFFBDE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제안 배경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11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6073D47-5AFB-37B9-36EF-2E4543532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59" y="1765157"/>
            <a:ext cx="5102099" cy="39273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583A1A-3A4F-6DF4-34D0-429B123761AB}"/>
              </a:ext>
            </a:extLst>
          </p:cNvPr>
          <p:cNvSpPr txBox="1"/>
          <p:nvPr/>
        </p:nvSpPr>
        <p:spPr>
          <a:xfrm>
            <a:off x="2695390" y="335590"/>
            <a:ext cx="121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달서힐링체Bold" pitchFamily="2" charset="-127"/>
                <a:ea typeface="달서힐링체Bold" pitchFamily="2" charset="-127"/>
              </a:rPr>
              <a:t>필요성</a:t>
            </a:r>
            <a:endParaRPr lang="en-US" altLang="ko-KR" b="1" dirty="0">
              <a:latin typeface="달서힐링체Bold" pitchFamily="2" charset="-127"/>
              <a:ea typeface="달서힐링체Bold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62F8F5-7C1B-AEB0-209B-3666EC8F3E89}"/>
              </a:ext>
            </a:extLst>
          </p:cNvPr>
          <p:cNvSpPr txBox="1"/>
          <p:nvPr/>
        </p:nvSpPr>
        <p:spPr>
          <a:xfrm>
            <a:off x="6561043" y="2242125"/>
            <a:ext cx="4879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노인성 난청은 심하지 않지만 흔한 질환이며 삶의 질을 떨어뜨림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C5259-4D0F-04D1-8CE8-AB15BFDB9477}"/>
              </a:ext>
            </a:extLst>
          </p:cNvPr>
          <p:cNvSpPr txBox="1"/>
          <p:nvPr/>
        </p:nvSpPr>
        <p:spPr>
          <a:xfrm>
            <a:off x="6561043" y="3374909"/>
            <a:ext cx="4640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난청으로 인한 소외감이 우울증과 치매로 이어질 가능성이 커 위험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C70E9E-C2E2-FA7B-6970-EE9354371618}"/>
              </a:ext>
            </a:extLst>
          </p:cNvPr>
          <p:cNvGrpSpPr/>
          <p:nvPr/>
        </p:nvGrpSpPr>
        <p:grpSpPr>
          <a:xfrm>
            <a:off x="-1" y="169956"/>
            <a:ext cx="2485615" cy="681557"/>
            <a:chOff x="-1" y="169956"/>
            <a:chExt cx="2485615" cy="6815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A20CA8-6EB7-E997-F2EB-DF4D47F3AE3C}"/>
                </a:ext>
              </a:extLst>
            </p:cNvPr>
            <p:cNvSpPr/>
            <p:nvPr/>
          </p:nvSpPr>
          <p:spPr>
            <a:xfrm>
              <a:off x="-1" y="169956"/>
              <a:ext cx="2485615" cy="681557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달서힐링체Bold" pitchFamily="2" charset="-127"/>
                <a:ea typeface="달서힐링체Bold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01D0ED-D4D5-0481-E4D5-37EA239F047D}"/>
                </a:ext>
              </a:extLst>
            </p:cNvPr>
            <p:cNvSpPr txBox="1"/>
            <p:nvPr/>
          </p:nvSpPr>
          <p:spPr>
            <a:xfrm>
              <a:off x="30212" y="326068"/>
              <a:ext cx="2425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FFFBDE"/>
                  </a:solidFill>
                  <a:latin typeface="달서힐링체Bold" pitchFamily="2" charset="-127"/>
                  <a:ea typeface="달서힐링체Bold" pitchFamily="2" charset="-127"/>
                </a:rPr>
                <a:t>제안 배경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2B9D88-3B2D-DBD8-3015-AE5289118BEE}"/>
              </a:ext>
            </a:extLst>
          </p:cNvPr>
          <p:cNvSpPr txBox="1"/>
          <p:nvPr/>
        </p:nvSpPr>
        <p:spPr>
          <a:xfrm>
            <a:off x="6561043" y="4349889"/>
            <a:ext cx="4879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따라서 조기파악이 중요하다</a:t>
            </a:r>
          </a:p>
        </p:txBody>
      </p:sp>
    </p:spTree>
    <p:extLst>
      <p:ext uri="{BB962C8B-B14F-4D97-AF65-F5344CB8AC3E}">
        <p14:creationId xmlns:p14="http://schemas.microsoft.com/office/powerpoint/2010/main" val="145399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511C32-6EDB-4870-7B54-076F47E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32" y="4090586"/>
            <a:ext cx="10623935" cy="2427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A0EB04-7F61-E0FF-F87D-D61ED4AC0238}"/>
              </a:ext>
            </a:extLst>
          </p:cNvPr>
          <p:cNvSpPr txBox="1"/>
          <p:nvPr/>
        </p:nvSpPr>
        <p:spPr>
          <a:xfrm>
            <a:off x="2695389" y="335590"/>
            <a:ext cx="9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달서힐링체Bold" pitchFamily="2" charset="-127"/>
                <a:ea typeface="달서힐링체Bold" pitchFamily="2" charset="-127"/>
              </a:rPr>
              <a:t>필요성</a:t>
            </a:r>
            <a:endParaRPr lang="en-US" altLang="ko-KR" b="1" dirty="0">
              <a:latin typeface="달서힐링체Bold" pitchFamily="2" charset="-127"/>
              <a:ea typeface="달서힐링체Bold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1E59C-D75A-0595-6895-F742BBC2AB18}"/>
              </a:ext>
            </a:extLst>
          </p:cNvPr>
          <p:cNvSpPr txBox="1"/>
          <p:nvPr/>
        </p:nvSpPr>
        <p:spPr>
          <a:xfrm>
            <a:off x="406601" y="3614748"/>
            <a:ext cx="641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난청의 정도 분포와 우울점수의 관계성</a:t>
            </a:r>
            <a:endParaRPr lang="en-US" altLang="ko-KR" b="1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27DED-BE71-9D68-097F-71A63BF96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54" y="1436086"/>
            <a:ext cx="10810692" cy="1993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26A87B-047C-9E77-37B9-0DDA1DFFFF0E}"/>
              </a:ext>
            </a:extLst>
          </p:cNvPr>
          <p:cNvSpPr txBox="1"/>
          <p:nvPr/>
        </p:nvSpPr>
        <p:spPr>
          <a:xfrm>
            <a:off x="406600" y="1066754"/>
            <a:ext cx="641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난청 유무 집단 우울점수 비교</a:t>
            </a:r>
            <a:endParaRPr lang="en-US" altLang="ko-KR" b="1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7C2A41-C6F1-C4F5-E0BA-12BF53D165B0}"/>
              </a:ext>
            </a:extLst>
          </p:cNvPr>
          <p:cNvGrpSpPr/>
          <p:nvPr/>
        </p:nvGrpSpPr>
        <p:grpSpPr>
          <a:xfrm>
            <a:off x="-1" y="169956"/>
            <a:ext cx="2485615" cy="681557"/>
            <a:chOff x="-1" y="169956"/>
            <a:chExt cx="2485615" cy="6815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067C85-1659-8F7E-1785-14764C370E82}"/>
                </a:ext>
              </a:extLst>
            </p:cNvPr>
            <p:cNvSpPr/>
            <p:nvPr/>
          </p:nvSpPr>
          <p:spPr>
            <a:xfrm>
              <a:off x="-1" y="169956"/>
              <a:ext cx="2485615" cy="681557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달서힐링체Bold" pitchFamily="2" charset="-127"/>
                <a:ea typeface="달서힐링체Bold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04847D-8F99-DE47-4251-151406D789B7}"/>
                </a:ext>
              </a:extLst>
            </p:cNvPr>
            <p:cNvSpPr txBox="1"/>
            <p:nvPr/>
          </p:nvSpPr>
          <p:spPr>
            <a:xfrm>
              <a:off x="30212" y="326068"/>
              <a:ext cx="2425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FFFBDE"/>
                  </a:solidFill>
                  <a:latin typeface="달서힐링체Bold" pitchFamily="2" charset="-127"/>
                  <a:ea typeface="달서힐링체Bold" pitchFamily="2" charset="-127"/>
                </a:rPr>
                <a:t>제안 배경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28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청각장애의 특성] - 어음청취능력, 역동범위, 주파수해상도, 시간분별력, 신호대잡음비">
            <a:extLst>
              <a:ext uri="{FF2B5EF4-FFF2-40B4-BE49-F238E27FC236}">
                <a16:creationId xmlns:a16="http://schemas.microsoft.com/office/drawing/2014/main" id="{F77789DF-9A37-C7AE-E213-A5E7F8A99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47" y="1222680"/>
            <a:ext cx="4977288" cy="501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B54467-7A1F-B62E-9DAF-D5A5DE840A64}"/>
              </a:ext>
            </a:extLst>
          </p:cNvPr>
          <p:cNvSpPr txBox="1"/>
          <p:nvPr/>
        </p:nvSpPr>
        <p:spPr>
          <a:xfrm>
            <a:off x="2695389" y="335590"/>
            <a:ext cx="9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달서힐링체Bold" pitchFamily="2" charset="-127"/>
                <a:ea typeface="달서힐링체Bold" pitchFamily="2" charset="-127"/>
              </a:rPr>
              <a:t>차별성</a:t>
            </a:r>
            <a:endParaRPr lang="en-US" altLang="ko-KR" b="1" dirty="0">
              <a:latin typeface="달서힐링체Bold" pitchFamily="2" charset="-127"/>
              <a:ea typeface="달서힐링체Bold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0F237-4C54-A71A-5FD0-F98B6C2C7236}"/>
              </a:ext>
            </a:extLst>
          </p:cNvPr>
          <p:cNvSpPr txBox="1"/>
          <p:nvPr/>
        </p:nvSpPr>
        <p:spPr>
          <a:xfrm>
            <a:off x="8251959" y="1947389"/>
            <a:ext cx="176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어음분별력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D78E5-ADC0-46D8-2B54-2B0C6C345AA0}"/>
              </a:ext>
            </a:extLst>
          </p:cNvPr>
          <p:cNvSpPr txBox="1"/>
          <p:nvPr/>
        </p:nvSpPr>
        <p:spPr>
          <a:xfrm>
            <a:off x="6443297" y="2820772"/>
            <a:ext cx="370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점진적으로 청력감소가 나타난다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0B21E-DEEE-A90D-9003-9369384162BA}"/>
              </a:ext>
            </a:extLst>
          </p:cNvPr>
          <p:cNvSpPr txBox="1"/>
          <p:nvPr/>
        </p:nvSpPr>
        <p:spPr>
          <a:xfrm>
            <a:off x="6443297" y="3601822"/>
            <a:ext cx="538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특히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즈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츠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흐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＇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같은 고음을 잘 듣지 못하고 어음 분별력이 떨어져 말을 알아듣는 데 어려움을 겪는다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90385F-B7BA-A537-12CA-5066D2B6CBAD}"/>
              </a:ext>
            </a:extLst>
          </p:cNvPr>
          <p:cNvGrpSpPr/>
          <p:nvPr/>
        </p:nvGrpSpPr>
        <p:grpSpPr>
          <a:xfrm>
            <a:off x="-1" y="169956"/>
            <a:ext cx="2485615" cy="681557"/>
            <a:chOff x="-1" y="169956"/>
            <a:chExt cx="2485615" cy="6815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FD56C-07A4-4F58-743F-A4D52A2E9295}"/>
                </a:ext>
              </a:extLst>
            </p:cNvPr>
            <p:cNvSpPr/>
            <p:nvPr/>
          </p:nvSpPr>
          <p:spPr>
            <a:xfrm>
              <a:off x="-1" y="169956"/>
              <a:ext cx="2485615" cy="681557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달서힐링체Bold" pitchFamily="2" charset="-127"/>
                <a:ea typeface="달서힐링체Bold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B757AE-632E-99B0-17D8-F4EE07D55069}"/>
                </a:ext>
              </a:extLst>
            </p:cNvPr>
            <p:cNvSpPr txBox="1"/>
            <p:nvPr/>
          </p:nvSpPr>
          <p:spPr>
            <a:xfrm>
              <a:off x="30212" y="326068"/>
              <a:ext cx="2425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FFFBDE"/>
                  </a:solidFill>
                  <a:latin typeface="달서힐링체Bold" pitchFamily="2" charset="-127"/>
                  <a:ea typeface="달서힐링체Bold" pitchFamily="2" charset="-127"/>
                </a:rPr>
                <a:t>제안 배경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B52F7D5-9A72-34B1-2857-C69BC42769E0}"/>
              </a:ext>
            </a:extLst>
          </p:cNvPr>
          <p:cNvSpPr txBox="1"/>
          <p:nvPr/>
        </p:nvSpPr>
        <p:spPr>
          <a:xfrm>
            <a:off x="3421859" y="6237112"/>
            <a:ext cx="25746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dirty="0">
                <a:solidFill>
                  <a:srgbClr val="555555"/>
                </a:solidFill>
                <a:effectLst/>
                <a:latin typeface="달서힐링체Medium" pitchFamily="2" charset="-127"/>
                <a:ea typeface="달서힐링체Medium" pitchFamily="2" charset="-127"/>
              </a:rPr>
              <a:t>사진출처</a:t>
            </a:r>
            <a:r>
              <a:rPr lang="en-US" altLang="ko-KR" sz="1100" b="0" i="0" dirty="0">
                <a:solidFill>
                  <a:srgbClr val="555555"/>
                </a:solidFill>
                <a:effectLst/>
                <a:latin typeface="달서힐링체Medium" pitchFamily="2" charset="-127"/>
                <a:ea typeface="달서힐링체Medium" pitchFamily="2" charset="-127"/>
              </a:rPr>
              <a:t>: </a:t>
            </a:r>
            <a:r>
              <a:rPr lang="ko-KR" altLang="en-US" sz="1100" b="0" i="0" dirty="0">
                <a:solidFill>
                  <a:srgbClr val="555555"/>
                </a:solidFill>
                <a:effectLst/>
                <a:latin typeface="달서힐링체Medium" pitchFamily="2" charset="-127"/>
                <a:ea typeface="달서힐링체Medium" pitchFamily="2" charset="-127"/>
              </a:rPr>
              <a:t>스피치바나나</a:t>
            </a:r>
            <a:r>
              <a:rPr lang="en-US" altLang="ko-KR" sz="1100" b="0" i="0" dirty="0">
                <a:solidFill>
                  <a:srgbClr val="555555"/>
                </a:solidFill>
                <a:effectLst/>
                <a:latin typeface="달서힐링체Medium" pitchFamily="2" charset="-127"/>
                <a:ea typeface="달서힐링체Medium" pitchFamily="2" charset="-127"/>
              </a:rPr>
              <a:t>(Speech Banana)</a:t>
            </a:r>
            <a:endParaRPr lang="ko-KR" altLang="en-US" sz="1100" dirty="0">
              <a:latin typeface="달서힐링체Medium" pitchFamily="2" charset="-127"/>
              <a:ea typeface="달서힐링체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81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말하는' AI 비서…일본 클로바가 한국 클로바보다 똑똑해?">
            <a:extLst>
              <a:ext uri="{FF2B5EF4-FFF2-40B4-BE49-F238E27FC236}">
                <a16:creationId xmlns:a16="http://schemas.microsoft.com/office/drawing/2014/main" id="{6355BD2B-E804-1011-DA81-1EF600389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91" b="95109" l="13309" r="78957">
                        <a14:foregroundMark x1="29856" y1="55978" x2="29856" y2="55978"/>
                        <a14:foregroundMark x1="26619" y1="37500" x2="24281" y2="75815"/>
                        <a14:foregroundMark x1="33993" y1="34783" x2="38849" y2="78804"/>
                        <a14:foregroundMark x1="28957" y1="29348" x2="17086" y2="711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84" t="6407" r="18626" b="5647"/>
          <a:stretch/>
        </p:blipFill>
        <p:spPr bwMode="auto">
          <a:xfrm>
            <a:off x="4491440" y="808352"/>
            <a:ext cx="1166410" cy="94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63AB8D-DE3F-7C14-905C-7C431C28788B}"/>
              </a:ext>
            </a:extLst>
          </p:cNvPr>
          <p:cNvSpPr txBox="1"/>
          <p:nvPr/>
        </p:nvSpPr>
        <p:spPr>
          <a:xfrm>
            <a:off x="855951" y="1272724"/>
            <a:ext cx="4104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네이버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콜 서비스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CLOVA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CareCall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E654D-BEAD-68AA-D484-C130E6AAE7FA}"/>
              </a:ext>
            </a:extLst>
          </p:cNvPr>
          <p:cNvSpPr txBox="1"/>
          <p:nvPr/>
        </p:nvSpPr>
        <p:spPr>
          <a:xfrm>
            <a:off x="512709" y="1948356"/>
            <a:ext cx="5279574" cy="1677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복지 사각지대에 있는 중</a:t>
            </a:r>
            <a:r>
              <a:rPr lang="ko-KR" alt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∙장년 </a:t>
            </a:r>
            <a:r>
              <a:rPr lang="en-US" altLang="ko-KR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인가구 돌봄 서비스</a:t>
            </a:r>
            <a:endParaRPr lang="en-US" altLang="ko-KR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</a:t>
            </a:r>
            <a:r>
              <a:rPr lang="en-US" altLang="ko-KR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 통화 진행</a:t>
            </a:r>
            <a:r>
              <a:rPr lang="en-US" altLang="ko-KR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지자체 공무원이 모니터링 하여 위기징후 발견하여 공공지원 서비스 연계</a:t>
            </a:r>
            <a:endParaRPr lang="en-US" altLang="ko-KR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시범 사업 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90%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사용자가 서비스 이용 후 위로를 느꼈다고 대답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95%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응답자는 서비스를 지속적으로 이용할 의향이 있다고 답함</a:t>
            </a:r>
          </a:p>
        </p:txBody>
      </p:sp>
      <p:pic>
        <p:nvPicPr>
          <p:cNvPr id="7178" name="Picture 10" descr="네이버, 하이퍼클로바 기반 ‘클로바 케어콜’ 정식 오픈…AI로 중∙장년 1인 가구 안부 챙긴다">
            <a:extLst>
              <a:ext uri="{FF2B5EF4-FFF2-40B4-BE49-F238E27FC236}">
                <a16:creationId xmlns:a16="http://schemas.microsoft.com/office/drawing/2014/main" id="{1E7FAA5F-FC71-D2DC-6BEA-A243403D1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39" y="4043314"/>
            <a:ext cx="4054406" cy="228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182228-12DB-DE6E-0359-9E5DC9C83787}"/>
              </a:ext>
            </a:extLst>
          </p:cNvPr>
          <p:cNvSpPr txBox="1"/>
          <p:nvPr/>
        </p:nvSpPr>
        <p:spPr>
          <a:xfrm>
            <a:off x="7183242" y="1281894"/>
            <a:ext cx="4104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SK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텔레콤 인공지능 스피커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‘NUGU’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Picture 2" descr="SK텔레콤 AI '누구' 2년만에 월간 대화량 72배↑, 음악 듣기 10배↑">
            <a:extLst>
              <a:ext uri="{FF2B5EF4-FFF2-40B4-BE49-F238E27FC236}">
                <a16:creationId xmlns:a16="http://schemas.microsoft.com/office/drawing/2014/main" id="{5B1B9743-A066-E61F-6896-B6279FC89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90" b="97987" l="7164" r="90299">
                        <a14:foregroundMark x1="73881" y1="14765" x2="73881" y2="14765"/>
                        <a14:foregroundMark x1="7164" y1="46309" x2="7164" y2="46309"/>
                        <a14:foregroundMark x1="16119" y1="51678" x2="16119" y2="51678"/>
                        <a14:foregroundMark x1="23433" y1="50559" x2="23433" y2="50559"/>
                        <a14:foregroundMark x1="30149" y1="48770" x2="30149" y2="487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4" t="43086" r="69216" b="43777"/>
          <a:stretch/>
        </p:blipFill>
        <p:spPr bwMode="auto">
          <a:xfrm>
            <a:off x="9359127" y="492554"/>
            <a:ext cx="1491345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[SK텔레콤 제공. 재판매 및 DB 금지]">
            <a:extLst>
              <a:ext uri="{FF2B5EF4-FFF2-40B4-BE49-F238E27FC236}">
                <a16:creationId xmlns:a16="http://schemas.microsoft.com/office/drawing/2014/main" id="{DC4C6373-490E-81E7-8119-8EB71E651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034" y="4485627"/>
            <a:ext cx="5926526" cy="219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자료:SKT">
            <a:extLst>
              <a:ext uri="{FF2B5EF4-FFF2-40B4-BE49-F238E27FC236}">
                <a16:creationId xmlns:a16="http://schemas.microsoft.com/office/drawing/2014/main" id="{C927E512-4E8A-8F81-BFFC-93E04ED0A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57" y="1948356"/>
            <a:ext cx="4117057" cy="252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K텔레콤 AI '누구' 2년만에 월간 대화량 72배↑, 음악 듣기 10배↑">
            <a:extLst>
              <a:ext uri="{FF2B5EF4-FFF2-40B4-BE49-F238E27FC236}">
                <a16:creationId xmlns:a16="http://schemas.microsoft.com/office/drawing/2014/main" id="{8CAC028F-33C3-26D3-59E2-16BA3DEAB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90" b="97987" l="7164" r="90299">
                        <a14:foregroundMark x1="73881" y1="14765" x2="73881" y2="14765"/>
                        <a14:foregroundMark x1="7164" y1="46309" x2="7164" y2="46309"/>
                        <a14:foregroundMark x1="16119" y1="51678" x2="16119" y2="51678"/>
                        <a14:foregroundMark x1="23433" y1="50559" x2="23433" y2="50559"/>
                        <a14:foregroundMark x1="30149" y1="48770" x2="30149" y2="487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25" r="10709"/>
          <a:stretch/>
        </p:blipFill>
        <p:spPr bwMode="auto">
          <a:xfrm>
            <a:off x="10850472" y="379592"/>
            <a:ext cx="868337" cy="166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8359E7-012F-2EA7-21F3-742A9E5F7081}"/>
              </a:ext>
            </a:extLst>
          </p:cNvPr>
          <p:cNvSpPr txBox="1"/>
          <p:nvPr/>
        </p:nvSpPr>
        <p:spPr>
          <a:xfrm>
            <a:off x="2695390" y="335590"/>
            <a:ext cx="283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달서힐링체Bold" pitchFamily="2" charset="-127"/>
                <a:ea typeface="달서힐링체Bold" pitchFamily="2" charset="-127"/>
              </a:rPr>
              <a:t>Ai </a:t>
            </a:r>
            <a:r>
              <a:rPr lang="ko-KR" altLang="en-US" b="1" dirty="0">
                <a:latin typeface="달서힐링체Bold" pitchFamily="2" charset="-127"/>
                <a:ea typeface="달서힐링체Bold" pitchFamily="2" charset="-127"/>
              </a:rPr>
              <a:t>스피커</a:t>
            </a:r>
            <a:endParaRPr lang="en-US" altLang="ko-KR" b="1" dirty="0">
              <a:latin typeface="달서힐링체Bold" pitchFamily="2" charset="-127"/>
              <a:ea typeface="달서힐링체Bold" pitchFamily="2" charset="-12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4F48B3-7E61-1D5C-B53E-F42B69167036}"/>
              </a:ext>
            </a:extLst>
          </p:cNvPr>
          <p:cNvGrpSpPr/>
          <p:nvPr/>
        </p:nvGrpSpPr>
        <p:grpSpPr>
          <a:xfrm>
            <a:off x="-1" y="169956"/>
            <a:ext cx="2485615" cy="681557"/>
            <a:chOff x="-1" y="169956"/>
            <a:chExt cx="2485615" cy="6815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8E17DA-6857-913A-45D5-5CFDE08787BF}"/>
                </a:ext>
              </a:extLst>
            </p:cNvPr>
            <p:cNvSpPr/>
            <p:nvPr/>
          </p:nvSpPr>
          <p:spPr>
            <a:xfrm>
              <a:off x="-1" y="169956"/>
              <a:ext cx="2485615" cy="681557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달서힐링체Bold" pitchFamily="2" charset="-127"/>
                <a:ea typeface="달서힐링체Bold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3ED8FD-9277-BC89-50EF-CD65675BAE52}"/>
                </a:ext>
              </a:extLst>
            </p:cNvPr>
            <p:cNvSpPr txBox="1"/>
            <p:nvPr/>
          </p:nvSpPr>
          <p:spPr>
            <a:xfrm>
              <a:off x="30212" y="326068"/>
              <a:ext cx="2425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FFFBDE"/>
                  </a:solidFill>
                  <a:latin typeface="달서힐링체Bold" pitchFamily="2" charset="-127"/>
                  <a:ea typeface="달서힐링체Bold" pitchFamily="2" charset="-127"/>
                </a:rPr>
                <a:t>유사 제품 현황 비교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6D4F3C-8845-C1AD-7277-EE221F48F6EB}"/>
              </a:ext>
            </a:extLst>
          </p:cNvPr>
          <p:cNvCxnSpPr>
            <a:cxnSpLocks/>
          </p:cNvCxnSpPr>
          <p:nvPr/>
        </p:nvCxnSpPr>
        <p:spPr>
          <a:xfrm>
            <a:off x="6096000" y="1300956"/>
            <a:ext cx="0" cy="4939824"/>
          </a:xfrm>
          <a:prstGeom prst="line">
            <a:avLst/>
          </a:prstGeom>
          <a:ln w="28575"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42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9F6D6BA-D147-6ECA-36DD-9701AE6EA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736" y="1548127"/>
            <a:ext cx="2088944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0EF5B3-8A73-07EC-6C44-1511F8597D1B}"/>
              </a:ext>
            </a:extLst>
          </p:cNvPr>
          <p:cNvSpPr txBox="1"/>
          <p:nvPr/>
        </p:nvSpPr>
        <p:spPr>
          <a:xfrm>
            <a:off x="2516540" y="1270731"/>
            <a:ext cx="1398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달서힐링체Medium" pitchFamily="2" charset="-127"/>
                <a:ea typeface="달서힐링체Medium" pitchFamily="2" charset="-127"/>
              </a:rPr>
              <a:t>스마트 장기요양 어플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달서힐링체Medium" pitchFamily="2" charset="-127"/>
              <a:ea typeface="달서힐링체Medium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A5F9C-A085-A0B0-958F-27F639996B53}"/>
              </a:ext>
            </a:extLst>
          </p:cNvPr>
          <p:cNvSpPr txBox="1"/>
          <p:nvPr/>
        </p:nvSpPr>
        <p:spPr>
          <a:xfrm>
            <a:off x="573777" y="4218003"/>
            <a:ext cx="5151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국민건강보험공단에서 제공하는 노인장기요양 관련 어플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요양 받고 있는 정보를 실시간 확인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요양보호사와 보호자가 사용하여 피보호자 요양 상황 확인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9A87E6-BCCD-E4AC-2FAB-49AFE1AED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293" y="1490437"/>
            <a:ext cx="1935163" cy="19351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31A527-9054-D7CB-5316-A3B45A8A8D6B}"/>
              </a:ext>
            </a:extLst>
          </p:cNvPr>
          <p:cNvSpPr txBox="1"/>
          <p:nvPr/>
        </p:nvSpPr>
        <p:spPr>
          <a:xfrm>
            <a:off x="6363431" y="4129102"/>
            <a:ext cx="548750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비대면 진료 서비스 제공</a:t>
            </a:r>
            <a:r>
              <a:rPr lang="en-US" altLang="ko-KR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의사 선생님과 화상으로 원격진료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병원 대리 예약</a:t>
            </a:r>
            <a:b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  <a:r>
              <a:rPr lang="ko-KR" alt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가족 등록자가 비대면 진료 대리 예약이 가능</a:t>
            </a:r>
            <a:endParaRPr lang="en-US" altLang="ko-KR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b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지난 진료 내역</a:t>
            </a:r>
            <a:r>
              <a:rPr lang="en-US" altLang="ko-KR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건강검진지록</a:t>
            </a:r>
            <a:r>
              <a:rPr lang="en-US" altLang="ko-KR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약 처방전도 간편하게 관리</a:t>
            </a:r>
            <a:b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언제 어느 병원에서 진료를 받고</a:t>
            </a:r>
            <a:r>
              <a:rPr lang="en-US" altLang="ko-KR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어떤 약이 처방 되었는지 확인</a:t>
            </a:r>
            <a:r>
              <a:rPr lang="en-US" altLang="ko-KR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  <a:r>
              <a:rPr lang="ko-KR" alt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의사에게 바로 공유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781BA2-A203-2C98-682A-26863DC5865F}"/>
              </a:ext>
            </a:extLst>
          </p:cNvPr>
          <p:cNvGrpSpPr/>
          <p:nvPr/>
        </p:nvGrpSpPr>
        <p:grpSpPr>
          <a:xfrm>
            <a:off x="9235769" y="1324290"/>
            <a:ext cx="2286000" cy="2286000"/>
            <a:chOff x="8324315" y="1212489"/>
            <a:chExt cx="2286000" cy="2286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4981966-9972-211C-9033-AF36FFDBB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24315" y="1212489"/>
              <a:ext cx="2286000" cy="2286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EA2ED9-9D6B-A415-5740-3D9210578672}"/>
                </a:ext>
              </a:extLst>
            </p:cNvPr>
            <p:cNvSpPr txBox="1"/>
            <p:nvPr/>
          </p:nvSpPr>
          <p:spPr>
            <a:xfrm>
              <a:off x="9038732" y="1247831"/>
              <a:ext cx="10663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달서힐링체Medium" pitchFamily="2" charset="-127"/>
                  <a:ea typeface="달서힐링체Medium" pitchFamily="2" charset="-127"/>
                </a:rPr>
                <a:t>굿닥 </a:t>
              </a:r>
              <a:r>
                <a:rPr lang="en-US" altLang="ko-KR" sz="1050" dirty="0">
                  <a:latin typeface="달서힐링체Medium" pitchFamily="2" charset="-127"/>
                  <a:ea typeface="달서힐링체Medium" pitchFamily="2" charset="-127"/>
                </a:rPr>
                <a:t>– 1000</a:t>
              </a:r>
              <a:r>
                <a:rPr lang="ko-KR" altLang="en-US" sz="1050" dirty="0">
                  <a:latin typeface="달서힐링체Medium" pitchFamily="2" charset="-127"/>
                  <a:ea typeface="달서힐링체Medium" pitchFamily="2" charset="-127"/>
                </a:rPr>
                <a:t>만</a:t>
              </a:r>
              <a:endParaRPr lang="en-US" altLang="ko-KR" sz="1050" dirty="0">
                <a:latin typeface="달서힐링체Medium" pitchFamily="2" charset="-127"/>
                <a:ea typeface="달서힐링체Medium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B6E983A-92C2-EE02-C07D-6A36AF12B447}"/>
              </a:ext>
            </a:extLst>
          </p:cNvPr>
          <p:cNvSpPr txBox="1"/>
          <p:nvPr/>
        </p:nvSpPr>
        <p:spPr>
          <a:xfrm>
            <a:off x="8053874" y="1202739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달서힐링체Medium" pitchFamily="2" charset="-127"/>
                <a:ea typeface="달서힐링체Medium" pitchFamily="2" charset="-127"/>
              </a:rPr>
              <a:t>메디팡팡 </a:t>
            </a:r>
            <a:r>
              <a:rPr lang="en-US" altLang="ko-KR" sz="1100" dirty="0">
                <a:latin typeface="달서힐링체Medium" pitchFamily="2" charset="-127"/>
                <a:ea typeface="달서힐링체Medium" pitchFamily="2" charset="-127"/>
              </a:rPr>
              <a:t>- 1</a:t>
            </a:r>
            <a:r>
              <a:rPr lang="ko-KR" altLang="en-US" sz="1100" dirty="0">
                <a:latin typeface="달서힐링체Medium" pitchFamily="2" charset="-127"/>
                <a:ea typeface="달서힐링체Medium" pitchFamily="2" charset="-127"/>
              </a:rPr>
              <a:t>만</a:t>
            </a:r>
            <a:endParaRPr lang="en-US" altLang="ko-KR" sz="1100" dirty="0">
              <a:latin typeface="달서힐링체Medium" pitchFamily="2" charset="-127"/>
              <a:ea typeface="달서힐링체Medium" pitchFamily="2" charset="-12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CFBD7A-CEBE-FEFA-58E5-F812FBF04B01}"/>
              </a:ext>
            </a:extLst>
          </p:cNvPr>
          <p:cNvGrpSpPr/>
          <p:nvPr/>
        </p:nvGrpSpPr>
        <p:grpSpPr>
          <a:xfrm>
            <a:off x="-1" y="169956"/>
            <a:ext cx="2485615" cy="681557"/>
            <a:chOff x="-1" y="169956"/>
            <a:chExt cx="2485615" cy="6815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4F2923-4B71-7D70-8AD8-1DD602C17DD9}"/>
                </a:ext>
              </a:extLst>
            </p:cNvPr>
            <p:cNvSpPr/>
            <p:nvPr/>
          </p:nvSpPr>
          <p:spPr>
            <a:xfrm>
              <a:off x="-1" y="169956"/>
              <a:ext cx="2485615" cy="681557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달서힐링체Bold" pitchFamily="2" charset="-127"/>
                <a:ea typeface="달서힐링체Bold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CC529D-46B2-B6F3-FB62-D5BFE34E2F60}"/>
                </a:ext>
              </a:extLst>
            </p:cNvPr>
            <p:cNvSpPr txBox="1"/>
            <p:nvPr/>
          </p:nvSpPr>
          <p:spPr>
            <a:xfrm>
              <a:off x="30212" y="326068"/>
              <a:ext cx="2425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FFFBDE"/>
                  </a:solidFill>
                  <a:latin typeface="달서힐링체Bold" pitchFamily="2" charset="-127"/>
                  <a:ea typeface="달서힐링체Bold" pitchFamily="2" charset="-127"/>
                </a:rPr>
                <a:t>유사 제품 현황 비교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11644A8-83C5-5A02-B904-B02A03406414}"/>
              </a:ext>
            </a:extLst>
          </p:cNvPr>
          <p:cNvSpPr txBox="1"/>
          <p:nvPr/>
        </p:nvSpPr>
        <p:spPr>
          <a:xfrm>
            <a:off x="2695390" y="335590"/>
            <a:ext cx="283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달서힐링체Bold" pitchFamily="2" charset="-127"/>
                <a:ea typeface="달서힐링체Bold" pitchFamily="2" charset="-127"/>
              </a:rPr>
              <a:t>노인돌봄 어플리케이션</a:t>
            </a:r>
            <a:endParaRPr lang="en-US" altLang="ko-KR" b="1" dirty="0">
              <a:latin typeface="달서힐링체Bold" pitchFamily="2" charset="-127"/>
              <a:ea typeface="달서힐링체Bold" pitchFamily="2" charset="-127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208AC8-E190-27B3-17B0-4133637475F8}"/>
              </a:ext>
            </a:extLst>
          </p:cNvPr>
          <p:cNvCxnSpPr>
            <a:cxnSpLocks/>
          </p:cNvCxnSpPr>
          <p:nvPr/>
        </p:nvCxnSpPr>
        <p:spPr>
          <a:xfrm>
            <a:off x="6096000" y="1300956"/>
            <a:ext cx="0" cy="4939824"/>
          </a:xfrm>
          <a:prstGeom prst="line">
            <a:avLst/>
          </a:prstGeom>
          <a:ln w="28575"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0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19B78F-EBE4-A3B8-0FE2-9014602B9F50}"/>
              </a:ext>
            </a:extLst>
          </p:cNvPr>
          <p:cNvSpPr txBox="1"/>
          <p:nvPr/>
        </p:nvSpPr>
        <p:spPr>
          <a:xfrm>
            <a:off x="2695390" y="335590"/>
            <a:ext cx="283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달서힐링체Bold" pitchFamily="2" charset="-127"/>
                <a:ea typeface="달서힐링체Bold" pitchFamily="2" charset="-127"/>
              </a:rPr>
              <a:t>개발 목표</a:t>
            </a:r>
            <a:endParaRPr lang="en-US" altLang="ko-KR" b="1" dirty="0">
              <a:latin typeface="달서힐링체Bold" pitchFamily="2" charset="-127"/>
              <a:ea typeface="달서힐링체Bold" pitchFamily="2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DE05F-3C53-2813-299B-E215EF45D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795" y="985164"/>
            <a:ext cx="5328727" cy="3182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92909D-6E31-E664-1BA6-180B6EFB8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78" y="3671158"/>
            <a:ext cx="4221846" cy="2860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D2ACF-8FDA-BDE5-641F-28372DBB3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718" y="985164"/>
            <a:ext cx="4221846" cy="30025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882151-2697-1D23-939B-04E42FCD9091}"/>
              </a:ext>
            </a:extLst>
          </p:cNvPr>
          <p:cNvSpPr txBox="1"/>
          <p:nvPr/>
        </p:nvSpPr>
        <p:spPr>
          <a:xfrm>
            <a:off x="6657842" y="4497347"/>
            <a:ext cx="505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AI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스피커를 활용해 어음 청력검사를 진행하고 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난청 여부를 판단할 수 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8C286-6D26-E039-37E8-5AC8A0D0A626}"/>
              </a:ext>
            </a:extLst>
          </p:cNvPr>
          <p:cNvSpPr txBox="1"/>
          <p:nvPr/>
        </p:nvSpPr>
        <p:spPr>
          <a:xfrm>
            <a:off x="6657844" y="5473530"/>
            <a:ext cx="518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분별하지 못하는 어음을 학습하여 돌봄대상자와의 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정서대화 맥락에서 해당 어음을 최대한 배제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3E48FD-8046-3B17-B0EA-F28CF7B5A5E1}"/>
              </a:ext>
            </a:extLst>
          </p:cNvPr>
          <p:cNvGrpSpPr/>
          <p:nvPr/>
        </p:nvGrpSpPr>
        <p:grpSpPr>
          <a:xfrm>
            <a:off x="-1" y="169956"/>
            <a:ext cx="2485615" cy="681557"/>
            <a:chOff x="-1" y="169956"/>
            <a:chExt cx="2485615" cy="6815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8D295F-F6EB-D16A-BECA-5EDB83BC7240}"/>
                </a:ext>
              </a:extLst>
            </p:cNvPr>
            <p:cNvSpPr/>
            <p:nvPr/>
          </p:nvSpPr>
          <p:spPr>
            <a:xfrm>
              <a:off x="-1" y="169956"/>
              <a:ext cx="2485615" cy="681557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1E7022-D274-0249-B266-6F5F6028935C}"/>
                </a:ext>
              </a:extLst>
            </p:cNvPr>
            <p:cNvSpPr txBox="1"/>
            <p:nvPr/>
          </p:nvSpPr>
          <p:spPr>
            <a:xfrm>
              <a:off x="30212" y="326068"/>
              <a:ext cx="2425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FFFBDE"/>
                  </a:solidFill>
                  <a:latin typeface="달서힐링체Bold" pitchFamily="2" charset="-127"/>
                  <a:ea typeface="달서힐링체Bold" pitchFamily="2" charset="-127"/>
                </a:rPr>
                <a:t>제안내용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D7C362-64CB-8074-45B8-E52C076EB3DC}"/>
              </a:ext>
            </a:extLst>
          </p:cNvPr>
          <p:cNvCxnSpPr>
            <a:cxnSpLocks/>
          </p:cNvCxnSpPr>
          <p:nvPr/>
        </p:nvCxnSpPr>
        <p:spPr>
          <a:xfrm>
            <a:off x="6028765" y="1308331"/>
            <a:ext cx="0" cy="4939824"/>
          </a:xfrm>
          <a:prstGeom prst="line">
            <a:avLst/>
          </a:prstGeom>
          <a:ln w="28575"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33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</TotalTime>
  <Words>1377</Words>
  <Application>Microsoft Office PowerPoint</Application>
  <PresentationFormat>와이드스크린</PresentationFormat>
  <Paragraphs>267</Paragraphs>
  <Slides>22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5" baseType="lpstr">
      <vt:lpstr>AppleSDGothicNeo-Light</vt:lpstr>
      <vt:lpstr>Noto Sans KR</vt:lpstr>
      <vt:lpstr>NanumGothic</vt:lpstr>
      <vt:lpstr>나눔스퀘어라운드 Bold</vt:lpstr>
      <vt:lpstr>나눔스퀘어라운드 ExtraBold</vt:lpstr>
      <vt:lpstr>나눔스퀘어라운드OTF Bold</vt:lpstr>
      <vt:lpstr>달서달링체</vt:lpstr>
      <vt:lpstr>달서힐링체Bold</vt:lpstr>
      <vt:lpstr>달서힐링체Medium</vt:lpstr>
      <vt:lpstr>맑은 고딕</vt:lpstr>
      <vt:lpstr>배달의민족 주아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문 채원</cp:lastModifiedBy>
  <cp:revision>463</cp:revision>
  <dcterms:created xsi:type="dcterms:W3CDTF">2022-11-10T01:44:53Z</dcterms:created>
  <dcterms:modified xsi:type="dcterms:W3CDTF">2022-11-13T12:20:52Z</dcterms:modified>
</cp:coreProperties>
</file>