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5" r:id="rId3"/>
    <p:sldId id="266" r:id="rId4"/>
    <p:sldId id="264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9" autoAdjust="0"/>
    <p:restoredTop sz="94706" autoAdjust="0"/>
  </p:normalViewPr>
  <p:slideViewPr>
    <p:cSldViewPr snapToGrid="0">
      <p:cViewPr>
        <p:scale>
          <a:sx n="66" d="100"/>
          <a:sy n="66" d="100"/>
        </p:scale>
        <p:origin x="166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CE27A-DECE-46F7-9015-2B00FE69195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9753-64EC-4505-82EC-39521448E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7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69f7bed73_3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969f7bed73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E8BCB8-8CFB-4408-B345-86E3279724DF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341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36F9-27CC-F3C9-B7E4-E209E4EA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337333-DD82-E09C-B0FE-BA6B91372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893F7-E933-B248-A856-3FADC867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1879B-229A-DD0E-64A9-EEBA8D8D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9C37D-276E-4B7F-9BB8-260CDE7C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6BBE5-6388-ACE1-8F52-E0FC1292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A20D1-6569-AEC3-1BF5-2285537D0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5BDC9-F7E5-0173-6EF3-49A1B526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1B950-95AD-6136-9BE2-46EB8AE5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173E7-2587-41CA-F078-DD84B154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3EB9EC-9405-00BE-F838-045595AD8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D691A-C855-21F1-6185-81F52319A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2C844-CE78-F9BB-7256-C649332B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22FBD-5B66-6D66-25BC-B38F19B4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E6383-DAA6-0EB5-9420-18ABB391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8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415440"/>
            <a:ext cx="10515360" cy="72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316880"/>
            <a:ext cx="10515360" cy="48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E71260-4993-4D54-8B06-4B7886CDFDC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2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82B3B-2D2D-EC27-24E1-30EE0CB4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46295-78CD-B20B-92E5-5F33D70A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E83E-0102-79B9-69A9-2C6BFADE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3BC1-F962-E939-2567-CC35B03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E9613-5EA6-72F2-EFCA-1D0AFC6C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3B830-BCCC-94DB-AEBA-84A125F8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ED303-08DD-C9F8-5651-FBA9E44F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7F704-0221-A618-ED02-BDCDAEF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B9B17-16C9-81A8-0DF9-259D95DB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62E98-866B-5B55-1D9E-C6398C0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5E4C2-3CFF-8242-C063-3BEF29B0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32E91-DDB7-55EA-ABA2-24565C68D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B857D-F0C4-04FC-A460-ADB8EDED7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0E8E79-C219-6F3A-EBF9-9846BA6C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5A73F-4591-6738-1577-92DCCAB0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A7764-A152-B41C-460F-66B7893E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4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B5AE-4B92-AB2A-5A81-CDF350B9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83845-30E2-90C7-5CE1-E7CA8F89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49E6F-CA2D-FBE5-73E9-FBCC76E7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679F3E-3682-FBD4-8039-F11431A21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35FF80-42F1-D3BC-8E0C-081725699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C3762F-0617-BDAF-E23A-F8C3F0FF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7A232D-6268-AB30-1E59-787A90D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974129-69A9-9BEC-32B4-1384C0E9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1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C6819-C8DB-2876-091C-C718D765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E7ACA1-41A9-9A09-0B8E-8584D854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11DBB6-F292-3D6D-54CD-7F3F5FA9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11801-9CED-AFF4-9076-6952CA8A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1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EF062-5C84-0C80-3D91-7409215F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8AD04-2F8D-8A71-45E9-52070274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74583-E75F-77BB-C971-8EC63DD1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D6F8D-C67F-AE15-0D25-4C049F95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896F6-06BF-5FD8-5B1B-290FA5BE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D0E17-74D2-DEF3-9C8B-8C62F300F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62C37-1630-12C9-31AE-4C36E39F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84B50-4658-A5A8-8B1F-5B703660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945E0-1CCE-B6FD-BAEE-EA6A3B5D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B36B-9D82-2656-75D6-8A6003E8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3557E-29F1-5F0B-CA3E-A4378B08B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36B9C-3636-97E5-388D-7D4FD61D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0FFFA-5598-8C39-8B2E-EC8AA941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A03C4-8FD9-E700-7161-D7696733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BF665-A746-AE39-AFDB-DC45C7E5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06C31-E461-C346-D4BA-781A53A3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8139A-9192-7A3A-69C9-5E041708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36D4A-EE67-D521-770C-7EFD5A14A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8CC1-5A46-4323-81B6-0C9A80FA57F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C0E4E-2C45-C66A-A7A3-9D936C026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51AD5-1B09-A4FD-6AED-ECCE74D76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CA97-AEF9-4E62-8FAF-EA7F51071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4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09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ko-KR" sz="2800" b="1" spc="-1" dirty="0">
                <a:solidFill>
                  <a:srgbClr val="70AD47"/>
                </a:solidFill>
                <a:latin typeface="맑은고딕"/>
              </a:rPr>
              <a:t>Visual </a:t>
            </a:r>
            <a:r>
              <a:rPr lang="ko-KR" altLang="en-US" sz="2800" b="1" spc="-1" dirty="0">
                <a:solidFill>
                  <a:srgbClr val="70AD47"/>
                </a:solidFill>
                <a:latin typeface="맑은고딕"/>
              </a:rPr>
              <a:t>정보를 활용한 실시간 화자 분리</a:t>
            </a:r>
            <a:br>
              <a:rPr sz="2800" dirty="0">
                <a:latin typeface="맑은고딕"/>
              </a:rPr>
            </a:br>
            <a:br>
              <a:rPr sz="2800" dirty="0">
                <a:latin typeface="맑은고딕"/>
              </a:rPr>
            </a:br>
            <a:r>
              <a:rPr lang="en-US" sz="2800" b="1" spc="-1" dirty="0">
                <a:solidFill>
                  <a:srgbClr val="70AD47"/>
                </a:solidFill>
                <a:latin typeface="맑은고딕"/>
              </a:rPr>
              <a:t>- </a:t>
            </a:r>
            <a:r>
              <a:rPr lang="ko-KR" altLang="en-US" sz="2800" b="1" spc="-1" dirty="0">
                <a:solidFill>
                  <a:srgbClr val="70AD47"/>
                </a:solidFill>
                <a:latin typeface="맑은고딕"/>
              </a:rPr>
              <a:t>제안 보고서 </a:t>
            </a:r>
            <a:r>
              <a:rPr lang="en-US" sz="2800" b="1" spc="-1" dirty="0">
                <a:solidFill>
                  <a:srgbClr val="70AD47"/>
                </a:solidFill>
                <a:latin typeface="맑은고딕"/>
              </a:rPr>
              <a:t>-</a:t>
            </a:r>
            <a:endParaRPr lang="en-US" sz="2800" spc="-1" dirty="0">
              <a:solidFill>
                <a:srgbClr val="000000"/>
              </a:solidFill>
              <a:latin typeface="맑은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209800" y="4145400"/>
            <a:ext cx="7772040" cy="1112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r">
              <a:spcBef>
                <a:spcPts val="1001"/>
              </a:spcBef>
              <a:tabLst>
                <a:tab pos="0" algn="l"/>
              </a:tabLst>
            </a:pPr>
            <a:r>
              <a:rPr lang="ko-KR" altLang="en-US" sz="1800" spc="-1" dirty="0" err="1">
                <a:solidFill>
                  <a:srgbClr val="FFC000"/>
                </a:solidFill>
                <a:latin typeface="Calibri"/>
              </a:rPr>
              <a:t>엣지</a:t>
            </a:r>
            <a:r>
              <a:rPr lang="ko-KR" altLang="en-US" sz="1800" spc="-1" dirty="0">
                <a:solidFill>
                  <a:srgbClr val="FFC000"/>
                </a:solidFill>
                <a:latin typeface="Calibri"/>
              </a:rPr>
              <a:t> 러너</a:t>
            </a:r>
            <a:r>
              <a:rPr lang="en-US" sz="1800" spc="-1" dirty="0">
                <a:solidFill>
                  <a:srgbClr val="FFC000"/>
                </a:solidFill>
                <a:latin typeface="Calibri"/>
              </a:rPr>
              <a:t>(Edge Runner)</a:t>
            </a:r>
            <a:endParaRPr lang="en-US" sz="1800" spc="-1" dirty="0">
              <a:latin typeface="Arial"/>
            </a:endParaRPr>
          </a:p>
          <a:p>
            <a:pPr algn="r">
              <a:spcBef>
                <a:spcPts val="1001"/>
              </a:spcBef>
              <a:tabLst>
                <a:tab pos="0" algn="l"/>
              </a:tabLst>
            </a:pPr>
            <a:r>
              <a:rPr lang="ko-KR" altLang="en-US" sz="1800" spc="-1" dirty="0">
                <a:solidFill>
                  <a:srgbClr val="FFC000"/>
                </a:solidFill>
                <a:latin typeface="Calibri"/>
              </a:rPr>
              <a:t>김영주</a:t>
            </a:r>
            <a:r>
              <a:rPr lang="en-US" sz="1800" spc="-1" dirty="0">
                <a:solidFill>
                  <a:srgbClr val="FFC000"/>
                </a:solidFill>
                <a:latin typeface="Calibri"/>
              </a:rPr>
              <a:t>, </a:t>
            </a:r>
            <a:r>
              <a:rPr lang="ko-KR" altLang="en-US" sz="1800" spc="-1" dirty="0" err="1">
                <a:solidFill>
                  <a:srgbClr val="FFC000"/>
                </a:solidFill>
                <a:latin typeface="Calibri"/>
              </a:rPr>
              <a:t>신제현</a:t>
            </a:r>
            <a:endParaRPr lang="en-US" sz="18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5378" y="145276"/>
            <a:ext cx="7886520" cy="721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altLang="en-US" sz="2000" b="1" spc="-1" dirty="0">
                <a:solidFill>
                  <a:srgbClr val="70AD47"/>
                </a:solidFill>
                <a:latin typeface="Calibri Light"/>
              </a:rPr>
              <a:t>배경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77597" y="1155272"/>
            <a:ext cx="7886520" cy="230695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1200" spc="-1" dirty="0" err="1">
                <a:solidFill>
                  <a:srgbClr val="000000"/>
                </a:solidFill>
              </a:rPr>
              <a:t>사람들간의</a:t>
            </a:r>
            <a:r>
              <a:rPr lang="ko-KR" altLang="en-US" sz="1200" spc="-1" dirty="0">
                <a:solidFill>
                  <a:srgbClr val="000000"/>
                </a:solidFill>
              </a:rPr>
              <a:t> 대화내용을 자동으로 녹취하고 정리하는 도구의 수요는 항상 있어왔다</a:t>
            </a:r>
            <a:r>
              <a:rPr lang="en-US" altLang="ko-KR" sz="1200" spc="-1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1200" spc="-1" dirty="0">
                <a:solidFill>
                  <a:srgbClr val="000000"/>
                </a:solidFill>
              </a:rPr>
              <a:t>회의나 토의 및 토론 수업</a:t>
            </a:r>
            <a:r>
              <a:rPr lang="en-US" altLang="ko-KR" sz="1200" spc="-1" dirty="0">
                <a:solidFill>
                  <a:srgbClr val="000000"/>
                </a:solidFill>
              </a:rPr>
              <a:t>, </a:t>
            </a:r>
            <a:r>
              <a:rPr lang="ko-KR" altLang="en-US" sz="1200" spc="-1" dirty="0">
                <a:solidFill>
                  <a:srgbClr val="000000"/>
                </a:solidFill>
              </a:rPr>
              <a:t>학술 세미나 등에서 이러한 요구사항이 많다</a:t>
            </a:r>
            <a:r>
              <a:rPr lang="en-US" altLang="ko-KR" sz="1200" spc="-1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1200" spc="-1" dirty="0">
                <a:solidFill>
                  <a:srgbClr val="000000"/>
                </a:solidFill>
              </a:rPr>
              <a:t>기존의 경우 대화에서 나온 내용을 정리하고자 할 때 녹취 내용을 복기하고 기록하는 데 상당한 시간이 소요된다</a:t>
            </a:r>
            <a:r>
              <a:rPr lang="en-US" altLang="ko-KR" sz="1200" spc="-1" dirty="0">
                <a:solidFill>
                  <a:srgbClr val="000000"/>
                </a:solidFill>
              </a:rPr>
              <a:t>. (</a:t>
            </a:r>
            <a:r>
              <a:rPr lang="ko-KR" altLang="en-US" sz="1200" spc="-1" dirty="0">
                <a:solidFill>
                  <a:srgbClr val="000000"/>
                </a:solidFill>
              </a:rPr>
              <a:t>신속하고 민첩한 작업 수행에 적합하지 않음</a:t>
            </a:r>
            <a:r>
              <a:rPr lang="en-US" altLang="ko-KR" sz="1200" spc="-1" dirty="0">
                <a:solidFill>
                  <a:srgbClr val="000000"/>
                </a:solidFill>
              </a:rPr>
              <a:t>.)</a:t>
            </a:r>
          </a:p>
          <a:p>
            <a:pPr lvl="1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1200" spc="-1" dirty="0">
                <a:solidFill>
                  <a:srgbClr val="000000"/>
                </a:solidFill>
              </a:rPr>
              <a:t>특히 대화에서 화자를 분리 하여 정리하는데 다소 어려움이 존재한다</a:t>
            </a:r>
            <a:r>
              <a:rPr lang="en-US" altLang="ko-KR" sz="1200" spc="-1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STT(Speech-To-Text) 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기술과 영상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정보를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 결합하여 </a:t>
            </a:r>
            <a:r>
              <a:rPr lang="en-US" altLang="ko-KR" sz="1200" kern="100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좀 더 높은 화자 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분리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를 통해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자동화된 로그 및 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대화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록 작성을 용이하게 할 수 있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다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.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Arial"/>
            </a:endParaRPr>
          </a:p>
          <a:p>
            <a:pPr marL="628650" lvl="1" indent="-17145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SW 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개발 뿐만 아니라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, 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학교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, 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일반 기업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, 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공공기관에서도 이러한 서비스를 활용하여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대화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 기록물 생성을 보다 손쉽게 할 수 있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다</a:t>
            </a:r>
            <a:endParaRPr kumimoji="0" lang="en-US" altLang="ko-KR" sz="12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Arial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궁극적으로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대화</a:t>
            </a:r>
            <a:r>
              <a: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 기록물 생성에 시간을 절약하여 효율적이고 신속한 작업 수행을 꾀할 수 있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다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/>
              </a:rPr>
              <a:t>.</a:t>
            </a:r>
            <a:endParaRPr lang="en-US" sz="1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그림 4" descr="실내, 노트북, 사람, 의류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8256318" y="3107271"/>
            <a:ext cx="3364663" cy="1933504"/>
          </a:xfrm>
          <a:prstGeom prst="rect">
            <a:avLst/>
          </a:prstGeom>
          <a:ln w="0">
            <a:noFill/>
          </a:ln>
        </p:spPr>
      </p:pic>
      <p:pic>
        <p:nvPicPr>
          <p:cNvPr id="97" name="그림 8"/>
          <p:cNvPicPr/>
          <p:nvPr/>
        </p:nvPicPr>
        <p:blipFill>
          <a:blip r:embed="rId3"/>
          <a:stretch/>
        </p:blipFill>
        <p:spPr>
          <a:xfrm>
            <a:off x="8250928" y="821802"/>
            <a:ext cx="3456864" cy="19768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 idx="4294967295"/>
          </p:nvPr>
        </p:nvSpPr>
        <p:spPr>
          <a:xfrm>
            <a:off x="192141" y="148860"/>
            <a:ext cx="7886520" cy="72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0AD47"/>
              </a:buClr>
              <a:buSzPts val="1500"/>
            </a:pPr>
            <a:r>
              <a:rPr lang="ko" altLang="en-US" sz="2000" b="1" dirty="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배경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4294967295"/>
          </p:nvPr>
        </p:nvSpPr>
        <p:spPr>
          <a:xfrm>
            <a:off x="-2472" y="2594189"/>
            <a:ext cx="7886400" cy="7853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431789" indent="-228594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200"/>
            </a:pPr>
            <a:r>
              <a:rPr lang="ko" altLang="en-US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현재 시장 기술 수준 </a:t>
            </a: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&lt;</a:t>
            </a:r>
            <a:r>
              <a:rPr lang="ko" altLang="en-US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네이버 클로바 노트를 </a:t>
            </a: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SOTA</a:t>
            </a:r>
            <a:r>
              <a:rPr lang="ko" altLang="en-US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로 선정</a:t>
            </a: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&gt;</a:t>
            </a:r>
            <a:endParaRPr sz="12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20319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200"/>
              <a:buNone/>
            </a:pP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ko" altLang="en-US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네이버에서 출시한 </a:t>
            </a: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STT </a:t>
            </a:r>
            <a:r>
              <a:rPr lang="ko" altLang="en-US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서비스로</a:t>
            </a: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ko" altLang="en-US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녹음한 음성 파일을 화자가 구분된 텍스트 파일로 변환해주는 서비스이다</a:t>
            </a: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.</a:t>
            </a:r>
            <a:endParaRPr sz="1200" dirty="0"/>
          </a:p>
          <a:p>
            <a:pPr marL="20319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200"/>
              <a:buNone/>
            </a:pP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ko" altLang="en-US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강의 및 회의 녹취</a:t>
            </a: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ko" altLang="en-US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통화 녹음 내용 복기에 비교적 널리 사용되는 서비스</a:t>
            </a:r>
            <a:r>
              <a:rPr lang="en-US" altLang="ko" sz="1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.</a:t>
            </a:r>
            <a:endParaRPr sz="1200" dirty="0"/>
          </a:p>
        </p:txBody>
      </p:sp>
      <p:sp>
        <p:nvSpPr>
          <p:cNvPr id="151" name="Google Shape;151;p28"/>
          <p:cNvSpPr/>
          <p:nvPr/>
        </p:nvSpPr>
        <p:spPr>
          <a:xfrm>
            <a:off x="2217393" y="5957099"/>
            <a:ext cx="9927200" cy="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Clr>
                <a:srgbClr val="70AD47"/>
              </a:buClr>
              <a:buSzPts val="1400"/>
            </a:pPr>
            <a:r>
              <a:rPr lang="ko" altLang="en-US" sz="1600" i="1" dirty="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“음성 뿐만 아니라 다른 감각 요소를 탐지하여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70AD47"/>
              </a:buClr>
              <a:buSzPts val="1400"/>
            </a:pPr>
            <a:r>
              <a:rPr lang="ko" altLang="en-US" sz="1600" i="1" dirty="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</a:t>
            </a:r>
            <a:r>
              <a:rPr lang="ko-KR" altLang="en-US" sz="1600" i="1" dirty="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실시간 화자분리 </a:t>
            </a:r>
            <a:r>
              <a:rPr lang="en-US" altLang="ko-KR" sz="1600" i="1" dirty="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STT</a:t>
            </a:r>
            <a:r>
              <a:rPr lang="ko" altLang="en-US" sz="1600" i="1" dirty="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서비스를 만들자</a:t>
            </a:r>
            <a:r>
              <a:rPr lang="en-US" altLang="ko" sz="1600" i="1" dirty="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!”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219B71-E1E2-D289-56AF-B876F48FE89C}"/>
              </a:ext>
            </a:extLst>
          </p:cNvPr>
          <p:cNvGrpSpPr/>
          <p:nvPr/>
        </p:nvGrpSpPr>
        <p:grpSpPr>
          <a:xfrm>
            <a:off x="8503293" y="2203704"/>
            <a:ext cx="3310756" cy="1933436"/>
            <a:chOff x="6402869" y="2636443"/>
            <a:chExt cx="2675160" cy="1621350"/>
          </a:xfrm>
        </p:grpSpPr>
        <p:pic>
          <p:nvPicPr>
            <p:cNvPr id="152" name="Google Shape;152;p28" descr="텍스트, 폰트, 스크린샷, 디자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02869" y="2636443"/>
              <a:ext cx="2675160" cy="1621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8" descr="텍스트, 로고, 폰트, 그래픽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14297" y="3321702"/>
              <a:ext cx="997753" cy="7758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E52878-262A-12FF-5335-2A19D7A406EF}"/>
              </a:ext>
            </a:extLst>
          </p:cNvPr>
          <p:cNvSpPr txBox="1"/>
          <p:nvPr/>
        </p:nvSpPr>
        <p:spPr>
          <a:xfrm>
            <a:off x="192142" y="3767266"/>
            <a:ext cx="823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문제점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개선점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현재의 논문 동향과 시장의 기술은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오디오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만을 활용한 화자 분리에 집중되고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.</a:t>
            </a:r>
            <a:endParaRPr lang="en-US" altLang="ko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- </a:t>
            </a:r>
            <a:r>
              <a:rPr lang="ko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잡음이 심한 경우,  화자들이 동시에 말하는 경우, 화자가 3명 이상인 경우 STT 및 화자 분리 성능(정확도) 이 급격히 떨어지는 문제가 존재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한다</a:t>
            </a:r>
            <a:r>
              <a:rPr lang="ko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.</a:t>
            </a:r>
            <a:endParaRPr lang="en-US" altLang="ko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트랜스포머 모델을 기반으로 한 최근의 화자 분리 모델들의 경우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Real Time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에 곧 바로 화자 분리 결과를 보기 어려움이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. </a:t>
            </a:r>
            <a:r>
              <a:rPr lang="ko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21AED-F450-71BF-1559-AD8FA07566E3}"/>
              </a:ext>
            </a:extLst>
          </p:cNvPr>
          <p:cNvSpPr txBox="1"/>
          <p:nvPr/>
        </p:nvSpPr>
        <p:spPr>
          <a:xfrm>
            <a:off x="118032" y="1209666"/>
            <a:ext cx="9300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고딕"/>
              </a:rPr>
              <a:t>논문동향</a:t>
            </a:r>
            <a:endParaRPr lang="en-US" altLang="ko-KR" sz="1200" dirty="0">
              <a:latin typeface="맑은고딕"/>
            </a:endParaRPr>
          </a:p>
          <a:p>
            <a:r>
              <a:rPr lang="en-US" altLang="ko-KR" sz="1200" dirty="0">
                <a:latin typeface="맑은고딕"/>
              </a:rPr>
              <a:t>- </a:t>
            </a:r>
            <a:r>
              <a:rPr lang="ko-KR" altLang="en-US" sz="1200" dirty="0">
                <a:latin typeface="맑은고딕"/>
              </a:rPr>
              <a:t>최근까지도 다양한 화자 분리 방법론에 대한 논문이 꾸준히 나오고 있다</a:t>
            </a:r>
            <a:r>
              <a:rPr lang="en-US" altLang="ko-KR" sz="1200" dirty="0">
                <a:latin typeface="맑은고딕"/>
              </a:rPr>
              <a:t>.</a:t>
            </a:r>
          </a:p>
          <a:p>
            <a:r>
              <a:rPr lang="en-US" altLang="ko-KR" sz="1200" dirty="0">
                <a:latin typeface="맑은고딕"/>
              </a:rPr>
              <a:t>- </a:t>
            </a:r>
            <a:r>
              <a:rPr lang="ko-KR" altLang="en-US" sz="1200" dirty="0">
                <a:latin typeface="맑은고딕"/>
              </a:rPr>
              <a:t>최근 화자 분리 논문들은 트랜스포머 모델을 기반으로 한 모델들이 많다</a:t>
            </a:r>
            <a:r>
              <a:rPr lang="en-US" altLang="ko-KR" sz="1200" dirty="0">
                <a:latin typeface="맑은고딕"/>
              </a:rPr>
              <a:t>.</a:t>
            </a:r>
          </a:p>
          <a:p>
            <a:r>
              <a:rPr lang="en-US" altLang="ko-KR" sz="1200" dirty="0">
                <a:latin typeface="맑은고딕"/>
              </a:rPr>
              <a:t>- </a:t>
            </a:r>
            <a:r>
              <a:rPr lang="ko-KR" altLang="en-US" sz="1200" dirty="0">
                <a:latin typeface="맑은고딕"/>
              </a:rPr>
              <a:t>화자 분리 모델과 밀접한 관련이 있는 새로운 </a:t>
            </a:r>
            <a:r>
              <a:rPr lang="en-US" altLang="ko-KR" sz="1200" dirty="0">
                <a:latin typeface="맑은고딕"/>
              </a:rPr>
              <a:t>STT(speech to text) </a:t>
            </a:r>
            <a:r>
              <a:rPr lang="ko-KR" altLang="en-US" sz="1200" dirty="0">
                <a:latin typeface="맑은고딕"/>
              </a:rPr>
              <a:t>모델을 발전 시킨 화자 분리 모델도 나오고 있다</a:t>
            </a:r>
            <a:r>
              <a:rPr lang="en-US" altLang="ko-KR" sz="1200" dirty="0">
                <a:latin typeface="맑은고딕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맑은고딕"/>
            </a:endParaRPr>
          </a:p>
          <a:p>
            <a:endParaRPr lang="ko-KR" altLang="en-US" sz="1200" dirty="0">
              <a:latin typeface="맑은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761" y="115895"/>
            <a:ext cx="7886520" cy="721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altLang="en-US" sz="2000" b="1" spc="-1" dirty="0">
                <a:solidFill>
                  <a:srgbClr val="70AD47"/>
                </a:solidFill>
                <a:latin typeface="Calibri Light"/>
              </a:rPr>
              <a:t>개요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내용 개체 틀 2"/>
          <p:cNvSpPr/>
          <p:nvPr/>
        </p:nvSpPr>
        <p:spPr>
          <a:xfrm>
            <a:off x="1713649" y="515685"/>
            <a:ext cx="7886520" cy="48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120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057B7-7C9C-FD33-EED2-A38C3E1A6DAF}"/>
              </a:ext>
            </a:extLst>
          </p:cNvPr>
          <p:cNvSpPr txBox="1"/>
          <p:nvPr/>
        </p:nvSpPr>
        <p:spPr>
          <a:xfrm>
            <a:off x="41563" y="673854"/>
            <a:ext cx="908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한 줄 요약</a:t>
            </a:r>
            <a:r>
              <a:rPr lang="en-US" altLang="ko-KR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Rasberry</a:t>
            </a:r>
            <a:r>
              <a:rPr lang="en-US" altLang="ko-KR" sz="1200" dirty="0"/>
              <a:t> Pi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카메라와 </a:t>
            </a:r>
            <a:r>
              <a:rPr lang="en-US" altLang="ko-KR" sz="1200" dirty="0"/>
              <a:t> </a:t>
            </a:r>
            <a:r>
              <a:rPr lang="ko-KR" altLang="en-US" sz="1200" dirty="0"/>
              <a:t>마이크를 연결해</a:t>
            </a:r>
            <a:r>
              <a:rPr lang="en-US" altLang="ko-KR" sz="1200" dirty="0"/>
              <a:t>,</a:t>
            </a:r>
            <a:r>
              <a:rPr lang="ko-KR" altLang="en-US" sz="1200" dirty="0"/>
              <a:t> 실시간으로 읽어드린 비디오를</a:t>
            </a:r>
            <a:r>
              <a:rPr lang="en-US" altLang="ko-KR" sz="1200" dirty="0"/>
              <a:t>, STT </a:t>
            </a:r>
            <a:r>
              <a:rPr lang="ko-KR" altLang="en-US" sz="1200" dirty="0"/>
              <a:t>모델과 객체 인식 모델을 동시에 활용한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1"/>
            <a:r>
              <a:rPr lang="en-US" altLang="ko-KR" sz="1200" dirty="0"/>
              <a:t>   </a:t>
            </a:r>
            <a:r>
              <a:rPr lang="ko-KR" altLang="en-US" sz="1200" dirty="0"/>
              <a:t>화자 분리가 되는 실시간 </a:t>
            </a:r>
            <a:r>
              <a:rPr lang="en-US" altLang="ko-KR" sz="1200" dirty="0"/>
              <a:t>STT </a:t>
            </a:r>
            <a:r>
              <a:rPr lang="ko-KR" altLang="en-US" sz="1200" dirty="0"/>
              <a:t>결과를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사용자에게 제공한다</a:t>
            </a:r>
            <a:r>
              <a:rPr lang="en-US" altLang="ko-KR" sz="1200" dirty="0"/>
              <a:t>.</a:t>
            </a:r>
          </a:p>
          <a:p>
            <a:pPr lvl="1"/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4" name="그림 8" descr="전자 부품, 회로 구성요소, 패시브 회로 부품, 하드웨어 프로그래머이(가) 표시된 사진&#10;&#10;자동 생성된 설명">
            <a:extLst>
              <a:ext uri="{FF2B5EF4-FFF2-40B4-BE49-F238E27FC236}">
                <a16:creationId xmlns:a16="http://schemas.microsoft.com/office/drawing/2014/main" id="{EACDA284-DD91-7914-6652-DDBA78B3F374}"/>
              </a:ext>
            </a:extLst>
          </p:cNvPr>
          <p:cNvPicPr/>
          <p:nvPr/>
        </p:nvPicPr>
        <p:blipFill rotWithShape="1">
          <a:blip r:embed="rId3"/>
          <a:srcRect l="8948" t="33951" r="24519" b="7421"/>
          <a:stretch/>
        </p:blipFill>
        <p:spPr>
          <a:xfrm>
            <a:off x="317886" y="1598434"/>
            <a:ext cx="997388" cy="760062"/>
          </a:xfrm>
          <a:prstGeom prst="rect">
            <a:avLst/>
          </a:prstGeom>
          <a:ln w="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F6916-51B5-7264-785F-14599A203F73}"/>
              </a:ext>
            </a:extLst>
          </p:cNvPr>
          <p:cNvSpPr txBox="1"/>
          <p:nvPr/>
        </p:nvSpPr>
        <p:spPr>
          <a:xfrm>
            <a:off x="2924386" y="1503840"/>
            <a:ext cx="6864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Rpi</a:t>
            </a:r>
            <a:r>
              <a:rPr lang="ko-KR" altLang="en-US" sz="1200" dirty="0"/>
              <a:t> 카메라로 실시간 </a:t>
            </a:r>
            <a:r>
              <a:rPr lang="en-US" altLang="ko-KR" sz="1200" dirty="0"/>
              <a:t>Video</a:t>
            </a:r>
            <a:r>
              <a:rPr lang="ko-KR" altLang="en-US" sz="1200" dirty="0"/>
              <a:t>를 읽어드린다</a:t>
            </a:r>
            <a:r>
              <a:rPr lang="en-US" altLang="ko-KR" sz="1200" dirty="0"/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방</a:t>
            </a:r>
            <a:r>
              <a:rPr lang="en-US" altLang="ko-KR" sz="1200" dirty="0"/>
              <a:t>(</a:t>
            </a:r>
            <a:r>
              <a:rPr lang="ko-KR" altLang="en-US" sz="1200" dirty="0"/>
              <a:t>공간</a:t>
            </a:r>
            <a:r>
              <a:rPr lang="en-US" altLang="ko-KR" sz="1200" dirty="0"/>
              <a:t>) </a:t>
            </a:r>
            <a:r>
              <a:rPr lang="ko-KR" altLang="en-US" sz="1200" dirty="0"/>
              <a:t>안의 모든 화자들이 인식되도록 카메라를 충분히 설치한다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Rpi</a:t>
            </a:r>
            <a:r>
              <a:rPr lang="ko-KR" altLang="en-US" sz="1200" dirty="0"/>
              <a:t>에 마이크를 연결하여 실시간 </a:t>
            </a:r>
            <a:r>
              <a:rPr lang="en-US" altLang="ko-KR" sz="1200" dirty="0"/>
              <a:t>Audio</a:t>
            </a:r>
            <a:r>
              <a:rPr lang="ko-KR" altLang="en-US" sz="1200" dirty="0"/>
              <a:t>를 읽어드린다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방</a:t>
            </a:r>
            <a:r>
              <a:rPr lang="en-US" altLang="ko-KR" sz="1200" dirty="0"/>
              <a:t>(</a:t>
            </a:r>
            <a:r>
              <a:rPr lang="ko-KR" altLang="en-US" sz="1200" dirty="0"/>
              <a:t>공간</a:t>
            </a:r>
            <a:r>
              <a:rPr lang="en-US" altLang="ko-KR" sz="1200" dirty="0"/>
              <a:t>)</a:t>
            </a:r>
            <a:r>
              <a:rPr lang="ko-KR" altLang="en-US" sz="1200" dirty="0"/>
              <a:t>의 화자 거리와 상관없이 최대한 균일한 </a:t>
            </a:r>
            <a:r>
              <a:rPr lang="en-US" altLang="ko-KR" sz="1200" dirty="0"/>
              <a:t>Audio </a:t>
            </a:r>
            <a:r>
              <a:rPr lang="ko-KR" altLang="en-US" sz="1200" dirty="0"/>
              <a:t>정보를 읽어드릴 수 있는 마이크를 설치한다</a:t>
            </a:r>
            <a:r>
              <a:rPr lang="en-US" altLang="ko-KR" sz="1200" dirty="0"/>
              <a:t>.</a:t>
            </a:r>
          </a:p>
        </p:txBody>
      </p:sp>
      <p:pic>
        <p:nvPicPr>
          <p:cNvPr id="1026" name="Picture 2" descr="Amazon.com: SunFounder USB 2.0 Mini Microphone for Raspberry Pi 4 Model B,  Module 3B+, 3B 2 Module B &amp; RPi 1 Model B+/B Laptop Desktop PCs Skype VOIP  Voice Recognition Software : Electronics">
            <a:extLst>
              <a:ext uri="{FF2B5EF4-FFF2-40B4-BE49-F238E27FC236}">
                <a16:creationId xmlns:a16="http://schemas.microsoft.com/office/drawing/2014/main" id="{A1C0346A-CF92-330D-7C63-5D7C342E6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7"/>
          <a:stretch/>
        </p:blipFill>
        <p:spPr bwMode="auto">
          <a:xfrm>
            <a:off x="1460950" y="1598434"/>
            <a:ext cx="918138" cy="76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24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F9A28FA7-1491-BAED-0759-EC1F24A808D3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37027" y="2543139"/>
            <a:ext cx="1075320" cy="1075320"/>
          </a:xfrm>
          <a:prstGeom prst="rect">
            <a:avLst/>
          </a:prstGeom>
          <a:ln w="0">
            <a:noFill/>
          </a:ln>
        </p:spPr>
      </p:pic>
      <p:pic>
        <p:nvPicPr>
          <p:cNvPr id="11" name="그림 1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CF9A632-4A0C-32FD-8729-C06BF4F62402}"/>
              </a:ext>
            </a:extLst>
          </p:cNvPr>
          <p:cNvPicPr/>
          <p:nvPr/>
        </p:nvPicPr>
        <p:blipFill rotWithShape="1">
          <a:blip r:embed="rId6"/>
          <a:srcRect r="25108"/>
          <a:stretch/>
        </p:blipFill>
        <p:spPr>
          <a:xfrm>
            <a:off x="317886" y="3823980"/>
            <a:ext cx="2124995" cy="1075320"/>
          </a:xfrm>
          <a:prstGeom prst="rect">
            <a:avLst/>
          </a:prstGeom>
          <a:ln w="0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177F10-ED14-743D-E5DF-A2064EF359DB}"/>
              </a:ext>
            </a:extLst>
          </p:cNvPr>
          <p:cNvSpPr txBox="1"/>
          <p:nvPr/>
        </p:nvSpPr>
        <p:spPr>
          <a:xfrm>
            <a:off x="41563" y="1129609"/>
            <a:ext cx="2193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전체 파이프라인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F248B-FE99-D3F1-199C-31BBA9AECA63}"/>
              </a:ext>
            </a:extLst>
          </p:cNvPr>
          <p:cNvSpPr txBox="1"/>
          <p:nvPr/>
        </p:nvSpPr>
        <p:spPr>
          <a:xfrm>
            <a:off x="2924386" y="2763299"/>
            <a:ext cx="686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실시간 </a:t>
            </a:r>
            <a:r>
              <a:rPr lang="en-US" altLang="ko-KR" sz="1200" dirty="0"/>
              <a:t>Audio</a:t>
            </a:r>
            <a:r>
              <a:rPr lang="ko-KR" altLang="en-US" sz="1200" dirty="0"/>
              <a:t>를 특정 </a:t>
            </a:r>
            <a:r>
              <a:rPr lang="en-US" altLang="ko-KR" sz="1200" dirty="0"/>
              <a:t>Segment </a:t>
            </a:r>
            <a:r>
              <a:rPr lang="ko-KR" altLang="en-US" sz="1200" dirty="0"/>
              <a:t>단위로 </a:t>
            </a:r>
            <a:r>
              <a:rPr lang="en-US" altLang="ko-KR" sz="1200" dirty="0"/>
              <a:t>Speech To Text </a:t>
            </a:r>
            <a:r>
              <a:rPr lang="ko-KR" altLang="en-US" sz="1200" dirty="0"/>
              <a:t>를 수행한다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Segment </a:t>
            </a:r>
            <a:r>
              <a:rPr lang="ko-KR" altLang="en-US" sz="1200" dirty="0"/>
              <a:t>단위로 수행 </a:t>
            </a:r>
            <a:r>
              <a:rPr lang="ko-KR" altLang="en-US" sz="1200" dirty="0" err="1"/>
              <a:t>하는게</a:t>
            </a:r>
            <a:r>
              <a:rPr lang="ko-KR" altLang="en-US" sz="1200" dirty="0"/>
              <a:t> 핵심이다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뒷</a:t>
            </a:r>
            <a:r>
              <a:rPr lang="ko-KR" altLang="en-US" sz="1200" dirty="0"/>
              <a:t> 슬라이드</a:t>
            </a:r>
            <a:r>
              <a:rPr lang="en-US" altLang="ko-KR" sz="1200" dirty="0"/>
              <a:t> </a:t>
            </a:r>
            <a:r>
              <a:rPr lang="ko-KR" altLang="en-US" sz="1200" dirty="0"/>
              <a:t>참고</a:t>
            </a:r>
            <a:r>
              <a:rPr lang="en-US" altLang="ko-KR" sz="1200" dirty="0"/>
              <a:t>)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52A8A-D25F-E028-E792-736B35202E47}"/>
              </a:ext>
            </a:extLst>
          </p:cNvPr>
          <p:cNvSpPr txBox="1"/>
          <p:nvPr/>
        </p:nvSpPr>
        <p:spPr>
          <a:xfrm>
            <a:off x="2988940" y="3972725"/>
            <a:ext cx="686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읽어드린 </a:t>
            </a:r>
            <a:r>
              <a:rPr lang="en-US" altLang="ko-KR" sz="1200" dirty="0"/>
              <a:t>Video</a:t>
            </a:r>
            <a:r>
              <a:rPr lang="ko-KR" altLang="en-US" sz="1200" dirty="0"/>
              <a:t>에서 화자들의 </a:t>
            </a:r>
            <a:r>
              <a:rPr lang="en-US" altLang="ko-KR" sz="1200" dirty="0"/>
              <a:t>Visual</a:t>
            </a:r>
            <a:r>
              <a:rPr lang="ko-KR" altLang="en-US" sz="1200" dirty="0"/>
              <a:t>정보를 바탕으로 화자 분리를 수행한다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단위 시간에 대한 구간별 각 화자에 대한 발화 확률을 반환하도록 설계한다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784FB3-FDB9-126A-22B7-E1B353049618}"/>
              </a:ext>
            </a:extLst>
          </p:cNvPr>
          <p:cNvGrpSpPr/>
          <p:nvPr/>
        </p:nvGrpSpPr>
        <p:grpSpPr>
          <a:xfrm>
            <a:off x="740944" y="5160122"/>
            <a:ext cx="1489511" cy="1375660"/>
            <a:chOff x="740944" y="5160122"/>
            <a:chExt cx="1489511" cy="1375660"/>
          </a:xfrm>
        </p:grpSpPr>
        <p:pic>
          <p:nvPicPr>
            <p:cNvPr id="17" name="Picture 4" descr="Click to see printable version of 데스크탑 컴퓨터 이모티콘 색칠하기">
              <a:extLst>
                <a:ext uri="{FF2B5EF4-FFF2-40B4-BE49-F238E27FC236}">
                  <a16:creationId xmlns:a16="http://schemas.microsoft.com/office/drawing/2014/main" id="{B81007A6-656B-2D56-AF02-6884BEEFD9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842"/>
            <a:stretch/>
          </p:blipFill>
          <p:spPr bwMode="auto">
            <a:xfrm>
              <a:off x="740944" y="5160122"/>
              <a:ext cx="1489511" cy="1375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40" descr="스케치, 직사각형, 라인, 디자인이(가) 표시된 사진&#10;&#10;자동 생성된 설명">
              <a:extLst>
                <a:ext uri="{FF2B5EF4-FFF2-40B4-BE49-F238E27FC236}">
                  <a16:creationId xmlns:a16="http://schemas.microsoft.com/office/drawing/2014/main" id="{149EB312-23F2-EA75-5E66-ECB3B021F0DB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1041195" y="5324762"/>
              <a:ext cx="869551" cy="771285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CEC7AF7-F280-0556-B8E3-599DB27C6409}"/>
              </a:ext>
            </a:extLst>
          </p:cNvPr>
          <p:cNvSpPr txBox="1"/>
          <p:nvPr/>
        </p:nvSpPr>
        <p:spPr>
          <a:xfrm>
            <a:off x="3030503" y="5434379"/>
            <a:ext cx="686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STT </a:t>
            </a:r>
            <a:r>
              <a:rPr lang="ko-KR" altLang="en-US" sz="1200" dirty="0"/>
              <a:t>모델의 출력인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Segment</a:t>
            </a:r>
            <a:r>
              <a:rPr lang="ko-KR" altLang="en-US" sz="1200" dirty="0"/>
              <a:t>들</a:t>
            </a:r>
            <a:r>
              <a:rPr lang="en-US" altLang="ko-KR" sz="1200" dirty="0"/>
              <a:t> </a:t>
            </a:r>
            <a:r>
              <a:rPr lang="ko-KR" altLang="en-US" sz="1200" dirty="0"/>
              <a:t>각각에 대해 객체 인식 모델의 반환 값을 이용하여 화자를 레이블링 해준다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화자 분리가 된 </a:t>
            </a:r>
            <a:r>
              <a:rPr lang="en-US" altLang="ko-KR" sz="1200" dirty="0"/>
              <a:t>Video</a:t>
            </a:r>
            <a:r>
              <a:rPr lang="ko-KR" altLang="en-US" sz="1200" dirty="0"/>
              <a:t> </a:t>
            </a:r>
            <a:r>
              <a:rPr lang="en-US" altLang="ko-KR" sz="1200" dirty="0"/>
              <a:t>Text Script</a:t>
            </a:r>
            <a:r>
              <a:rPr lang="ko-KR" altLang="en-US" sz="1200" dirty="0"/>
              <a:t>를 실시간으로 모니터에 디스플레이 해준다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61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36286" y="152393"/>
            <a:ext cx="7886520" cy="721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altLang="en-US" sz="2000" b="1" spc="-1" dirty="0">
                <a:solidFill>
                  <a:srgbClr val="70AD47"/>
                </a:solidFill>
                <a:latin typeface="Calibri Light"/>
              </a:rPr>
              <a:t>설계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9FE0A-C6B7-48BB-656D-02801820D206}"/>
              </a:ext>
            </a:extLst>
          </p:cNvPr>
          <p:cNvSpPr txBox="1"/>
          <p:nvPr/>
        </p:nvSpPr>
        <p:spPr>
          <a:xfrm>
            <a:off x="489858" y="689527"/>
            <a:ext cx="6227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프로젝트 핵심 모델은 크게 </a:t>
            </a:r>
            <a:r>
              <a:rPr lang="en-US" altLang="ko-KR" sz="1200" dirty="0"/>
              <a:t>Speech To Text </a:t>
            </a:r>
            <a:r>
              <a:rPr lang="ko-KR" altLang="en-US" sz="1200" dirty="0"/>
              <a:t>모델과 </a:t>
            </a:r>
            <a:r>
              <a:rPr lang="en-US" altLang="ko-KR" sz="1200" dirty="0"/>
              <a:t>Visual Speaker </a:t>
            </a:r>
            <a:r>
              <a:rPr lang="en-US" altLang="ko-KR" sz="1200" dirty="0" err="1"/>
              <a:t>Diarization</a:t>
            </a:r>
            <a:r>
              <a:rPr lang="en-US" altLang="ko-KR" sz="1200" dirty="0"/>
              <a:t> </a:t>
            </a:r>
            <a:r>
              <a:rPr lang="ko-KR" altLang="en-US" sz="1200" dirty="0"/>
              <a:t>모델이다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4DC9C-14A2-49DE-45D0-10AE75FC4823}"/>
              </a:ext>
            </a:extLst>
          </p:cNvPr>
          <p:cNvSpPr txBox="1"/>
          <p:nvPr/>
        </p:nvSpPr>
        <p:spPr>
          <a:xfrm>
            <a:off x="475904" y="1039579"/>
            <a:ext cx="73746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Speech To Text </a:t>
            </a:r>
            <a:r>
              <a:rPr lang="ko-KR" altLang="en-US" sz="1200" dirty="0"/>
              <a:t>모델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Open</a:t>
            </a:r>
            <a:r>
              <a:rPr lang="ko-KR" altLang="en-US" sz="1200" dirty="0"/>
              <a:t> </a:t>
            </a:r>
            <a:r>
              <a:rPr lang="en-US" altLang="ko-KR" sz="1200" dirty="0"/>
              <a:t>AI </a:t>
            </a:r>
            <a:r>
              <a:rPr lang="ko-KR" altLang="en-US" sz="1200" dirty="0"/>
              <a:t>에서 공개한 </a:t>
            </a:r>
            <a:r>
              <a:rPr lang="en-US" altLang="ko-KR" sz="1200" dirty="0"/>
              <a:t>“Whisper”</a:t>
            </a:r>
            <a:r>
              <a:rPr lang="ko-KR" altLang="en-US" sz="1200" dirty="0"/>
              <a:t>모델을 활용하기 로 결정</a:t>
            </a:r>
            <a:r>
              <a:rPr lang="en-US" altLang="ko-KR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Why Whisper?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화자 분리 모델 설계에서 가장 어려운 요소 중 하나는 </a:t>
            </a:r>
            <a:r>
              <a:rPr lang="en-US" altLang="ko-KR" sz="1200" dirty="0"/>
              <a:t>“</a:t>
            </a:r>
            <a:r>
              <a:rPr lang="ko-KR" altLang="en-US" sz="1200" dirty="0"/>
              <a:t>어떤 시간 단위로 오디오를 쪼개어 화자 분리를 진행 할 것인가</a:t>
            </a:r>
            <a:r>
              <a:rPr lang="en-US" altLang="ko-KR" sz="1200" dirty="0"/>
              <a:t>?” 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“Whisper”</a:t>
            </a:r>
            <a:r>
              <a:rPr lang="ko-KR" altLang="en-US" sz="1200" dirty="0"/>
              <a:t>는 특정 </a:t>
            </a:r>
            <a:r>
              <a:rPr lang="en-US" altLang="ko-KR" sz="1200" dirty="0"/>
              <a:t>Segment </a:t>
            </a:r>
            <a:r>
              <a:rPr lang="ko-KR" altLang="en-US" sz="1200" dirty="0"/>
              <a:t>단위로 </a:t>
            </a:r>
            <a:r>
              <a:rPr lang="en-US" altLang="ko-KR" sz="1200" dirty="0"/>
              <a:t>STT </a:t>
            </a:r>
            <a:r>
              <a:rPr lang="ko-KR" altLang="en-US" sz="1200" dirty="0"/>
              <a:t>결과를 반환하는데 이 </a:t>
            </a:r>
            <a:r>
              <a:rPr lang="en-US" altLang="ko-KR" sz="1200" dirty="0"/>
              <a:t>Segment </a:t>
            </a:r>
            <a:r>
              <a:rPr lang="ko-KR" altLang="en-US" sz="1200" dirty="0"/>
              <a:t>단위에는 한 사람의 발화만 들어있다는 특징이 있다</a:t>
            </a:r>
            <a:r>
              <a:rPr lang="en-US" altLang="ko-KR" sz="1200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따라서 오디오를 작은 시간 단위로 쪼개는 비용을 아끼고</a:t>
            </a:r>
            <a:r>
              <a:rPr lang="en-US" altLang="ko-KR" sz="1200" dirty="0"/>
              <a:t>, Whisper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출력 </a:t>
            </a:r>
            <a:r>
              <a:rPr lang="en-US" altLang="ko-KR" sz="1200" dirty="0"/>
              <a:t>Segment</a:t>
            </a:r>
            <a:r>
              <a:rPr lang="ko-KR" altLang="en-US" sz="1200" dirty="0"/>
              <a:t>를  </a:t>
            </a:r>
            <a:r>
              <a:rPr lang="en-US" altLang="ko-KR" sz="1200" dirty="0"/>
              <a:t>Visual </a:t>
            </a:r>
            <a:r>
              <a:rPr lang="ko-KR" altLang="en-US" sz="1200" dirty="0"/>
              <a:t>정보를 활용하여 화자 </a:t>
            </a:r>
            <a:r>
              <a:rPr lang="ko-KR" altLang="en-US" sz="1200" dirty="0" err="1"/>
              <a:t>레이블링하는</a:t>
            </a:r>
            <a:r>
              <a:rPr lang="ko-KR" altLang="en-US" sz="1200" dirty="0"/>
              <a:t>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수행하고자 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필요 기술</a:t>
            </a:r>
            <a:endParaRPr lang="en-US" altLang="ko-KR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현재 </a:t>
            </a:r>
            <a:r>
              <a:rPr lang="en-US" altLang="ko-KR" sz="1200" dirty="0"/>
              <a:t>Whisper</a:t>
            </a:r>
            <a:r>
              <a:rPr lang="ko-KR" altLang="en-US" sz="1200" dirty="0"/>
              <a:t>는 저장된</a:t>
            </a:r>
            <a:r>
              <a:rPr lang="en-US" altLang="ko-KR" sz="1200" dirty="0"/>
              <a:t>(</a:t>
            </a:r>
            <a:r>
              <a:rPr lang="ko-KR" altLang="en-US" sz="1200" dirty="0"/>
              <a:t>실시간이 아닌</a:t>
            </a:r>
            <a:r>
              <a:rPr lang="en-US" altLang="ko-KR" sz="1200" dirty="0"/>
              <a:t>)</a:t>
            </a:r>
            <a:r>
              <a:rPr lang="ko-KR" altLang="en-US" sz="1200" dirty="0"/>
              <a:t> 오디오를 텍스트로 바꿔주는 </a:t>
            </a:r>
            <a:r>
              <a:rPr lang="en-US" altLang="ko-KR" sz="1200" dirty="0" err="1"/>
              <a:t>OpenSource</a:t>
            </a:r>
            <a:r>
              <a:rPr lang="ko-KR" altLang="en-US" sz="1200" dirty="0"/>
              <a:t>이며 </a:t>
            </a:r>
            <a:r>
              <a:rPr lang="en-US" altLang="ko-KR" sz="1200" dirty="0"/>
              <a:t>STT </a:t>
            </a:r>
            <a:r>
              <a:rPr lang="ko-KR" altLang="en-US" sz="1200" dirty="0"/>
              <a:t>수행 시간이 오래 걸린다</a:t>
            </a:r>
            <a:r>
              <a:rPr lang="en-US" altLang="ko-KR" sz="1200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Rasberry</a:t>
            </a:r>
            <a:r>
              <a:rPr lang="en-US" altLang="ko-KR" sz="1200" dirty="0"/>
              <a:t> Pi</a:t>
            </a:r>
            <a:r>
              <a:rPr lang="ko-KR" altLang="en-US" sz="1200" dirty="0"/>
              <a:t>에서 </a:t>
            </a:r>
            <a:r>
              <a:rPr lang="en-US" altLang="ko-KR" sz="1200" dirty="0"/>
              <a:t>Edge </a:t>
            </a:r>
            <a:r>
              <a:rPr lang="ko-KR" altLang="en-US" sz="1200" dirty="0"/>
              <a:t>환경에 </a:t>
            </a:r>
            <a:r>
              <a:rPr lang="en-US" altLang="ko-KR" sz="1200" dirty="0" err="1"/>
              <a:t>RealTime</a:t>
            </a:r>
            <a:r>
              <a:rPr lang="ko-KR" altLang="en-US" sz="1200" dirty="0"/>
              <a:t>으로</a:t>
            </a:r>
            <a:r>
              <a:rPr lang="en-US" altLang="ko-KR" sz="1200" dirty="0"/>
              <a:t> STT</a:t>
            </a:r>
            <a:r>
              <a:rPr lang="ko-KR" altLang="en-US" sz="1200" dirty="0"/>
              <a:t>를 수행할 수 있도록 설계하고자 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		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A47EB0-BF09-5592-38F7-BADAEF85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671" y="1777398"/>
            <a:ext cx="3625220" cy="1397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EB324-41D1-A2FC-9E5B-F669F19DA0C2}"/>
              </a:ext>
            </a:extLst>
          </p:cNvPr>
          <p:cNvSpPr txBox="1"/>
          <p:nvPr/>
        </p:nvSpPr>
        <p:spPr>
          <a:xfrm>
            <a:off x="434338" y="3623455"/>
            <a:ext cx="7374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Visual Speaker </a:t>
            </a:r>
            <a:r>
              <a:rPr lang="en-US" altLang="ko-KR" sz="1200" dirty="0" err="1"/>
              <a:t>Diarization</a:t>
            </a:r>
            <a:r>
              <a:rPr lang="en-US" altLang="ko-KR" sz="1200" dirty="0"/>
              <a:t> </a:t>
            </a:r>
            <a:r>
              <a:rPr lang="ko-KR" altLang="en-US" sz="1200" dirty="0"/>
              <a:t>모델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어떤 모델 사용할지 리서치 중입니다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Real Time</a:t>
            </a:r>
            <a:r>
              <a:rPr lang="ko-KR" altLang="en-US" sz="1200" dirty="0"/>
              <a:t>에</a:t>
            </a:r>
            <a:r>
              <a:rPr lang="en-US" altLang="ko-KR" sz="1200" dirty="0"/>
              <a:t> Visual</a:t>
            </a:r>
            <a:r>
              <a:rPr lang="ko-KR" altLang="en-US" sz="1200" dirty="0"/>
              <a:t> 정보를 바탕으로 시간별 화자 확률을 반환할 수 있는 모델  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		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Google Shape;184;p30">
            <a:extLst>
              <a:ext uri="{FF2B5EF4-FFF2-40B4-BE49-F238E27FC236}">
                <a16:creationId xmlns:a16="http://schemas.microsoft.com/office/drawing/2014/main" id="{DD98B5FF-3E89-D6A9-3F68-82158C659D07}"/>
              </a:ext>
            </a:extLst>
          </p:cNvPr>
          <p:cNvSpPr txBox="1"/>
          <p:nvPr/>
        </p:nvSpPr>
        <p:spPr>
          <a:xfrm>
            <a:off x="8671001" y="3639066"/>
            <a:ext cx="3299700" cy="289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역할 분담</a:t>
            </a:r>
            <a:endParaRPr sz="900" dirty="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ko" sz="900" dirty="0">
                <a:solidFill>
                  <a:schemeClr val="dk1"/>
                </a:solidFill>
              </a:rPr>
              <a:t>김영주 </a:t>
            </a: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" sz="900" dirty="0">
                <a:solidFill>
                  <a:schemeClr val="dk1"/>
                </a:solidFill>
              </a:rPr>
              <a:t>프로젝트 전체 구조 구성 및 설계</a:t>
            </a:r>
            <a:endParaRPr sz="900" dirty="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STT, Visual Speaker Diarization </a:t>
            </a:r>
            <a:r>
              <a:rPr lang="ko" sz="900" dirty="0">
                <a:solidFill>
                  <a:schemeClr val="dk1"/>
                </a:solidFill>
              </a:rPr>
              <a:t>모델 분석</a:t>
            </a:r>
            <a:endParaRPr sz="900" dirty="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" sz="900" dirty="0">
                <a:solidFill>
                  <a:schemeClr val="dk1"/>
                </a:solidFill>
              </a:rPr>
              <a:t>소스 코드 작성 및 편집</a:t>
            </a:r>
            <a:endParaRPr sz="900" dirty="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ko" sz="900" dirty="0">
                <a:solidFill>
                  <a:schemeClr val="dk1"/>
                </a:solidFill>
              </a:rPr>
              <a:t>신제현</a:t>
            </a: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" sz="900" dirty="0">
                <a:solidFill>
                  <a:schemeClr val="dk1"/>
                </a:solidFill>
              </a:rPr>
              <a:t>프로젝트 전체 구조 구성 및 설계</a:t>
            </a:r>
            <a:endParaRPr sz="900" dirty="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H/W </a:t>
            </a:r>
            <a:r>
              <a:rPr lang="ko" sz="900" dirty="0">
                <a:solidFill>
                  <a:schemeClr val="dk1"/>
                </a:solidFill>
              </a:rPr>
              <a:t>구조 세팅 및 환경 설정</a:t>
            </a:r>
            <a:endParaRPr sz="900" dirty="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" sz="900" dirty="0">
                <a:solidFill>
                  <a:schemeClr val="dk1"/>
                </a:solidFill>
              </a:rPr>
              <a:t>보고서 및 기술 문서 작성</a:t>
            </a:r>
            <a:endParaRPr sz="900" dirty="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" sz="900" dirty="0">
                <a:solidFill>
                  <a:schemeClr val="dk1"/>
                </a:solidFill>
              </a:rPr>
              <a:t>소스 코드 작성 및 편집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98504" y="183709"/>
            <a:ext cx="7886520" cy="721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altLang="en-US" sz="2000" b="1" spc="-1" dirty="0">
                <a:solidFill>
                  <a:srgbClr val="70AD47"/>
                </a:solidFill>
                <a:latin typeface="Calibri Light"/>
              </a:rPr>
              <a:t>결과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99128" y="828366"/>
            <a:ext cx="7886520" cy="570543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예상 결과</a:t>
            </a:r>
            <a:endParaRPr lang="en-US" sz="1200" spc="-1" dirty="0">
              <a:solidFill>
                <a:srgbClr val="000000"/>
              </a:solidFill>
              <a:latin typeface="맑은고딕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- 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화자의 수에 따라 최대로 처리할 수 있는 인원의 수가 결정될 것으로 예상됨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-  </a:t>
            </a:r>
            <a:r>
              <a:rPr kumimoji="0" lang="ko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시각화 정보를 활용하면 화자분리 성능이 향샹될 것으로 기대됨</a:t>
            </a:r>
            <a:r>
              <a:rPr kumimoji="0" lang="en-US" altLang="k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lang="en-US" sz="1200" spc="-1" dirty="0">
              <a:solidFill>
                <a:srgbClr val="000000"/>
              </a:solidFill>
              <a:latin typeface="맑은고딕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- 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모델의 경량화 정도에 따라 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QoS(Quality of Service)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정도가 크게 변화할 것으로 예상됨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altLang="ko-KR" sz="1200" spc="-1" dirty="0">
                <a:solidFill>
                  <a:srgbClr val="000000"/>
                </a:solidFill>
                <a:latin typeface="맑은고딕"/>
              </a:rPr>
              <a:t>- 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화자가 증가할수록 </a:t>
            </a:r>
            <a:r>
              <a:rPr lang="en-US" altLang="ko-KR" sz="1200" spc="-1" dirty="0">
                <a:solidFill>
                  <a:srgbClr val="000000"/>
                </a:solidFill>
                <a:latin typeface="맑은고딕"/>
              </a:rPr>
              <a:t>STT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와 화자 구분에 따른 컴퓨팅 리소스가 더 요구될 수 있음</a:t>
            </a:r>
            <a:r>
              <a:rPr lang="en-US" altLang="ko-KR" sz="1200" spc="-1" dirty="0">
                <a:solidFill>
                  <a:srgbClr val="000000"/>
                </a:solidFill>
                <a:latin typeface="맑은고딕"/>
              </a:rPr>
              <a:t>. 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맑은고딕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기대 효과</a:t>
            </a:r>
            <a:endParaRPr lang="en-US" sz="1200" spc="-1" dirty="0">
              <a:solidFill>
                <a:srgbClr val="000000"/>
              </a:solidFill>
              <a:latin typeface="맑은고딕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-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문서 작성을 비교적 덜 중시하는 애자일 조직에서도 이 서비스를 활용하여 회의 관련 기록물을 남겨놓음으로써 보다 더 명확한 의사소통이 가능해질 것으로 예상됨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-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일반 학교나 기업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,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공공기관에서 진행하는 대화에서도 적용할 수 있어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,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기록 작성에 필요한 시간을 줄일 수 있음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-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이는 생산성 향상과 직결될 수 있음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맑은고딕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확장 방안</a:t>
            </a:r>
            <a:endParaRPr lang="en-US" sz="1200" spc="-1" dirty="0">
              <a:solidFill>
                <a:srgbClr val="000000"/>
              </a:solidFill>
              <a:latin typeface="맑은고딕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- 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한 대의 카메라가 아닌 다수의 카메라를 연결하여 확장할 수 있음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- TPU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의 확장 또는 모델 경량화를 통해 이를 달성할 수 있을 것으로 예상됨</a:t>
            </a:r>
            <a:r>
              <a:rPr lang="en-US" sz="1200" spc="-1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altLang="ko-KR" sz="1200" spc="-1" dirty="0">
                <a:solidFill>
                  <a:srgbClr val="000000"/>
                </a:solidFill>
                <a:latin typeface="맑은고딕"/>
              </a:rPr>
              <a:t>- </a:t>
            </a:r>
            <a:r>
              <a:rPr lang="ko-KR" altLang="en-US" sz="1200" spc="-1" dirty="0">
                <a:solidFill>
                  <a:srgbClr val="000000"/>
                </a:solidFill>
                <a:latin typeface="맑은고딕"/>
              </a:rPr>
              <a:t>다른 센서를 결합하면 더 높은 정확도를 가진 모델을 구현 할 수 있을 것으로 예상됨</a:t>
            </a:r>
            <a:r>
              <a:rPr lang="en-US" altLang="ko-KR" sz="1200" spc="-1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맑은고딕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맑은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863</Words>
  <Application>Microsoft Office PowerPoint</Application>
  <PresentationFormat>와이드스크린</PresentationFormat>
  <Paragraphs>88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Malgun Gothic</vt:lpstr>
      <vt:lpstr>Malgun Gothic</vt:lpstr>
      <vt:lpstr>맑은고딕</vt:lpstr>
      <vt:lpstr>Arial</vt:lpstr>
      <vt:lpstr>Calibri</vt:lpstr>
      <vt:lpstr>Calibri Light</vt:lpstr>
      <vt:lpstr>Times New Roman</vt:lpstr>
      <vt:lpstr>Office 테마</vt:lpstr>
      <vt:lpstr>Visual 정보를 활용한 실시간 화자 분리  - 제안 보고서 -</vt:lpstr>
      <vt:lpstr>배경</vt:lpstr>
      <vt:lpstr>배경</vt:lpstr>
      <vt:lpstr>개요</vt:lpstr>
      <vt:lpstr>설계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정보를 활용한 실시간 화자 분리  - 제안 보고서 -</dc:title>
  <dc:creator>김영주</dc:creator>
  <cp:lastModifiedBy>김영주</cp:lastModifiedBy>
  <cp:revision>8</cp:revision>
  <dcterms:created xsi:type="dcterms:W3CDTF">2023-11-03T05:16:53Z</dcterms:created>
  <dcterms:modified xsi:type="dcterms:W3CDTF">2023-11-03T09:40:17Z</dcterms:modified>
</cp:coreProperties>
</file>