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  <p:sldMasterId id="2147483760" r:id="rId2"/>
  </p:sldMasterIdLst>
  <p:notesMasterIdLst>
    <p:notesMasterId r:id="rId31"/>
  </p:notesMasterIdLst>
  <p:sldIdLst>
    <p:sldId id="256" r:id="rId3"/>
    <p:sldId id="259" r:id="rId4"/>
    <p:sldId id="262" r:id="rId5"/>
    <p:sldId id="271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58" r:id="rId14"/>
    <p:sldId id="269" r:id="rId15"/>
    <p:sldId id="284" r:id="rId16"/>
    <p:sldId id="285" r:id="rId17"/>
    <p:sldId id="272" r:id="rId18"/>
    <p:sldId id="274" r:id="rId19"/>
    <p:sldId id="270" r:id="rId20"/>
    <p:sldId id="273" r:id="rId21"/>
    <p:sldId id="279" r:id="rId22"/>
    <p:sldId id="275" r:id="rId23"/>
    <p:sldId id="276" r:id="rId24"/>
    <p:sldId id="277" r:id="rId25"/>
    <p:sldId id="278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AB3C9-F246-495A-96F0-7104A0388820}" type="datetimeFigureOut">
              <a:rPr lang="hr-HR" smtClean="0"/>
              <a:t>3.3.2020.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A68F2-0CAA-4617-A14E-2EC6763E15B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6703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A68F2-0CAA-4617-A14E-2EC6763E15B8}" type="slidenum">
              <a:rPr lang="hr-HR" smtClean="0"/>
              <a:t>17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4348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4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82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0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4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7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74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94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63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80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2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2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5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8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06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0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0" r:id="rId6"/>
    <p:sldLayoutId id="2147483816" r:id="rId7"/>
    <p:sldLayoutId id="2147483817" r:id="rId8"/>
    <p:sldLayoutId id="2147483818" r:id="rId9"/>
    <p:sldLayoutId id="2147483819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3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F3E133D-EF78-453C-A486-44C73C279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9442" y="3283062"/>
            <a:ext cx="6253317" cy="1386596"/>
          </a:xfrm>
        </p:spPr>
        <p:txBody>
          <a:bodyPr>
            <a:normAutofit/>
          </a:bodyPr>
          <a:lstStyle/>
          <a:p>
            <a:r>
              <a:rPr lang="hr-HR" dirty="0" err="1"/>
              <a:t>MusiX</a:t>
            </a:r>
            <a:r>
              <a:rPr lang="hr-HR" dirty="0"/>
              <a:t> &amp; </a:t>
            </a:r>
            <a:r>
              <a:rPr lang="hr-HR" dirty="0" err="1"/>
              <a:t>LyriX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8811860-E8F7-446C-8625-0C148A492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hr-HR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mobilna aplikacija za slušanje glazbe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612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9B21D0CD-6E15-42A9-8469-6A4029AE49B3}"/>
              </a:ext>
            </a:extLst>
          </p:cNvPr>
          <p:cNvSpPr/>
          <p:nvPr/>
        </p:nvSpPr>
        <p:spPr>
          <a:xfrm>
            <a:off x="95940" y="1489995"/>
            <a:ext cx="95079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addToSongsList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{                             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ul_songs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'&lt;li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ui-first-child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pjesma" data-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="_song"&gt;&lt;a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="#" &gt;&lt;h2&gt;'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'&lt;/h2&gt;&lt;p&gt;'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"artist"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'&lt;/p&gt;&lt;/a&gt;&lt;/li&gt;'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== (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))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'&lt;li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ui-last-child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pjesma" data-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="_song"&gt;&lt;a 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-none" 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="#"&gt;&lt;h2&gt;'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'&lt;/h2&gt;&lt;p&gt;'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"artist"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'&lt;/p&gt;&lt;/a&gt;&lt;/li&gt;'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                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'&lt;li data-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="pjesma"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="_song"&gt;&lt;a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="#"&gt;&lt;h2&gt;'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'&lt;/h2&gt;&lt;p&gt;'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"artist"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'&lt;/p&gt;&lt;/a&gt;&lt;/li&gt;'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      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ul_songs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      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'.pjesma'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off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hr-H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Oblačić: crta 4">
            <a:extLst>
              <a:ext uri="{FF2B5EF4-FFF2-40B4-BE49-F238E27FC236}">
                <a16:creationId xmlns:a16="http://schemas.microsoft.com/office/drawing/2014/main" id="{1A2A9580-092B-4D73-B395-EBDA602755E2}"/>
              </a:ext>
            </a:extLst>
          </p:cNvPr>
          <p:cNvSpPr/>
          <p:nvPr/>
        </p:nvSpPr>
        <p:spPr>
          <a:xfrm>
            <a:off x="4190260" y="337351"/>
            <a:ext cx="6019060" cy="601224"/>
          </a:xfrm>
          <a:prstGeom prst="borderCallout1">
            <a:avLst>
              <a:gd name="adj1" fmla="val 111576"/>
              <a:gd name="adj2" fmla="val -762"/>
              <a:gd name="adj3" fmla="val 230212"/>
              <a:gd name="adj4" fmla="val -2013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‘#</a:t>
            </a:r>
            <a:r>
              <a:rPr lang="hr-HR" sz="1400" dirty="0" err="1"/>
              <a:t>ul_songs</a:t>
            </a:r>
            <a:r>
              <a:rPr lang="hr-HR" sz="1400" dirty="0"/>
              <a:t>’ je </a:t>
            </a:r>
            <a:r>
              <a:rPr lang="hr-HR" sz="1400" dirty="0" err="1"/>
              <a:t>id</a:t>
            </a:r>
            <a:r>
              <a:rPr lang="hr-HR" sz="1400" dirty="0"/>
              <a:t> &lt;</a:t>
            </a:r>
            <a:r>
              <a:rPr lang="hr-HR" sz="1400" dirty="0" err="1"/>
              <a:t>ul</a:t>
            </a:r>
            <a:r>
              <a:rPr lang="hr-HR" sz="1400" dirty="0"/>
              <a:t>&gt; elementa kojem dodajemo &lt;li&gt; element za svaku pjesmu u varijabli </a:t>
            </a:r>
            <a:r>
              <a:rPr lang="hr-HR" sz="1400" dirty="0" err="1"/>
              <a:t>songs_info</a:t>
            </a:r>
            <a:r>
              <a:rPr lang="hr-HR" sz="1400" dirty="0"/>
              <a:t>(parametar </a:t>
            </a:r>
            <a:r>
              <a:rPr lang="hr-HR" sz="1400" dirty="0" err="1"/>
              <a:t>songs</a:t>
            </a:r>
            <a:r>
              <a:rPr lang="hr-HR" sz="1400" dirty="0"/>
              <a:t>)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E35E83A2-23EE-424B-AB90-5D936EC2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3922" y="2256971"/>
            <a:ext cx="2588078" cy="4601029"/>
          </a:xfrm>
          <a:prstGeom prst="rect">
            <a:avLst/>
          </a:prstGeom>
        </p:spPr>
      </p:pic>
      <p:sp>
        <p:nvSpPr>
          <p:cNvPr id="7" name="Oblačić: crta 6">
            <a:extLst>
              <a:ext uri="{FF2B5EF4-FFF2-40B4-BE49-F238E27FC236}">
                <a16:creationId xmlns:a16="http://schemas.microsoft.com/office/drawing/2014/main" id="{E0F277E6-ABFD-4D18-A2C4-B5BA1F6BDDA1}"/>
              </a:ext>
            </a:extLst>
          </p:cNvPr>
          <p:cNvSpPr/>
          <p:nvPr/>
        </p:nvSpPr>
        <p:spPr>
          <a:xfrm>
            <a:off x="4058576" y="4667258"/>
            <a:ext cx="4588275" cy="601224"/>
          </a:xfrm>
          <a:prstGeom prst="borderCallout1">
            <a:avLst>
              <a:gd name="adj1" fmla="val 831"/>
              <a:gd name="adj2" fmla="val -762"/>
              <a:gd name="adj3" fmla="val 1339"/>
              <a:gd name="adj4" fmla="val -3932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koristeći </a:t>
            </a:r>
            <a:r>
              <a:rPr lang="hr-HR" sz="1400" dirty="0" err="1"/>
              <a:t>jQuery</a:t>
            </a:r>
            <a:r>
              <a:rPr lang="hr-HR" sz="1400" dirty="0"/>
              <a:t> dodaje se &lt;li&gt; element &lt;</a:t>
            </a:r>
            <a:r>
              <a:rPr lang="hr-HR" sz="1400" dirty="0" err="1"/>
              <a:t>ul</a:t>
            </a:r>
            <a:r>
              <a:rPr lang="hr-HR" sz="1400" dirty="0"/>
              <a:t>&gt; elementu</a:t>
            </a:r>
          </a:p>
        </p:txBody>
      </p:sp>
      <p:sp>
        <p:nvSpPr>
          <p:cNvPr id="8" name="Oblačić: crta 7">
            <a:extLst>
              <a:ext uri="{FF2B5EF4-FFF2-40B4-BE49-F238E27FC236}">
                <a16:creationId xmlns:a16="http://schemas.microsoft.com/office/drawing/2014/main" id="{68894588-E16C-4DF3-A48A-0FC04862335E}"/>
              </a:ext>
            </a:extLst>
          </p:cNvPr>
          <p:cNvSpPr/>
          <p:nvPr/>
        </p:nvSpPr>
        <p:spPr>
          <a:xfrm>
            <a:off x="3429741" y="5602628"/>
            <a:ext cx="5217110" cy="601224"/>
          </a:xfrm>
          <a:prstGeom prst="borderCallout1">
            <a:avLst>
              <a:gd name="adj1" fmla="val 831"/>
              <a:gd name="adj2" fmla="val -762"/>
              <a:gd name="adj3" fmla="val -103500"/>
              <a:gd name="adj4" fmla="val -4319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prije dodavanja </a:t>
            </a:r>
            <a:r>
              <a:rPr lang="hr-HR" sz="1400" dirty="0" err="1"/>
              <a:t>eventListenera</a:t>
            </a:r>
            <a:r>
              <a:rPr lang="hr-HR" sz="1400" dirty="0"/>
              <a:t> na elemente klase ‘pjesma’ uklanjaju se prethodni da se spriječe višestruki </a:t>
            </a:r>
            <a:r>
              <a:rPr lang="hr-HR" sz="1400" dirty="0" err="1"/>
              <a:t>eventListener</a:t>
            </a:r>
            <a:r>
              <a:rPr lang="hr-HR" sz="1400" dirty="0"/>
              <a:t>-i prilikom osvježavanja stranice</a:t>
            </a:r>
          </a:p>
        </p:txBody>
      </p:sp>
      <p:sp>
        <p:nvSpPr>
          <p:cNvPr id="9" name="Elipsa 8">
            <a:extLst>
              <a:ext uri="{FF2B5EF4-FFF2-40B4-BE49-F238E27FC236}">
                <a16:creationId xmlns:a16="http://schemas.microsoft.com/office/drawing/2014/main" id="{F427A8E1-3776-49B4-A4FC-D12214CB185A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793992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709703A-9591-417F-9701-83A37EF6234D}"/>
              </a:ext>
            </a:extLst>
          </p:cNvPr>
          <p:cNvSpPr/>
          <p:nvPr/>
        </p:nvSpPr>
        <p:spPr>
          <a:xfrm>
            <a:off x="0" y="1397818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'.pjesma'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b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"h2"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&amp;&amp; 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song_title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song_artist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'artist’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btnsong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 - 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]; 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load_lyrics_from_api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 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//za odabranu pjesmu dohvatimo tekst 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song_page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Oblačić: crta 2">
            <a:extLst>
              <a:ext uri="{FF2B5EF4-FFF2-40B4-BE49-F238E27FC236}">
                <a16:creationId xmlns:a16="http://schemas.microsoft.com/office/drawing/2014/main" id="{A980667D-59D3-4526-93D2-FD1B9A73618C}"/>
              </a:ext>
            </a:extLst>
          </p:cNvPr>
          <p:cNvSpPr/>
          <p:nvPr/>
        </p:nvSpPr>
        <p:spPr>
          <a:xfrm>
            <a:off x="7603725" y="3033767"/>
            <a:ext cx="4588275" cy="601224"/>
          </a:xfrm>
          <a:prstGeom prst="borderCallout1">
            <a:avLst>
              <a:gd name="adj1" fmla="val 831"/>
              <a:gd name="adj2" fmla="val -762"/>
              <a:gd name="adj3" fmla="val 1339"/>
              <a:gd name="adj4" fmla="val -17457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na stranici #</a:t>
            </a:r>
            <a:r>
              <a:rPr lang="hr-HR" sz="1400" dirty="0" err="1"/>
              <a:t>song_page</a:t>
            </a:r>
            <a:r>
              <a:rPr lang="hr-HR" sz="1400" dirty="0"/>
              <a:t> se postavlja naziv pjesme i izvođača</a:t>
            </a:r>
          </a:p>
        </p:txBody>
      </p:sp>
      <p:sp>
        <p:nvSpPr>
          <p:cNvPr id="4" name="Oblačić: crta 3">
            <a:extLst>
              <a:ext uri="{FF2B5EF4-FFF2-40B4-BE49-F238E27FC236}">
                <a16:creationId xmlns:a16="http://schemas.microsoft.com/office/drawing/2014/main" id="{C342BB60-3A36-4497-A0EC-7E9FB69C271B}"/>
              </a:ext>
            </a:extLst>
          </p:cNvPr>
          <p:cNvSpPr/>
          <p:nvPr/>
        </p:nvSpPr>
        <p:spPr>
          <a:xfrm>
            <a:off x="7167240" y="4116812"/>
            <a:ext cx="4588275" cy="601224"/>
          </a:xfrm>
          <a:prstGeom prst="borderCallout1">
            <a:avLst>
              <a:gd name="adj1" fmla="val 831"/>
              <a:gd name="adj2" fmla="val -762"/>
              <a:gd name="adj3" fmla="val 1339"/>
              <a:gd name="adj4" fmla="val -3932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postavljanje </a:t>
            </a:r>
            <a:r>
              <a:rPr lang="hr-HR" sz="1400" dirty="0" err="1"/>
              <a:t>src</a:t>
            </a:r>
            <a:r>
              <a:rPr lang="hr-HR" sz="1400" dirty="0"/>
              <a:t> atributa audio elementa na putanju odabrane pjesme</a:t>
            </a:r>
          </a:p>
        </p:txBody>
      </p:sp>
      <p:sp>
        <p:nvSpPr>
          <p:cNvPr id="5" name="Oblačić: crta 4">
            <a:extLst>
              <a:ext uri="{FF2B5EF4-FFF2-40B4-BE49-F238E27FC236}">
                <a16:creationId xmlns:a16="http://schemas.microsoft.com/office/drawing/2014/main" id="{DDC98475-CBE1-479A-B79A-3676B0C4A7FF}"/>
              </a:ext>
            </a:extLst>
          </p:cNvPr>
          <p:cNvSpPr/>
          <p:nvPr/>
        </p:nvSpPr>
        <p:spPr>
          <a:xfrm>
            <a:off x="6775143" y="1589103"/>
            <a:ext cx="4980372" cy="810326"/>
          </a:xfrm>
          <a:prstGeom prst="borderCallout1">
            <a:avLst>
              <a:gd name="adj1" fmla="val 831"/>
              <a:gd name="adj2" fmla="val -762"/>
              <a:gd name="adj3" fmla="val 143353"/>
              <a:gd name="adj4" fmla="val -40569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for petljom se prolazi kroz sve pjesme i za dohvaćanje podataka o </a:t>
            </a:r>
            <a:r>
              <a:rPr lang="hr-HR" sz="1400" dirty="0" err="1"/>
              <a:t>kliknutoj</a:t>
            </a:r>
            <a:r>
              <a:rPr lang="hr-HR" sz="1400" dirty="0"/>
              <a:t> pjesmi uspoređuju se naziv - &lt;h2&gt; element i izvođač - &lt;p&gt; element</a:t>
            </a:r>
          </a:p>
        </p:txBody>
      </p:sp>
      <p:sp>
        <p:nvSpPr>
          <p:cNvPr id="6" name="Oblačić: crta 5">
            <a:extLst>
              <a:ext uri="{FF2B5EF4-FFF2-40B4-BE49-F238E27FC236}">
                <a16:creationId xmlns:a16="http://schemas.microsoft.com/office/drawing/2014/main" id="{F7EEC564-7BB0-4FBC-BDC4-BEEA7F7F932A}"/>
              </a:ext>
            </a:extLst>
          </p:cNvPr>
          <p:cNvSpPr/>
          <p:nvPr/>
        </p:nvSpPr>
        <p:spPr>
          <a:xfrm>
            <a:off x="2824579" y="285620"/>
            <a:ext cx="5227467" cy="477860"/>
          </a:xfrm>
          <a:prstGeom prst="borderCallout1">
            <a:avLst>
              <a:gd name="adj1" fmla="val 831"/>
              <a:gd name="adj2" fmla="val -762"/>
              <a:gd name="adj3" fmla="val 185914"/>
              <a:gd name="adj4" fmla="val -27712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dodavanje </a:t>
            </a:r>
            <a:r>
              <a:rPr lang="hr-HR" sz="1400" dirty="0" err="1"/>
              <a:t>eventListenera</a:t>
            </a:r>
            <a:r>
              <a:rPr lang="hr-HR" sz="1400" dirty="0"/>
              <a:t> na elemente klase ‘pjesma’</a:t>
            </a:r>
          </a:p>
        </p:txBody>
      </p:sp>
      <p:sp>
        <p:nvSpPr>
          <p:cNvPr id="7" name="Elipsa 6">
            <a:extLst>
              <a:ext uri="{FF2B5EF4-FFF2-40B4-BE49-F238E27FC236}">
                <a16:creationId xmlns:a16="http://schemas.microsoft.com/office/drawing/2014/main" id="{8E57E6AA-B001-4FFE-88B6-88D91409F653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1945563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59EE2FE4-B80F-4422-AEF9-EB7AE488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82" y="1124856"/>
            <a:ext cx="2588078" cy="4601029"/>
          </a:xfrm>
          <a:prstGeom prst="rect">
            <a:avLst/>
          </a:prstGeom>
        </p:spPr>
      </p:pic>
      <p:pic>
        <p:nvPicPr>
          <p:cNvPr id="3" name="Slika 2">
            <a:extLst>
              <a:ext uri="{FF2B5EF4-FFF2-40B4-BE49-F238E27FC236}">
                <a16:creationId xmlns:a16="http://schemas.microsoft.com/office/drawing/2014/main" id="{9B488D54-477E-4A79-8DB7-6B82A7BD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70" y="1045028"/>
            <a:ext cx="2585368" cy="4680857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DBA19883-EEAB-43C2-8592-FE1CA3078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364" y="1045028"/>
            <a:ext cx="2658265" cy="4680857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D18553A9-34BA-453F-8D52-F82438E2A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532" y="1045028"/>
            <a:ext cx="2644455" cy="4680857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CE22A6E8-DBB9-42E3-AC14-7CD387AD2824}"/>
              </a:ext>
            </a:extLst>
          </p:cNvPr>
          <p:cNvSpPr txBox="1"/>
          <p:nvPr/>
        </p:nvSpPr>
        <p:spPr>
          <a:xfrm>
            <a:off x="4460295" y="227258"/>
            <a:ext cx="153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#</a:t>
            </a:r>
            <a:r>
              <a:rPr lang="hr-HR" dirty="0" err="1">
                <a:solidFill>
                  <a:srgbClr val="92D050"/>
                </a:solidFill>
              </a:rPr>
              <a:t>music_page</a:t>
            </a:r>
            <a:endParaRPr lang="hr-H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0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F858216-A776-496B-A5E3-CC7AE16FC3CE}"/>
              </a:ext>
            </a:extLst>
          </p:cNvPr>
          <p:cNvSpPr/>
          <p:nvPr/>
        </p:nvSpPr>
        <p:spPr>
          <a:xfrm>
            <a:off x="0" y="35510"/>
            <a:ext cx="11292396" cy="6786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theme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-b"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music_page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data-filter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data-input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search_all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header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MusiX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&amp; 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LyriX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&lt;!--/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header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tabs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navbar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songs_list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ajax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artists_list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ajax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Artists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albums_list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ajax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Albums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genres_list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ajax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theme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Genres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navbar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songs_list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listview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data-filter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data-filter-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"Search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..."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inset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ul_songs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songs_list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albums_list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listview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data-filter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data-filter-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"Search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albums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..."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inset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ul_albums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albums_list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artists_list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listview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data-filter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data-filter-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"Search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artists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..."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inset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ul_artists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artists_list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genres_list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listview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data-filter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data-filter-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"Search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genres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..."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inset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ul_genres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genres_list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controls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"_audio"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hidden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source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"music/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Imagine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Dragons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- Thunder.mp3"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"audio/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mpeg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Your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browser 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does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not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support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the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audio element.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tabs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jqm-footer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footer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margin-left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: 10px;"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btnsong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"audio"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Song title - Song artist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btnplay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play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/pause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navbar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btnsettings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gear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Settings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btnhome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btnmusic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grid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Music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/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navbar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 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/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footer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 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/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music_page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 --&gt;</a:t>
            </a:r>
            <a:endParaRPr lang="hr-H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lipsa 4">
            <a:extLst>
              <a:ext uri="{FF2B5EF4-FFF2-40B4-BE49-F238E27FC236}">
                <a16:creationId xmlns:a16="http://schemas.microsoft.com/office/drawing/2014/main" id="{235068F7-4505-45B4-AE85-291FD3C75D6D}"/>
              </a:ext>
            </a:extLst>
          </p:cNvPr>
          <p:cNvSpPr/>
          <p:nvPr/>
        </p:nvSpPr>
        <p:spPr>
          <a:xfrm>
            <a:off x="9667783" y="408373"/>
            <a:ext cx="1908699" cy="1118586"/>
          </a:xfrm>
          <a:prstGeom prst="ellips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1108684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ACFF955A-F1ED-4103-8CB1-9A78782BD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67" y="1059004"/>
            <a:ext cx="3222594" cy="5639539"/>
          </a:xfrm>
          <a:prstGeom prst="rect">
            <a:avLst/>
          </a:prstGeom>
        </p:spPr>
      </p:pic>
      <p:sp>
        <p:nvSpPr>
          <p:cNvPr id="3" name="Pravokutnik 2">
            <a:extLst>
              <a:ext uri="{FF2B5EF4-FFF2-40B4-BE49-F238E27FC236}">
                <a16:creationId xmlns:a16="http://schemas.microsoft.com/office/drawing/2014/main" id="{F52A0CFB-BEA3-478B-A2A6-59A54D48DF99}"/>
              </a:ext>
            </a:extLst>
          </p:cNvPr>
          <p:cNvSpPr/>
          <p:nvPr/>
        </p:nvSpPr>
        <p:spPr>
          <a:xfrm>
            <a:off x="-1" y="332420"/>
            <a:ext cx="11301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songs_list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listview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data-filter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data-filter-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"Search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..."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inset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ul_songs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songs_list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trelica: savijeno 3">
            <a:extLst>
              <a:ext uri="{FF2B5EF4-FFF2-40B4-BE49-F238E27FC236}">
                <a16:creationId xmlns:a16="http://schemas.microsoft.com/office/drawing/2014/main" id="{865EF914-F395-4E96-904B-B2A8E4134062}"/>
              </a:ext>
            </a:extLst>
          </p:cNvPr>
          <p:cNvSpPr/>
          <p:nvPr/>
        </p:nvSpPr>
        <p:spPr>
          <a:xfrm rot="10800000">
            <a:off x="5225985" y="1059002"/>
            <a:ext cx="1503288" cy="1089393"/>
          </a:xfrm>
          <a:prstGeom prst="bentArrow">
            <a:avLst>
              <a:gd name="adj1" fmla="val 1554"/>
              <a:gd name="adj2" fmla="val 15407"/>
              <a:gd name="adj3" fmla="val 41484"/>
              <a:gd name="adj4" fmla="val 47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19FE43D9-3BD4-4AF5-B317-AB71408A5918}"/>
              </a:ext>
            </a:extLst>
          </p:cNvPr>
          <p:cNvSpPr/>
          <p:nvPr/>
        </p:nvSpPr>
        <p:spPr>
          <a:xfrm>
            <a:off x="5921405" y="3380125"/>
            <a:ext cx="803429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song_title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song_artist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btnsong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'-'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paused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pause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Strelica: savijeno 7">
            <a:extLst>
              <a:ext uri="{FF2B5EF4-FFF2-40B4-BE49-F238E27FC236}">
                <a16:creationId xmlns:a16="http://schemas.microsoft.com/office/drawing/2014/main" id="{84251FFD-89C6-4DD7-8E90-692DDB32822C}"/>
              </a:ext>
            </a:extLst>
          </p:cNvPr>
          <p:cNvSpPr/>
          <p:nvPr/>
        </p:nvSpPr>
        <p:spPr>
          <a:xfrm rot="10444603">
            <a:off x="4475940" y="5335354"/>
            <a:ext cx="1627367" cy="686951"/>
          </a:xfrm>
          <a:prstGeom prst="bentArrow">
            <a:avLst>
              <a:gd name="adj1" fmla="val 0"/>
              <a:gd name="adj2" fmla="val 17777"/>
              <a:gd name="adj3" fmla="val 45516"/>
              <a:gd name="adj4" fmla="val 82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73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4F8FF03-9DA5-43CF-AD57-75C3BCC2E152}"/>
              </a:ext>
            </a:extLst>
          </p:cNvPr>
          <p:cNvSpPr/>
          <p:nvPr/>
        </p:nvSpPr>
        <p:spPr>
          <a:xfrm>
            <a:off x="210104" y="4908630"/>
            <a:ext cx="36605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settings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settings_page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D5C59F88-C02B-4E91-890B-6D31A1D31162}"/>
              </a:ext>
            </a:extLst>
          </p:cNvPr>
          <p:cNvSpPr/>
          <p:nvPr/>
        </p:nvSpPr>
        <p:spPr>
          <a:xfrm>
            <a:off x="8390915" y="6187169"/>
            <a:ext cx="33883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home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home_page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DD94F8B0-AB89-49B5-AADD-EFC39FC0BD78}"/>
              </a:ext>
            </a:extLst>
          </p:cNvPr>
          <p:cNvSpPr/>
          <p:nvPr/>
        </p:nvSpPr>
        <p:spPr>
          <a:xfrm>
            <a:off x="8649050" y="5390344"/>
            <a:ext cx="35429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music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music_page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2BCD5F98-FD11-4A60-8371-6DB6FDB1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1" y="0"/>
            <a:ext cx="3542950" cy="623676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cxnSp>
        <p:nvCxnSpPr>
          <p:cNvPr id="10" name="Poveznik: kutno 9">
            <a:extLst>
              <a:ext uri="{FF2B5EF4-FFF2-40B4-BE49-F238E27FC236}">
                <a16:creationId xmlns:a16="http://schemas.microsoft.com/office/drawing/2014/main" id="{A90638EC-DB2B-4FE1-A44B-424FF2B9C23B}"/>
              </a:ext>
            </a:extLst>
          </p:cNvPr>
          <p:cNvCxnSpPr/>
          <p:nvPr/>
        </p:nvCxnSpPr>
        <p:spPr>
          <a:xfrm rot="10800000">
            <a:off x="2755038" y="5508794"/>
            <a:ext cx="1083076" cy="363263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oveznik: kutno 12">
            <a:extLst>
              <a:ext uri="{FF2B5EF4-FFF2-40B4-BE49-F238E27FC236}">
                <a16:creationId xmlns:a16="http://schemas.microsoft.com/office/drawing/2014/main" id="{C47451C5-CBBD-4791-BBD7-A8F90B943DCA}"/>
              </a:ext>
            </a:extLst>
          </p:cNvPr>
          <p:cNvCxnSpPr>
            <a:cxnSpLocks/>
          </p:cNvCxnSpPr>
          <p:nvPr/>
        </p:nvCxnSpPr>
        <p:spPr>
          <a:xfrm>
            <a:off x="5699464" y="6368170"/>
            <a:ext cx="2536813" cy="238163"/>
          </a:xfrm>
          <a:prstGeom prst="bentConnector3">
            <a:avLst>
              <a:gd name="adj1" fmla="val 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oveznik: kutno 20">
            <a:extLst>
              <a:ext uri="{FF2B5EF4-FFF2-40B4-BE49-F238E27FC236}">
                <a16:creationId xmlns:a16="http://schemas.microsoft.com/office/drawing/2014/main" id="{114B16DD-5260-402D-953E-C72D25E0DAB8}"/>
              </a:ext>
            </a:extLst>
          </p:cNvPr>
          <p:cNvCxnSpPr>
            <a:cxnSpLocks/>
          </p:cNvCxnSpPr>
          <p:nvPr/>
        </p:nvCxnSpPr>
        <p:spPr>
          <a:xfrm flipV="1">
            <a:off x="7662189" y="5592931"/>
            <a:ext cx="845921" cy="397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665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898FB19B-1294-46C6-9AAC-9C807F07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116" y="916571"/>
            <a:ext cx="3155107" cy="562230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3" name="Oblačić: crta 2">
            <a:extLst>
              <a:ext uri="{FF2B5EF4-FFF2-40B4-BE49-F238E27FC236}">
                <a16:creationId xmlns:a16="http://schemas.microsoft.com/office/drawing/2014/main" id="{A7A579CE-2740-4F3D-A85D-926FD0CC18D7}"/>
              </a:ext>
            </a:extLst>
          </p:cNvPr>
          <p:cNvSpPr/>
          <p:nvPr/>
        </p:nvSpPr>
        <p:spPr>
          <a:xfrm>
            <a:off x="9055224" y="6039333"/>
            <a:ext cx="2249010" cy="499546"/>
          </a:xfrm>
          <a:prstGeom prst="borderCallout1">
            <a:avLst>
              <a:gd name="adj1" fmla="val 831"/>
              <a:gd name="adj2" fmla="val -762"/>
              <a:gd name="adj3" fmla="val -56799"/>
              <a:gd name="adj4" fmla="val -96213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 err="1"/>
              <a:t>songnext</a:t>
            </a:r>
            <a:r>
              <a:rPr lang="hr-HR" sz="1400" dirty="0"/>
              <a:t>()</a:t>
            </a:r>
          </a:p>
        </p:txBody>
      </p:sp>
      <p:sp>
        <p:nvSpPr>
          <p:cNvPr id="4" name="Oblačić: crta 3">
            <a:extLst>
              <a:ext uri="{FF2B5EF4-FFF2-40B4-BE49-F238E27FC236}">
                <a16:creationId xmlns:a16="http://schemas.microsoft.com/office/drawing/2014/main" id="{73B811C2-5A5A-4522-8EFC-13BC9794963B}"/>
              </a:ext>
            </a:extLst>
          </p:cNvPr>
          <p:cNvSpPr/>
          <p:nvPr/>
        </p:nvSpPr>
        <p:spPr>
          <a:xfrm>
            <a:off x="1349926" y="5404104"/>
            <a:ext cx="2249010" cy="499546"/>
          </a:xfrm>
          <a:prstGeom prst="borderCallout1">
            <a:avLst>
              <a:gd name="adj1" fmla="val 9717"/>
              <a:gd name="adj2" fmla="val 102265"/>
              <a:gd name="adj3" fmla="val 51608"/>
              <a:gd name="adj4" fmla="val 142998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 err="1"/>
              <a:t>songprevious</a:t>
            </a:r>
            <a:r>
              <a:rPr lang="hr-HR" sz="1400" dirty="0"/>
              <a:t>()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AE40400-AD48-40DA-A68F-410DB74D7AAF}"/>
              </a:ext>
            </a:extLst>
          </p:cNvPr>
          <p:cNvSpPr txBox="1"/>
          <p:nvPr/>
        </p:nvSpPr>
        <p:spPr>
          <a:xfrm>
            <a:off x="5188264" y="327524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#</a:t>
            </a:r>
            <a:r>
              <a:rPr lang="hr-HR" dirty="0" err="1">
                <a:solidFill>
                  <a:srgbClr val="92D050"/>
                </a:solidFill>
              </a:rPr>
              <a:t>song_page</a:t>
            </a:r>
            <a:endParaRPr lang="hr-HR" dirty="0">
              <a:solidFill>
                <a:srgbClr val="92D050"/>
              </a:solidFill>
            </a:endParaRPr>
          </a:p>
        </p:txBody>
      </p:sp>
      <p:sp>
        <p:nvSpPr>
          <p:cNvPr id="7" name="Oblačić: crta 6">
            <a:extLst>
              <a:ext uri="{FF2B5EF4-FFF2-40B4-BE49-F238E27FC236}">
                <a16:creationId xmlns:a16="http://schemas.microsoft.com/office/drawing/2014/main" id="{11272B5D-4763-4B56-865F-3A99875E5B47}"/>
              </a:ext>
            </a:extLst>
          </p:cNvPr>
          <p:cNvSpPr/>
          <p:nvPr/>
        </p:nvSpPr>
        <p:spPr>
          <a:xfrm>
            <a:off x="1349926" y="3477952"/>
            <a:ext cx="2249010" cy="499546"/>
          </a:xfrm>
          <a:prstGeom prst="borderCallout1">
            <a:avLst>
              <a:gd name="adj1" fmla="val 9717"/>
              <a:gd name="adj2" fmla="val 102265"/>
              <a:gd name="adj3" fmla="val 252426"/>
              <a:gd name="adj4" fmla="val 13826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 err="1"/>
              <a:t>load_lyrics_from_api</a:t>
            </a:r>
            <a:r>
              <a:rPr lang="hr-HR" sz="1400" dirty="0"/>
              <a:t>()</a:t>
            </a:r>
          </a:p>
        </p:txBody>
      </p:sp>
      <p:sp>
        <p:nvSpPr>
          <p:cNvPr id="9" name="Oblačić: crta 8">
            <a:extLst>
              <a:ext uri="{FF2B5EF4-FFF2-40B4-BE49-F238E27FC236}">
                <a16:creationId xmlns:a16="http://schemas.microsoft.com/office/drawing/2014/main" id="{5472552B-9B67-4570-90EF-8F5F1F1429FB}"/>
              </a:ext>
            </a:extLst>
          </p:cNvPr>
          <p:cNvSpPr/>
          <p:nvPr/>
        </p:nvSpPr>
        <p:spPr>
          <a:xfrm>
            <a:off x="1349926" y="4188425"/>
            <a:ext cx="2249010" cy="499546"/>
          </a:xfrm>
          <a:prstGeom prst="borderCallout1">
            <a:avLst>
              <a:gd name="adj1" fmla="val -8055"/>
              <a:gd name="adj2" fmla="val 96738"/>
              <a:gd name="adj3" fmla="val 191042"/>
              <a:gd name="adj4" fmla="val 135411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 err="1"/>
              <a:t>seektimeupdate</a:t>
            </a:r>
            <a:r>
              <a:rPr lang="hr-HR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08293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009AE09-8C3D-40A0-BD0C-41362AB865F6}"/>
              </a:ext>
            </a:extLst>
          </p:cNvPr>
          <p:cNvSpPr/>
          <p:nvPr/>
        </p:nvSpPr>
        <p:spPr>
          <a:xfrm>
            <a:off x="-1" y="148471"/>
            <a:ext cx="1180730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theme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-b"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header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"./"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shadow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ajax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iconpos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notext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carat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-l"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back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iconshadow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Back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shadow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ajax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heart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iconpos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notext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iconshadow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false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btnlike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&lt;!--/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header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content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text-align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: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song_title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Song title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text-align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: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;"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song_artist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Song artist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lyrics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lyrics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.......................................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btnloadlyrics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Load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lyrics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&lt;!--&lt;input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type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range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"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="_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range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" data-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highlight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='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' min="0"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max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="100"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step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="1" &gt;--&gt;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timebox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curtimetext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00:00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durtimetext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00:00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progress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progress_bar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width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: 100%;"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progress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margin-left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: 20px;"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ui-bnt-a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ui-btn-inline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ui-shadow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ui-corner-all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btnprevious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ui-bnt-a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ui-btn-inline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ui-shadow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ui-corner-all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btnplay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play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/pause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ui-bnt-a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ui-btn-inline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ui-shadow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ui-corner-all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btnnext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next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edit_page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btnedit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Edit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song info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/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content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</a:p>
          <a:p>
            <a:r>
              <a:rPr lang="hr-HR" sz="1000" dirty="0">
                <a:solidFill>
                  <a:srgbClr val="80808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jqm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-footer"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"footer"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data-position</a:t>
            </a:r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CE9178"/>
                </a:solidFill>
                <a:latin typeface="Consolas" panose="020B0609020204030204" pitchFamily="49" charset="0"/>
              </a:rPr>
              <a:t>"fixed"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/footer --&gt;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&lt;!-- /</a:t>
            </a:r>
            <a:r>
              <a:rPr lang="en-US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song_page</a:t>
            </a:r>
            <a:r>
              <a:rPr lang="en-US" sz="1000" dirty="0">
                <a:solidFill>
                  <a:srgbClr val="6A9955"/>
                </a:solidFill>
                <a:latin typeface="Consolas" panose="020B0609020204030204" pitchFamily="49" charset="0"/>
              </a:rPr>
              <a:t> --&gt;</a:t>
            </a:r>
            <a:endParaRPr lang="en-US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hr-HR" sz="1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hr-H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lipsa 5">
            <a:extLst>
              <a:ext uri="{FF2B5EF4-FFF2-40B4-BE49-F238E27FC236}">
                <a16:creationId xmlns:a16="http://schemas.microsoft.com/office/drawing/2014/main" id="{0910AF58-3DE6-46BB-8067-FC5744E98FF8}"/>
              </a:ext>
            </a:extLst>
          </p:cNvPr>
          <p:cNvSpPr/>
          <p:nvPr/>
        </p:nvSpPr>
        <p:spPr>
          <a:xfrm>
            <a:off x="9898601" y="852257"/>
            <a:ext cx="1908699" cy="1118586"/>
          </a:xfrm>
          <a:prstGeom prst="ellips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392729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D70873C7-8528-4C0D-A14E-525A1CC7E0B5}"/>
              </a:ext>
            </a:extLst>
          </p:cNvPr>
          <p:cNvSpPr/>
          <p:nvPr/>
        </p:nvSpPr>
        <p:spPr>
          <a:xfrm>
            <a:off x="375821" y="692977"/>
            <a:ext cx="1170668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songnext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//metoda koja se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izvrsi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 klikom na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btn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next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, reproducira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sljedecu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 pjesmu sa popisa pjesama </a:t>
            </a:r>
            <a:endParaRPr lang="hr-H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1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1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//u popisu pjesama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pronadjemo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 pjesmu koja se trenutno izvodi</a:t>
            </a:r>
            <a:endParaRPr lang="hr-H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((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//ako je trenutna pjesma na kraju popisa pjesama onda se reproducira prva s popisa &gt;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[0]</a:t>
            </a:r>
            <a:endParaRPr lang="hr-H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song_title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song_artist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btnsong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 - 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load_lyrics_from_api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((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&lt;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//ako je indeks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sljedece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 pjesme unutar duljine popisa pjesama, reproducira se pjesma na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[i+1]</a:t>
            </a:r>
            <a:endParaRPr lang="hr-H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 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song_title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song_artist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btnsong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 - 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load_lyrics_from_api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1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}}}</a:t>
            </a:r>
            <a:endParaRPr lang="hr-H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Elipsa 2">
            <a:extLst>
              <a:ext uri="{FF2B5EF4-FFF2-40B4-BE49-F238E27FC236}">
                <a16:creationId xmlns:a16="http://schemas.microsoft.com/office/drawing/2014/main" id="{6113AE89-EA45-453D-8FAC-F206F6CC49C1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9926625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kutnik 2">
            <a:extLst>
              <a:ext uri="{FF2B5EF4-FFF2-40B4-BE49-F238E27FC236}">
                <a16:creationId xmlns:a16="http://schemas.microsoft.com/office/drawing/2014/main" id="{A9E86CB7-7E40-4C5E-BF8D-AE66550E8E0E}"/>
              </a:ext>
            </a:extLst>
          </p:cNvPr>
          <p:cNvSpPr/>
          <p:nvPr/>
        </p:nvSpPr>
        <p:spPr>
          <a:xfrm>
            <a:off x="71023" y="689788"/>
            <a:ext cx="12263020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05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songprevious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//metoda koja se </a:t>
            </a:r>
            <a:r>
              <a:rPr lang="hr-H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izvrsi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 klikom na </a:t>
            </a:r>
            <a:r>
              <a:rPr lang="hr-H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btn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hr-H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previous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, reproducira prethodnu pjesmu sa popisa pjesama</a:t>
            </a:r>
            <a:endParaRPr lang="hr-HR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hr-HR" sz="105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5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{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//u popisu pjesama </a:t>
            </a:r>
            <a:r>
              <a:rPr lang="hr-H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pronadjemo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 koja se trenutno izvodi</a:t>
            </a:r>
            <a:endParaRPr lang="hr-HR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((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 == -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//ako indeks </a:t>
            </a:r>
            <a:r>
              <a:rPr lang="hr-H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sljedece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 pjesme izlazi iz granica niza onda se reproducira pjesma s kraja niza &gt; </a:t>
            </a:r>
            <a:r>
              <a:rPr lang="hr-H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songs_info.length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 - 1]</a:t>
            </a:r>
            <a:endParaRPr lang="hr-HR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song_title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song_artist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btnsong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 - 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load_lyrics_from_api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5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((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 &gt;= 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) 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//ako u popisu pjesama postoji ona manjeg indeksa onda se ona reproducira &gt; </a:t>
            </a:r>
            <a:r>
              <a:rPr lang="hr-HR" sz="1050" dirty="0" err="1">
                <a:solidFill>
                  <a:srgbClr val="6A9955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6A9955"/>
                </a:solidFill>
                <a:latin typeface="Consolas" panose="020B0609020204030204" pitchFamily="49" charset="0"/>
              </a:rPr>
              <a:t>[i-1]</a:t>
            </a:r>
            <a:endParaRPr lang="hr-HR" sz="105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song_title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song_artist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btnsong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 - 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hr-HR" sz="105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5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5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5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load_lyrics_from_api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5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05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lipsa 3">
            <a:extLst>
              <a:ext uri="{FF2B5EF4-FFF2-40B4-BE49-F238E27FC236}">
                <a16:creationId xmlns:a16="http://schemas.microsoft.com/office/drawing/2014/main" id="{F7717543-D6BB-46DD-BACB-4E54C310A858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99031121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2755092-2A02-4B19-ABF7-2F2AB9C2C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a 18" descr="Tablet">
            <a:extLst>
              <a:ext uri="{FF2B5EF4-FFF2-40B4-BE49-F238E27FC236}">
                <a16:creationId xmlns:a16="http://schemas.microsoft.com/office/drawing/2014/main" id="{46C56E97-C084-491B-8905-3FA1D616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658" y="1197067"/>
            <a:ext cx="944409" cy="275613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F21651-7098-4455-876C-B10FC5B3B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75791" y="1755648"/>
            <a:ext cx="0" cy="13716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a 6" descr="Tablet">
            <a:extLst>
              <a:ext uri="{FF2B5EF4-FFF2-40B4-BE49-F238E27FC236}">
                <a16:creationId xmlns:a16="http://schemas.microsoft.com/office/drawing/2014/main" id="{830E4AA2-C008-47B7-9462-758C0C438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7552" y="2085443"/>
            <a:ext cx="1117574" cy="219959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F3EBE-1295-44A8-AD05-61078D414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7100" y="1755648"/>
            <a:ext cx="0" cy="13716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 descr="Računalstvo u oblaku">
            <a:extLst>
              <a:ext uri="{FF2B5EF4-FFF2-40B4-BE49-F238E27FC236}">
                <a16:creationId xmlns:a16="http://schemas.microsoft.com/office/drawing/2014/main" id="{3813ACB3-4125-4185-A95D-D268BA21A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4467" y="2059431"/>
            <a:ext cx="1800404" cy="180040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59F900-F9E1-464C-B31C-18C264152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29670" y="1755648"/>
            <a:ext cx="0" cy="13716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a 17" descr="Tablet">
            <a:extLst>
              <a:ext uri="{FF2B5EF4-FFF2-40B4-BE49-F238E27FC236}">
                <a16:creationId xmlns:a16="http://schemas.microsoft.com/office/drawing/2014/main" id="{FE8032B5-A476-4053-BB30-2949BBCF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067" y="2020978"/>
            <a:ext cx="711716" cy="219959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5A16B8-D4DD-4B6E-8E67-8D81432C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7386A2C-98C8-4053-89D9-65CDA232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Pravokutnik 20">
            <a:extLst>
              <a:ext uri="{FF2B5EF4-FFF2-40B4-BE49-F238E27FC236}">
                <a16:creationId xmlns:a16="http://schemas.microsoft.com/office/drawing/2014/main" id="{24F63FB5-E170-4D8F-BE0B-884169436364}"/>
              </a:ext>
            </a:extLst>
          </p:cNvPr>
          <p:cNvSpPr/>
          <p:nvPr/>
        </p:nvSpPr>
        <p:spPr>
          <a:xfrm>
            <a:off x="3714849" y="3999466"/>
            <a:ext cx="2367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600" b="1" i="0" u="none" strike="noStrike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PhoneGap</a:t>
            </a:r>
            <a:r>
              <a:rPr lang="hr-HR" sz="1600" b="1" i="0" u="none" strike="noStrike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Desktop</a:t>
            </a:r>
            <a:endParaRPr lang="hr-HR" sz="1600" dirty="0"/>
          </a:p>
        </p:txBody>
      </p:sp>
      <p:sp>
        <p:nvSpPr>
          <p:cNvPr id="31" name="Pravokutnik 30">
            <a:extLst>
              <a:ext uri="{FF2B5EF4-FFF2-40B4-BE49-F238E27FC236}">
                <a16:creationId xmlns:a16="http://schemas.microsoft.com/office/drawing/2014/main" id="{F1D57A84-957B-4938-97C6-A29D4CD4A111}"/>
              </a:ext>
            </a:extLst>
          </p:cNvPr>
          <p:cNvSpPr/>
          <p:nvPr/>
        </p:nvSpPr>
        <p:spPr>
          <a:xfrm>
            <a:off x="946631" y="4035906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i="0" u="none" strike="noStrike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jQueryMobile</a:t>
            </a:r>
            <a:endParaRPr lang="hr-HR" dirty="0"/>
          </a:p>
        </p:txBody>
      </p:sp>
      <p:pic>
        <p:nvPicPr>
          <p:cNvPr id="23" name="Slika 22">
            <a:extLst>
              <a:ext uri="{FF2B5EF4-FFF2-40B4-BE49-F238E27FC236}">
                <a16:creationId xmlns:a16="http://schemas.microsoft.com/office/drawing/2014/main" id="{0D92C67E-05A5-4C25-8AE2-FA16C4C49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83" y="2131526"/>
            <a:ext cx="1057655" cy="1057655"/>
          </a:xfrm>
          <a:prstGeom prst="rect">
            <a:avLst/>
          </a:prstGeom>
        </p:spPr>
      </p:pic>
      <p:pic>
        <p:nvPicPr>
          <p:cNvPr id="27" name="Slika 26" descr="Slika na kojoj se prikazuje crtež&#10;&#10;Opis je automatski generiran">
            <a:extLst>
              <a:ext uri="{FF2B5EF4-FFF2-40B4-BE49-F238E27FC236}">
                <a16:creationId xmlns:a16="http://schemas.microsoft.com/office/drawing/2014/main" id="{03509160-4B5D-46E9-8DB2-188E30751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763" y="2901819"/>
            <a:ext cx="695058" cy="801990"/>
          </a:xfrm>
          <a:prstGeom prst="rect">
            <a:avLst/>
          </a:prstGeom>
        </p:spPr>
      </p:pic>
      <p:sp>
        <p:nvSpPr>
          <p:cNvPr id="35" name="Pravokutnik 34">
            <a:extLst>
              <a:ext uri="{FF2B5EF4-FFF2-40B4-BE49-F238E27FC236}">
                <a16:creationId xmlns:a16="http://schemas.microsoft.com/office/drawing/2014/main" id="{E84CB106-DC34-4AA8-864F-D8C77DD32368}"/>
              </a:ext>
            </a:extLst>
          </p:cNvPr>
          <p:cNvSpPr/>
          <p:nvPr/>
        </p:nvSpPr>
        <p:spPr>
          <a:xfrm>
            <a:off x="9674467" y="4070658"/>
            <a:ext cx="2273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i="0" u="none" strike="noStrike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APISeeds</a:t>
            </a:r>
            <a:r>
              <a:rPr lang="hr-HR" b="1" i="0" u="none" strike="noStrike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hr-HR" b="1" i="0" u="none" strike="noStrike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Lyrics</a:t>
            </a:r>
            <a:endParaRPr lang="hr-HR" dirty="0"/>
          </a:p>
        </p:txBody>
      </p:sp>
      <p:pic>
        <p:nvPicPr>
          <p:cNvPr id="37" name="Grafika 36" descr="Računalstvo u oblaku">
            <a:extLst>
              <a:ext uri="{FF2B5EF4-FFF2-40B4-BE49-F238E27FC236}">
                <a16:creationId xmlns:a16="http://schemas.microsoft.com/office/drawing/2014/main" id="{D163A90A-E718-4843-9BBE-DF1E8AFDE4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7765" y="2036781"/>
            <a:ext cx="1800404" cy="1800404"/>
          </a:xfrm>
          <a:prstGeom prst="rect">
            <a:avLst/>
          </a:prstGeom>
        </p:spPr>
      </p:pic>
      <p:sp>
        <p:nvSpPr>
          <p:cNvPr id="39" name="Pravokutnik 38">
            <a:extLst>
              <a:ext uri="{FF2B5EF4-FFF2-40B4-BE49-F238E27FC236}">
                <a16:creationId xmlns:a16="http://schemas.microsoft.com/office/drawing/2014/main" id="{DB756801-C6E1-4974-912D-E2775EDABDE4}"/>
              </a:ext>
            </a:extLst>
          </p:cNvPr>
          <p:cNvSpPr/>
          <p:nvPr/>
        </p:nvSpPr>
        <p:spPr>
          <a:xfrm>
            <a:off x="6907564" y="403590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b="1" dirty="0" err="1">
                <a:solidFill>
                  <a:srgbClr val="444444"/>
                </a:solidFill>
                <a:latin typeface="Verdana" panose="020B0604030504040204" pitchFamily="34" charset="0"/>
              </a:rPr>
              <a:t>mongoDB</a:t>
            </a:r>
            <a:endParaRPr lang="hr-HR" dirty="0"/>
          </a:p>
        </p:txBody>
      </p:sp>
      <p:sp>
        <p:nvSpPr>
          <p:cNvPr id="25" name="Pravokutnik 24">
            <a:extLst>
              <a:ext uri="{FF2B5EF4-FFF2-40B4-BE49-F238E27FC236}">
                <a16:creationId xmlns:a16="http://schemas.microsoft.com/office/drawing/2014/main" id="{BBF5EC1D-356A-4CC2-B72C-506F104E8502}"/>
              </a:ext>
            </a:extLst>
          </p:cNvPr>
          <p:cNvSpPr/>
          <p:nvPr/>
        </p:nvSpPr>
        <p:spPr>
          <a:xfrm>
            <a:off x="873507" y="5894840"/>
            <a:ext cx="46517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&amp;quot"/>
              </a:rPr>
              <a:t>cross-platform mobile application development frameworks</a:t>
            </a:r>
            <a:endParaRPr lang="hr-HR" sz="1400" b="1" dirty="0">
              <a:solidFill>
                <a:schemeClr val="tx1">
                  <a:lumMod val="65000"/>
                  <a:lumOff val="35000"/>
                </a:schemeClr>
              </a:solidFill>
              <a:latin typeface="&amp;quot"/>
            </a:endParaRPr>
          </a:p>
        </p:txBody>
      </p:sp>
      <p:sp>
        <p:nvSpPr>
          <p:cNvPr id="29" name="Pravokutnik 28">
            <a:extLst>
              <a:ext uri="{FF2B5EF4-FFF2-40B4-BE49-F238E27FC236}">
                <a16:creationId xmlns:a16="http://schemas.microsoft.com/office/drawing/2014/main" id="{B8FE8DDF-2982-4435-BD44-1CEF8C191352}"/>
              </a:ext>
            </a:extLst>
          </p:cNvPr>
          <p:cNvSpPr/>
          <p:nvPr/>
        </p:nvSpPr>
        <p:spPr>
          <a:xfrm>
            <a:off x="637678" y="5690653"/>
            <a:ext cx="1717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600" b="1" dirty="0" err="1">
                <a:solidFill>
                  <a:srgbClr val="444444"/>
                </a:solidFill>
                <a:latin typeface="Verdana" panose="020B0604030504040204" pitchFamily="34" charset="0"/>
              </a:rPr>
              <a:t>jQueryMobile</a:t>
            </a:r>
            <a:endParaRPr lang="hr-HR" sz="1600" dirty="0"/>
          </a:p>
        </p:txBody>
      </p:sp>
      <p:sp>
        <p:nvSpPr>
          <p:cNvPr id="33" name="Pravokutnik 32">
            <a:extLst>
              <a:ext uri="{FF2B5EF4-FFF2-40B4-BE49-F238E27FC236}">
                <a16:creationId xmlns:a16="http://schemas.microsoft.com/office/drawing/2014/main" id="{7CE0482A-95B1-49FE-82EF-99A1BA399EAD}"/>
              </a:ext>
            </a:extLst>
          </p:cNvPr>
          <p:cNvSpPr/>
          <p:nvPr/>
        </p:nvSpPr>
        <p:spPr>
          <a:xfrm>
            <a:off x="5782019" y="5719651"/>
            <a:ext cx="23679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1600" b="1" dirty="0" err="1">
                <a:solidFill>
                  <a:srgbClr val="444444"/>
                </a:solidFill>
                <a:latin typeface="Verdana" panose="020B0604030504040204" pitchFamily="34" charset="0"/>
              </a:rPr>
              <a:t>PhoneGap</a:t>
            </a:r>
            <a:r>
              <a:rPr lang="hr-HR" sz="1600" b="1" dirty="0">
                <a:solidFill>
                  <a:srgbClr val="444444"/>
                </a:solidFill>
                <a:latin typeface="Verdana" panose="020B0604030504040204" pitchFamily="34" charset="0"/>
              </a:rPr>
              <a:t> Desktop</a:t>
            </a:r>
            <a:endParaRPr lang="hr-HR" sz="1600" dirty="0"/>
          </a:p>
        </p:txBody>
      </p:sp>
      <p:sp>
        <p:nvSpPr>
          <p:cNvPr id="40" name="Pravokutnik 39">
            <a:extLst>
              <a:ext uri="{FF2B5EF4-FFF2-40B4-BE49-F238E27FC236}">
                <a16:creationId xmlns:a16="http://schemas.microsoft.com/office/drawing/2014/main" id="{EDEECEF7-F4EF-48BB-94DE-4CDB31955643}"/>
              </a:ext>
            </a:extLst>
          </p:cNvPr>
          <p:cNvSpPr/>
          <p:nvPr/>
        </p:nvSpPr>
        <p:spPr>
          <a:xfrm>
            <a:off x="5881670" y="589444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4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&amp;quot"/>
              </a:rPr>
              <a:t>Develop locally then instantly see changes on your connected mobile device</a:t>
            </a:r>
            <a:endParaRPr lang="hr-H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00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>
            <a:extLst>
              <a:ext uri="{FF2B5EF4-FFF2-40B4-BE49-F238E27FC236}">
                <a16:creationId xmlns:a16="http://schemas.microsoft.com/office/drawing/2014/main" id="{F7717543-D6BB-46DD-BACB-4E54C310A858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B899A988-667A-45CE-A49A-FF8A2EB72D76}"/>
              </a:ext>
            </a:extLst>
          </p:cNvPr>
          <p:cNvSpPr/>
          <p:nvPr/>
        </p:nvSpPr>
        <p:spPr>
          <a:xfrm>
            <a:off x="544497" y="2044083"/>
            <a:ext cx="97624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seektimeupdate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currentTime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(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progress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toPrecision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progress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currentTime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currentTime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duration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){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cursecs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){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dursecs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){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curmins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){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durmins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curtimetext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durtimetext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durmins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dursecs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63C9D110-4F3D-4A87-A1C4-F0CB6AE6D462}"/>
              </a:ext>
            </a:extLst>
          </p:cNvPr>
          <p:cNvSpPr/>
          <p:nvPr/>
        </p:nvSpPr>
        <p:spPr>
          <a:xfrm>
            <a:off x="580007" y="937904"/>
            <a:ext cx="9132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hr-H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dirty="0" err="1">
                <a:solidFill>
                  <a:srgbClr val="CE9178"/>
                </a:solidFill>
                <a:latin typeface="Consolas" panose="020B0609020204030204" pitchFamily="49" charset="0"/>
              </a:rPr>
              <a:t>timeupdate</a:t>
            </a:r>
            <a:r>
              <a:rPr lang="hr-H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dirty="0">
                <a:solidFill>
                  <a:srgbClr val="D4D4D4"/>
                </a:solidFill>
                <a:latin typeface="Consolas" panose="020B0609020204030204" pitchFamily="49" charset="0"/>
              </a:rPr>
              <a:t>(){ </a:t>
            </a:r>
            <a:r>
              <a:rPr lang="hr-HR" dirty="0" err="1">
                <a:solidFill>
                  <a:srgbClr val="DCDCAA"/>
                </a:solidFill>
                <a:latin typeface="Consolas" panose="020B0609020204030204" pitchFamily="49" charset="0"/>
              </a:rPr>
              <a:t>seektimeupdate</a:t>
            </a:r>
            <a:r>
              <a:rPr lang="hr-HR" dirty="0">
                <a:solidFill>
                  <a:srgbClr val="D4D4D4"/>
                </a:solidFill>
                <a:latin typeface="Consolas" panose="020B0609020204030204" pitchFamily="49" charset="0"/>
              </a:rPr>
              <a:t>(); });</a:t>
            </a:r>
            <a:endParaRPr lang="hr-H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Oblačić: crta 5">
            <a:extLst>
              <a:ext uri="{FF2B5EF4-FFF2-40B4-BE49-F238E27FC236}">
                <a16:creationId xmlns:a16="http://schemas.microsoft.com/office/drawing/2014/main" id="{FF328452-B7F8-4809-B036-16AF87D87B08}"/>
              </a:ext>
            </a:extLst>
          </p:cNvPr>
          <p:cNvSpPr/>
          <p:nvPr/>
        </p:nvSpPr>
        <p:spPr>
          <a:xfrm>
            <a:off x="8812567" y="1794310"/>
            <a:ext cx="2249010" cy="499546"/>
          </a:xfrm>
          <a:prstGeom prst="borderCallout1">
            <a:avLst>
              <a:gd name="adj1" fmla="val 831"/>
              <a:gd name="adj2" fmla="val -762"/>
              <a:gd name="adj3" fmla="val -92341"/>
              <a:gd name="adj4" fmla="val -162528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unutar </a:t>
            </a:r>
            <a:r>
              <a:rPr lang="hr-HR" sz="1400" dirty="0" err="1"/>
              <a:t>setUp</a:t>
            </a:r>
            <a:r>
              <a:rPr lang="hr-HR" sz="1400" dirty="0"/>
              <a:t> metode</a:t>
            </a:r>
          </a:p>
        </p:txBody>
      </p:sp>
      <p:sp>
        <p:nvSpPr>
          <p:cNvPr id="7" name="Oblačić: crta 6">
            <a:extLst>
              <a:ext uri="{FF2B5EF4-FFF2-40B4-BE49-F238E27FC236}">
                <a16:creationId xmlns:a16="http://schemas.microsoft.com/office/drawing/2014/main" id="{C01944C6-C26E-432B-8953-5DB48A107E69}"/>
              </a:ext>
            </a:extLst>
          </p:cNvPr>
          <p:cNvSpPr/>
          <p:nvPr/>
        </p:nvSpPr>
        <p:spPr>
          <a:xfrm>
            <a:off x="7847860" y="3030703"/>
            <a:ext cx="4252403" cy="499546"/>
          </a:xfrm>
          <a:prstGeom prst="borderCallout1">
            <a:avLst>
              <a:gd name="adj1" fmla="val 831"/>
              <a:gd name="adj2" fmla="val -762"/>
              <a:gd name="adj3" fmla="val 179562"/>
              <a:gd name="adj4" fmla="val -80048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pretvaranje vremena koje je u audio elementu u milisekundama u sekunde i minute</a:t>
            </a:r>
          </a:p>
        </p:txBody>
      </p:sp>
    </p:spTree>
    <p:extLst>
      <p:ext uri="{BB962C8B-B14F-4D97-AF65-F5344CB8AC3E}">
        <p14:creationId xmlns:p14="http://schemas.microsoft.com/office/powerpoint/2010/main" val="19780367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niOkvir 4">
            <a:extLst>
              <a:ext uri="{FF2B5EF4-FFF2-40B4-BE49-F238E27FC236}">
                <a16:creationId xmlns:a16="http://schemas.microsoft.com/office/drawing/2014/main" id="{6AE40400-AD48-40DA-A68F-410DB74D7AAF}"/>
              </a:ext>
            </a:extLst>
          </p:cNvPr>
          <p:cNvSpPr txBox="1"/>
          <p:nvPr/>
        </p:nvSpPr>
        <p:spPr>
          <a:xfrm>
            <a:off x="7943094" y="467361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#</a:t>
            </a:r>
            <a:r>
              <a:rPr lang="hr-HR" dirty="0" err="1">
                <a:solidFill>
                  <a:srgbClr val="92D050"/>
                </a:solidFill>
              </a:rPr>
              <a:t>favorite_page</a:t>
            </a:r>
            <a:endParaRPr lang="hr-HR" dirty="0">
              <a:solidFill>
                <a:srgbClr val="92D050"/>
              </a:solidFill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44127FD4-43C0-4F05-8574-4C35B123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84" y="1007039"/>
            <a:ext cx="2911877" cy="5077884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CAB7944A-6FAB-4740-8D3A-2EDE1D48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936" y="1070655"/>
            <a:ext cx="2823099" cy="4950652"/>
          </a:xfrm>
          <a:prstGeom prst="rect">
            <a:avLst/>
          </a:prstGeom>
        </p:spPr>
      </p:pic>
      <p:sp>
        <p:nvSpPr>
          <p:cNvPr id="10" name="Pravokutnik 9">
            <a:extLst>
              <a:ext uri="{FF2B5EF4-FFF2-40B4-BE49-F238E27FC236}">
                <a16:creationId xmlns:a16="http://schemas.microsoft.com/office/drawing/2014/main" id="{BB6E995B-6891-4B2B-A816-01E702730BB5}"/>
              </a:ext>
            </a:extLst>
          </p:cNvPr>
          <p:cNvSpPr/>
          <p:nvPr/>
        </p:nvSpPr>
        <p:spPr>
          <a:xfrm>
            <a:off x="2275384" y="5060270"/>
            <a:ext cx="2989073" cy="35510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Strelica: desno 10">
            <a:extLst>
              <a:ext uri="{FF2B5EF4-FFF2-40B4-BE49-F238E27FC236}">
                <a16:creationId xmlns:a16="http://schemas.microsoft.com/office/drawing/2014/main" id="{AB54A18F-C18F-462D-A9F2-580E45314A56}"/>
              </a:ext>
            </a:extLst>
          </p:cNvPr>
          <p:cNvSpPr/>
          <p:nvPr/>
        </p:nvSpPr>
        <p:spPr>
          <a:xfrm>
            <a:off x="5439307" y="4962617"/>
            <a:ext cx="1680583" cy="55041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034130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D8C2125B-65CC-416B-9AF5-E26AF4928576}"/>
              </a:ext>
            </a:extLst>
          </p:cNvPr>
          <p:cNvSpPr/>
          <p:nvPr/>
        </p:nvSpPr>
        <p:spPr>
          <a:xfrm>
            <a:off x="195308" y="1917114"/>
            <a:ext cx="1312119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-page 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-page-theme-b"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"page"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favorite_page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"header"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data-position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"fixed"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"./"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data-shadow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data-ajax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iconpos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notext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data-icon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"carat-l"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"back"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iconshadow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Back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&lt;!--/header--&gt;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"text-align: center;"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Favorites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listview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data-inset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"favorites"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data-filter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data-filter-placeholder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"Search favorites..."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jqm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-footer"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"footer"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data-position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"fixed"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"navbar"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btnsettings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data-icon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"gear"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Settings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btnhome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data-icon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btnmusic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data-icon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"grid"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Music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&lt;!-- /navbar --&gt;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&lt;!-- /footer --&gt;</a:t>
            </a:r>
            <a:endParaRPr lang="en-US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&lt;!-- /</a:t>
            </a:r>
            <a:r>
              <a:rPr lang="en-US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favorite_page</a:t>
            </a:r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 --&gt;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Elipsa 2">
            <a:extLst>
              <a:ext uri="{FF2B5EF4-FFF2-40B4-BE49-F238E27FC236}">
                <a16:creationId xmlns:a16="http://schemas.microsoft.com/office/drawing/2014/main" id="{ECB424EA-5507-4E2B-AB67-933E47A32E38}"/>
              </a:ext>
            </a:extLst>
          </p:cNvPr>
          <p:cNvSpPr/>
          <p:nvPr/>
        </p:nvSpPr>
        <p:spPr>
          <a:xfrm>
            <a:off x="9898601" y="852257"/>
            <a:ext cx="1908699" cy="1118586"/>
          </a:xfrm>
          <a:prstGeom prst="ellips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7645637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avokutnik 3">
            <a:extLst>
              <a:ext uri="{FF2B5EF4-FFF2-40B4-BE49-F238E27FC236}">
                <a16:creationId xmlns:a16="http://schemas.microsoft.com/office/drawing/2014/main" id="{EB7D165D-81B3-4E4D-9604-83C790C25F6C}"/>
              </a:ext>
            </a:extLst>
          </p:cNvPr>
          <p:cNvSpPr/>
          <p:nvPr/>
        </p:nvSpPr>
        <p:spPr>
          <a:xfrm>
            <a:off x="50307" y="314204"/>
            <a:ext cx="12091386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addToFavoritesList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ul_favorites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favorites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favorites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fav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fav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'_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])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'&lt;li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ui-first-child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fpjesma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 data-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="_song"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'"'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'&gt;&lt;a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="#" &gt;&lt;h2&gt;'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'&lt;/h2&gt;&lt;p&gt;'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"artist"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'&lt;/p&gt;&lt;/a&gt;&lt;/li&gt;'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== (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'&lt;li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ui-last-child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fpjesma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 data-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="_song"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'"'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'&gt;&lt;a 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-none" 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="#"&gt;&lt;h2&gt;'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'&lt;/h2&gt;&lt;p&gt;'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"artist"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'&lt;/p&gt;&lt;/a&gt;&lt;/li&gt;'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{                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'&lt;li data-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fpjesma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="_song"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'"'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'&gt;&lt;a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="#"&gt;&lt;h2&gt;'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'&lt;/h2&gt;&lt;p&gt;'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"artist"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'&lt;/p&gt;&lt;/a&gt;&lt;/li&gt;'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      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ul_favorites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            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favorites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b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  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ul_favorites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'&lt;li&gt;&lt;a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-none" 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="#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favorite_page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"&gt;more...&lt;/a&gt;&lt;/li&gt;'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hr-H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lipsa 4">
            <a:extLst>
              <a:ext uri="{FF2B5EF4-FFF2-40B4-BE49-F238E27FC236}">
                <a16:creationId xmlns:a16="http://schemas.microsoft.com/office/drawing/2014/main" id="{45AFE390-C9D6-4964-84BE-547D86E6CB77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913836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a 4">
            <a:extLst>
              <a:ext uri="{FF2B5EF4-FFF2-40B4-BE49-F238E27FC236}">
                <a16:creationId xmlns:a16="http://schemas.microsoft.com/office/drawing/2014/main" id="{45AFE390-C9D6-4964-84BE-547D86E6CB77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D04FD10F-54CF-4F35-8330-8B6833FBD6C6}"/>
              </a:ext>
            </a:extLst>
          </p:cNvPr>
          <p:cNvSpPr/>
          <p:nvPr/>
        </p:nvSpPr>
        <p:spPr>
          <a:xfrm>
            <a:off x="580007" y="1307236"/>
            <a:ext cx="11611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fpjesma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off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fpjesma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prolazeci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 kroz popis detalja svih pjesama iz baze podataka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trazimo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 podatke o pjesmi na koju je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kliknuto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b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"h2"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&amp;&amp; </a:t>
            </a:r>
            <a:r>
              <a:rPr lang="hr-HR" sz="10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hr-H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]) 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song_title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//na stranici #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song_page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 se postavlja naziv pjesme i ime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izvodaca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song_artist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btnsong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 - 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  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//postavljanje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src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 atributa audio elementa na putanju odabrane pjesme koja je i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id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hr-H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kliknutog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 elementa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load_lyrics_from_api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();  </a:t>
            </a:r>
            <a:r>
              <a:rPr lang="hr-HR" sz="1000" dirty="0">
                <a:solidFill>
                  <a:srgbClr val="6A9955"/>
                </a:solidFill>
                <a:latin typeface="Consolas" panose="020B0609020204030204" pitchFamily="49" charset="0"/>
              </a:rPr>
              <a:t>//za odabranu pjesmu dohvatimo tekst </a:t>
            </a:r>
            <a:endParaRPr lang="hr-HR" sz="1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0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b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hr-HR" sz="1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song_page</a:t>
            </a:r>
            <a:r>
              <a:rPr lang="hr-HR" sz="1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    });</a:t>
            </a:r>
          </a:p>
          <a:p>
            <a:r>
              <a:rPr lang="hr-HR" sz="1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359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BF9742A1-1C11-4FE9-BF26-19EF9E7C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936" y="1007039"/>
            <a:ext cx="2924718" cy="5077884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1B0744FC-23AF-4C33-BC03-B4CB969D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84" y="1007039"/>
            <a:ext cx="2911877" cy="5077884"/>
          </a:xfrm>
          <a:prstGeom prst="rect">
            <a:avLst/>
          </a:prstGeom>
        </p:spPr>
      </p:pic>
      <p:sp>
        <p:nvSpPr>
          <p:cNvPr id="7" name="Strelica: desno 6">
            <a:extLst>
              <a:ext uri="{FF2B5EF4-FFF2-40B4-BE49-F238E27FC236}">
                <a16:creationId xmlns:a16="http://schemas.microsoft.com/office/drawing/2014/main" id="{50F6B0E3-ACFE-4023-B9D6-8599C25BFD38}"/>
              </a:ext>
            </a:extLst>
          </p:cNvPr>
          <p:cNvSpPr/>
          <p:nvPr/>
        </p:nvSpPr>
        <p:spPr>
          <a:xfrm>
            <a:off x="5439307" y="5534507"/>
            <a:ext cx="1680583" cy="55041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7CBF03C9-6EE1-4F49-B631-7642F51E7C76}"/>
              </a:ext>
            </a:extLst>
          </p:cNvPr>
          <p:cNvSpPr txBox="1"/>
          <p:nvPr/>
        </p:nvSpPr>
        <p:spPr>
          <a:xfrm>
            <a:off x="7943094" y="467361"/>
            <a:ext cx="17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#</a:t>
            </a:r>
            <a:r>
              <a:rPr lang="hr-HR" dirty="0" err="1">
                <a:solidFill>
                  <a:srgbClr val="92D050"/>
                </a:solidFill>
              </a:rPr>
              <a:t>settings_page</a:t>
            </a:r>
            <a:endParaRPr lang="hr-HR" dirty="0">
              <a:solidFill>
                <a:srgbClr val="92D050"/>
              </a:solidFill>
            </a:endParaRPr>
          </a:p>
        </p:txBody>
      </p:sp>
      <p:sp>
        <p:nvSpPr>
          <p:cNvPr id="11" name="Pravokutnik 10">
            <a:extLst>
              <a:ext uri="{FF2B5EF4-FFF2-40B4-BE49-F238E27FC236}">
                <a16:creationId xmlns:a16="http://schemas.microsoft.com/office/drawing/2014/main" id="{A16F6C3D-93A8-4B33-85F1-08C9F4731685}"/>
              </a:ext>
            </a:extLst>
          </p:cNvPr>
          <p:cNvSpPr/>
          <p:nvPr/>
        </p:nvSpPr>
        <p:spPr>
          <a:xfrm>
            <a:off x="2275384" y="5572235"/>
            <a:ext cx="973843" cy="474957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7496332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DF1AC5F-3A45-44B3-9E28-79B559D77292}"/>
              </a:ext>
            </a:extLst>
          </p:cNvPr>
          <p:cNvSpPr/>
          <p:nvPr/>
        </p:nvSpPr>
        <p:spPr>
          <a:xfrm>
            <a:off x="759041" y="1628507"/>
            <a:ext cx="1165046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ui-page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page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theme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-b"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page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settings_page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header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MusiX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&amp; 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LyriX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header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Choose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songs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to 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add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to 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favorites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song_to_fav_list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listview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data-filter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data-filter-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"Search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..."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inset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true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ul_song_to_fav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 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song_to_fav_list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jqm-footer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footer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position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fixed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data-role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navbar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btnsettings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gear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Settings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btnhome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"home"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button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btnmusic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data-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icon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grid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Music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 /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navbar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 --&gt;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 /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footer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 --&gt;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hr-HR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&lt;!-- /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settings_page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 --&gt;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endParaRPr lang="hr-H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lipsa 8">
            <a:extLst>
              <a:ext uri="{FF2B5EF4-FFF2-40B4-BE49-F238E27FC236}">
                <a16:creationId xmlns:a16="http://schemas.microsoft.com/office/drawing/2014/main" id="{FD65917D-4F4A-4A6A-B203-F972570DC983}"/>
              </a:ext>
            </a:extLst>
          </p:cNvPr>
          <p:cNvSpPr/>
          <p:nvPr/>
        </p:nvSpPr>
        <p:spPr>
          <a:xfrm>
            <a:off x="9898601" y="852257"/>
            <a:ext cx="1908699" cy="1118586"/>
          </a:xfrm>
          <a:prstGeom prst="ellipse">
            <a:avLst/>
          </a:prstGeom>
          <a:solidFill>
            <a:srgbClr val="FF9933"/>
          </a:solidFill>
          <a:ln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9355851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avokutnik 2">
            <a:extLst>
              <a:ext uri="{FF2B5EF4-FFF2-40B4-BE49-F238E27FC236}">
                <a16:creationId xmlns:a16="http://schemas.microsoft.com/office/drawing/2014/main" id="{755DB178-561B-48ED-8F75-62D44DF46963}"/>
              </a:ext>
            </a:extLst>
          </p:cNvPr>
          <p:cNvSpPr/>
          <p:nvPr/>
        </p:nvSpPr>
        <p:spPr>
          <a:xfrm>
            <a:off x="269290" y="719091"/>
            <a:ext cx="1219199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addToNotFavoritesList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ul_song_to_fav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notfavorites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fav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fav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'_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'&lt;li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ui-first-child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nfpjesma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 data-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="none"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="_song"&gt;&lt;a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-none"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="#" &gt;&lt;h2&gt;'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'&lt;/h2&gt;&lt;p&gt;'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"artist"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'&lt;/p&gt;&lt;/a&gt;&lt;/li&gt;'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(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'&lt;li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ui-last-child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nfpjesma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 data-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="none"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="_song"&gt;&lt;a 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-none" 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="#"&gt;&lt;h2&gt;'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'&lt;/h2&gt;&lt;p&gt;'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"artist"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'&lt;/p&gt;&lt;/a&gt;&lt;/li&gt;'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{                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'&lt;li data-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="none"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nfpjesma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="_song"&gt;&lt;a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class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ui-btn-icon-right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ui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icon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-none" 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href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="#"&gt;&lt;h2&gt;'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'&lt;/h2&gt;&lt;p&gt;'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"artist"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+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'&lt;/p&gt;&lt;/a&gt;&lt;/li&gt;'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      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"#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ul_song_to_fav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nfpjesma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off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hr-H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lipsa 4">
            <a:extLst>
              <a:ext uri="{FF2B5EF4-FFF2-40B4-BE49-F238E27FC236}">
                <a16:creationId xmlns:a16="http://schemas.microsoft.com/office/drawing/2014/main" id="{CD2976DB-ED30-49B1-9CC7-E7C2CF7F9659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59632483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a 4">
            <a:extLst>
              <a:ext uri="{FF2B5EF4-FFF2-40B4-BE49-F238E27FC236}">
                <a16:creationId xmlns:a16="http://schemas.microsoft.com/office/drawing/2014/main" id="{CD2976DB-ED30-49B1-9CC7-E7C2CF7F9659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CA8E8624-5AA1-40DD-8329-C9A648D3D099}"/>
              </a:ext>
            </a:extLst>
          </p:cNvPr>
          <p:cNvSpPr/>
          <p:nvPr/>
        </p:nvSpPr>
        <p:spPr>
          <a:xfrm>
            <a:off x="301841" y="1385047"/>
            <a:ext cx="121298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'.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nfpjesma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click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++)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b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"h2"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&amp;&amp; 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$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"p"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'artist'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favorites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'_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[];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notfavorites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'_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notfavorites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save_to_fav_put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b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hr-H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330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CC43F3CC-3524-461E-9A1D-29A445323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363" y="1068182"/>
            <a:ext cx="7151274" cy="495300"/>
          </a:xfrm>
          <a:prstGeom prst="rect">
            <a:avLst/>
          </a:prstGeom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BA3E2339-4010-4292-9191-40CB3B4D6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89"/>
          <a:stretch/>
        </p:blipFill>
        <p:spPr>
          <a:xfrm>
            <a:off x="2520362" y="1563482"/>
            <a:ext cx="7151275" cy="4755468"/>
          </a:xfrm>
          <a:prstGeom prst="rect">
            <a:avLst/>
          </a:prstGeom>
        </p:spPr>
      </p:pic>
      <p:sp>
        <p:nvSpPr>
          <p:cNvPr id="6" name="Pravokutnik: zaobljeni kutovi 5">
            <a:extLst>
              <a:ext uri="{FF2B5EF4-FFF2-40B4-BE49-F238E27FC236}">
                <a16:creationId xmlns:a16="http://schemas.microsoft.com/office/drawing/2014/main" id="{03CBFA82-97E1-4BCA-9451-98D917DE507F}"/>
              </a:ext>
            </a:extLst>
          </p:cNvPr>
          <p:cNvSpPr/>
          <p:nvPr/>
        </p:nvSpPr>
        <p:spPr>
          <a:xfrm>
            <a:off x="4828902" y="350499"/>
            <a:ext cx="2772383" cy="4863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APISeeds</a:t>
            </a:r>
            <a:r>
              <a:rPr lang="hr-HR" dirty="0"/>
              <a:t> </a:t>
            </a:r>
            <a:r>
              <a:rPr lang="hr-HR" dirty="0" err="1"/>
              <a:t>Lyrics</a:t>
            </a:r>
            <a:endParaRPr lang="hr-HR" dirty="0"/>
          </a:p>
        </p:txBody>
      </p:sp>
      <p:sp>
        <p:nvSpPr>
          <p:cNvPr id="7" name="Pravokutnik 6">
            <a:extLst>
              <a:ext uri="{FF2B5EF4-FFF2-40B4-BE49-F238E27FC236}">
                <a16:creationId xmlns:a16="http://schemas.microsoft.com/office/drawing/2014/main" id="{9B2C9950-3B5C-45ED-A991-96D7EBC0EAFD}"/>
              </a:ext>
            </a:extLst>
          </p:cNvPr>
          <p:cNvSpPr/>
          <p:nvPr/>
        </p:nvSpPr>
        <p:spPr>
          <a:xfrm>
            <a:off x="2520361" y="3773009"/>
            <a:ext cx="7151274" cy="4167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743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AC88CCB8-B4FD-41E1-B46A-653410729A51}"/>
              </a:ext>
            </a:extLst>
          </p:cNvPr>
          <p:cNvSpPr/>
          <p:nvPr/>
        </p:nvSpPr>
        <p:spPr>
          <a:xfrm>
            <a:off x="189391" y="250535"/>
            <a:ext cx="989564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load_lyrics_from_api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//metoda za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dohvacanje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 teksta trenutno reproducirane pjesme</a:t>
            </a:r>
            <a:endParaRPr lang="hr-H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song_artist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song_artist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song_title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song_title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song_key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song_artist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song_title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song_key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hr-H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song_key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window.alert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('from API');</a:t>
            </a:r>
            <a:endParaRPr lang="hr-H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100" dirty="0">
                <a:solidFill>
                  <a:srgbClr val="9CDCFE"/>
                </a:solidFill>
                <a:latin typeface="Consolas" panose="020B0609020204030204" pitchFamily="49" charset="0"/>
              </a:rPr>
              <a:t>zahtjev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onreadystatechange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metoda_api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// GET: 'https://orion.apiseeds.com/api/music/lyric/:artist/:track' </a:t>
            </a:r>
            <a:endParaRPr lang="hr-H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api_url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song_artist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'/:'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song_title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'?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apikey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='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api_key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hr-HR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1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//ako u lokalnom spremniku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vec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 postoji spremljen tekst pjesme</a:t>
            </a:r>
            <a:endParaRPr lang="hr-H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window.alert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('from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local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hr-HR" sz="1100" dirty="0" err="1">
                <a:solidFill>
                  <a:srgbClr val="6A9955"/>
                </a:solidFill>
                <a:latin typeface="Consolas" panose="020B0609020204030204" pitchFamily="49" charset="0"/>
              </a:rPr>
              <a:t>storage</a:t>
            </a:r>
            <a:r>
              <a:rPr lang="hr-HR" sz="1100" dirty="0">
                <a:solidFill>
                  <a:srgbClr val="6A9955"/>
                </a:solidFill>
                <a:latin typeface="Consolas" panose="020B0609020204030204" pitchFamily="49" charset="0"/>
              </a:rPr>
              <a:t>');</a:t>
            </a:r>
            <a:endParaRPr lang="hr-HR" sz="11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100" dirty="0" err="1">
                <a:solidFill>
                  <a:srgbClr val="CE9178"/>
                </a:solidFill>
                <a:latin typeface="Consolas" panose="020B0609020204030204" pitchFamily="49" charset="0"/>
              </a:rPr>
              <a:t>lyrics</a:t>
            </a:r>
            <a:r>
              <a:rPr lang="hr-HR" sz="11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hr-HR" sz="11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song_key</a:t>
            </a: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hr-HR" sz="11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5899980D-F186-4ACC-897F-4F576873F2E7}"/>
              </a:ext>
            </a:extLst>
          </p:cNvPr>
          <p:cNvSpPr/>
          <p:nvPr/>
        </p:nvSpPr>
        <p:spPr>
          <a:xfrm>
            <a:off x="189391" y="3897687"/>
            <a:ext cx="1125688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metoda_api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//console.log('metoda');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readyState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//console.log('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ready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state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 4');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//console.log('status 200');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odgovor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responseText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odgovor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track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D16969"/>
                </a:solidFill>
                <a:latin typeface="Consolas" panose="020B0609020204030204" pitchFamily="49" charset="0"/>
              </a:rPr>
              <a:t>/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D16969"/>
                </a:solidFill>
                <a:latin typeface="Consolas" panose="020B0609020204030204" pitchFamily="49" charset="0"/>
              </a:rPr>
              <a:t>\r\n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|</a:t>
            </a:r>
            <a:r>
              <a:rPr lang="hr-HR" sz="1200" dirty="0">
                <a:solidFill>
                  <a:srgbClr val="D16969"/>
                </a:solidFill>
                <a:latin typeface="Consolas" panose="020B0609020204030204" pitchFamily="49" charset="0"/>
              </a:rPr>
              <a:t>\n</a:t>
            </a:r>
            <a:r>
              <a:rPr lang="hr-HR" sz="1200" dirty="0">
                <a:solidFill>
                  <a:srgbClr val="DCDCAA"/>
                </a:solidFill>
                <a:latin typeface="Consolas" panose="020B0609020204030204" pitchFamily="49" charset="0"/>
              </a:rPr>
              <a:t>|</a:t>
            </a:r>
            <a:r>
              <a:rPr lang="hr-HR" sz="1200" dirty="0">
                <a:solidFill>
                  <a:srgbClr val="D16969"/>
                </a:solidFill>
                <a:latin typeface="Consolas" panose="020B0609020204030204" pitchFamily="49" charset="0"/>
              </a:rPr>
              <a:t>\r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r>
              <a:rPr lang="hr-HR" sz="1200" dirty="0">
                <a:solidFill>
                  <a:srgbClr val="D16969"/>
                </a:solidFill>
                <a:latin typeface="Consolas" panose="020B0609020204030204" pitchFamily="49" charset="0"/>
              </a:rPr>
              <a:t>/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gm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"&lt;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br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&gt;"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//zamjena oznaka za nove redove u oznake &lt;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br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&gt; za nove redove u 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Html-u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lyrics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song_key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//spremi u lokalni spremnik tekst na 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key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-u: </a:t>
            </a:r>
            <a:r>
              <a:rPr lang="hr-H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izvodac+naziv</a:t>
            </a:r>
            <a:r>
              <a:rPr lang="hr-HR" sz="1200" dirty="0">
                <a:solidFill>
                  <a:srgbClr val="6A9955"/>
                </a:solidFill>
                <a:latin typeface="Consolas" panose="020B0609020204030204" pitchFamily="49" charset="0"/>
              </a:rPr>
              <a:t> pjesme</a:t>
            </a:r>
            <a:endParaRPr lang="hr-H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C40C49B7-6AC0-4922-8C39-16B5B9CC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356" y="1307236"/>
            <a:ext cx="2487354" cy="4432392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5" name="Elipsa 4">
            <a:extLst>
              <a:ext uri="{FF2B5EF4-FFF2-40B4-BE49-F238E27FC236}">
                <a16:creationId xmlns:a16="http://schemas.microsoft.com/office/drawing/2014/main" id="{1505E179-2C91-40A1-A131-545FC51F68B8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2264972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8FC943F2-5A67-49D9-8FE7-B03EC5B3C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53" t="1" r="14027" b="18004"/>
          <a:stretch/>
        </p:blipFill>
        <p:spPr>
          <a:xfrm>
            <a:off x="1623332" y="2225656"/>
            <a:ext cx="4286250" cy="1554206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27B54237-B037-43FB-A2A5-EC276402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260" y="2533541"/>
            <a:ext cx="4286250" cy="2847975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9F81695D-6D87-4FC7-BE7F-46E51C8CD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332" y="3957528"/>
            <a:ext cx="4219575" cy="1438275"/>
          </a:xfrm>
          <a:prstGeom prst="rect">
            <a:avLst/>
          </a:prstGeom>
        </p:spPr>
      </p:pic>
      <p:sp>
        <p:nvSpPr>
          <p:cNvPr id="8" name="Pravokutnik: zaobljeni kutovi 7">
            <a:extLst>
              <a:ext uri="{FF2B5EF4-FFF2-40B4-BE49-F238E27FC236}">
                <a16:creationId xmlns:a16="http://schemas.microsoft.com/office/drawing/2014/main" id="{C8B9A6F7-D8E8-4E10-8705-C7EDE3A3D6ED}"/>
              </a:ext>
            </a:extLst>
          </p:cNvPr>
          <p:cNvSpPr/>
          <p:nvPr/>
        </p:nvSpPr>
        <p:spPr>
          <a:xfrm>
            <a:off x="7750999" y="1476484"/>
            <a:ext cx="2772383" cy="4863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Favorites</a:t>
            </a:r>
            <a:endParaRPr lang="hr-HR" dirty="0"/>
          </a:p>
        </p:txBody>
      </p:sp>
      <p:sp>
        <p:nvSpPr>
          <p:cNvPr id="9" name="Pravokutnik: zaobljeni kutovi 8">
            <a:extLst>
              <a:ext uri="{FF2B5EF4-FFF2-40B4-BE49-F238E27FC236}">
                <a16:creationId xmlns:a16="http://schemas.microsoft.com/office/drawing/2014/main" id="{83530DE0-4085-4523-8E9D-6B0D6B676D3F}"/>
              </a:ext>
            </a:extLst>
          </p:cNvPr>
          <p:cNvSpPr/>
          <p:nvPr/>
        </p:nvSpPr>
        <p:spPr>
          <a:xfrm>
            <a:off x="2128611" y="1476484"/>
            <a:ext cx="2772383" cy="48638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Tracks</a:t>
            </a:r>
            <a:endParaRPr lang="hr-HR" dirty="0"/>
          </a:p>
        </p:txBody>
      </p:sp>
      <p:sp>
        <p:nvSpPr>
          <p:cNvPr id="10" name="Pravokutnik: zaobljeni kutovi 9">
            <a:extLst>
              <a:ext uri="{FF2B5EF4-FFF2-40B4-BE49-F238E27FC236}">
                <a16:creationId xmlns:a16="http://schemas.microsoft.com/office/drawing/2014/main" id="{C5DD24FA-0004-44B0-9E19-83E32D096852}"/>
              </a:ext>
            </a:extLst>
          </p:cNvPr>
          <p:cNvSpPr/>
          <p:nvPr/>
        </p:nvSpPr>
        <p:spPr>
          <a:xfrm>
            <a:off x="4828902" y="350499"/>
            <a:ext cx="2772383" cy="48638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err="1"/>
              <a:t>mongoDB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790968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blačić: crta 8">
            <a:extLst>
              <a:ext uri="{FF2B5EF4-FFF2-40B4-BE49-F238E27FC236}">
                <a16:creationId xmlns:a16="http://schemas.microsoft.com/office/drawing/2014/main" id="{4BA8060A-828E-48A8-B388-676EF3190899}"/>
              </a:ext>
            </a:extLst>
          </p:cNvPr>
          <p:cNvSpPr/>
          <p:nvPr/>
        </p:nvSpPr>
        <p:spPr>
          <a:xfrm>
            <a:off x="106533" y="3302493"/>
            <a:ext cx="4569826" cy="601224"/>
          </a:xfrm>
          <a:prstGeom prst="borderCallout1">
            <a:avLst>
              <a:gd name="adj1" fmla="val 5261"/>
              <a:gd name="adj2" fmla="val 101617"/>
              <a:gd name="adj3" fmla="val 165243"/>
              <a:gd name="adj4" fmla="val 1327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globalna varijabla </a:t>
            </a:r>
            <a:r>
              <a:rPr lang="hr-HR" sz="1400" dirty="0" err="1"/>
              <a:t>songs_info</a:t>
            </a:r>
            <a:r>
              <a:rPr lang="hr-HR" sz="1400" dirty="0"/>
              <a:t> je JSON objekt sadržaja baze podataka iz tablice </a:t>
            </a:r>
            <a:r>
              <a:rPr lang="hr-HR" sz="1400" dirty="0" err="1"/>
              <a:t>Tracks</a:t>
            </a:r>
            <a:endParaRPr lang="hr-HR" sz="1400" dirty="0"/>
          </a:p>
        </p:txBody>
      </p:sp>
      <p:sp>
        <p:nvSpPr>
          <p:cNvPr id="13" name="Oblačić: crta 12">
            <a:extLst>
              <a:ext uri="{FF2B5EF4-FFF2-40B4-BE49-F238E27FC236}">
                <a16:creationId xmlns:a16="http://schemas.microsoft.com/office/drawing/2014/main" id="{C5A09676-2787-487A-BA25-8EB4268BA8D3}"/>
              </a:ext>
            </a:extLst>
          </p:cNvPr>
          <p:cNvSpPr/>
          <p:nvPr/>
        </p:nvSpPr>
        <p:spPr>
          <a:xfrm>
            <a:off x="106533" y="4045412"/>
            <a:ext cx="4569826" cy="686386"/>
          </a:xfrm>
          <a:prstGeom prst="borderCallout1">
            <a:avLst>
              <a:gd name="adj1" fmla="val 5261"/>
              <a:gd name="adj2" fmla="val 101617"/>
              <a:gd name="adj3" fmla="val 56708"/>
              <a:gd name="adj4" fmla="val 13196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ove metode prema podacima iz baze generiraju html elemente koji predstavljaju pjesme, izvođače, albume i žanrove</a:t>
            </a:r>
          </a:p>
        </p:txBody>
      </p:sp>
      <p:sp>
        <p:nvSpPr>
          <p:cNvPr id="11" name="Desna vitičasta zagrada 10">
            <a:extLst>
              <a:ext uri="{FF2B5EF4-FFF2-40B4-BE49-F238E27FC236}">
                <a16:creationId xmlns:a16="http://schemas.microsoft.com/office/drawing/2014/main" id="{D4D27CF1-69F2-4600-B7FE-670B312ABEA2}"/>
              </a:ext>
            </a:extLst>
          </p:cNvPr>
          <p:cNvSpPr/>
          <p:nvPr/>
        </p:nvSpPr>
        <p:spPr>
          <a:xfrm>
            <a:off x="6096000" y="4421080"/>
            <a:ext cx="145002" cy="7374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Oblačić: crta 15">
            <a:extLst>
              <a:ext uri="{FF2B5EF4-FFF2-40B4-BE49-F238E27FC236}">
                <a16:creationId xmlns:a16="http://schemas.microsoft.com/office/drawing/2014/main" id="{1AEDA620-D7EB-4034-89B0-51A2BD3F558D}"/>
              </a:ext>
            </a:extLst>
          </p:cNvPr>
          <p:cNvSpPr/>
          <p:nvPr/>
        </p:nvSpPr>
        <p:spPr>
          <a:xfrm>
            <a:off x="106533" y="5287652"/>
            <a:ext cx="4569826" cy="601224"/>
          </a:xfrm>
          <a:prstGeom prst="borderCallout1">
            <a:avLst>
              <a:gd name="adj1" fmla="val 5261"/>
              <a:gd name="adj2" fmla="val 101617"/>
              <a:gd name="adj3" fmla="val 20536"/>
              <a:gd name="adj4" fmla="val 131774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_audio je globalna varijabla koja sadrži audio element, iz popisa pjesama dodaje se prva putanja do audio zapisa</a:t>
            </a:r>
          </a:p>
        </p:txBody>
      </p:sp>
      <p:sp>
        <p:nvSpPr>
          <p:cNvPr id="18" name="Desna vitičasta zagrada 17">
            <a:extLst>
              <a:ext uri="{FF2B5EF4-FFF2-40B4-BE49-F238E27FC236}">
                <a16:creationId xmlns:a16="http://schemas.microsoft.com/office/drawing/2014/main" id="{C486A83E-15BC-4159-8F6D-1E4E4EBC190B}"/>
              </a:ext>
            </a:extLst>
          </p:cNvPr>
          <p:cNvSpPr/>
          <p:nvPr/>
        </p:nvSpPr>
        <p:spPr>
          <a:xfrm>
            <a:off x="6096000" y="5407358"/>
            <a:ext cx="145002" cy="48151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6EDE6382-1114-46AD-BCA0-FD73E0964DC3}"/>
              </a:ext>
            </a:extLst>
          </p:cNvPr>
          <p:cNvSpPr/>
          <p:nvPr/>
        </p:nvSpPr>
        <p:spPr>
          <a:xfrm>
            <a:off x="1612776" y="783112"/>
            <a:ext cx="98157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load_all_from_db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onreadystatechange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metoda_db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'http://'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IP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':4000/</a:t>
            </a:r>
            <a:r>
              <a:rPr lang="hr-H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tracks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 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37586AD7-C339-4397-841B-AB7637FD7492}"/>
              </a:ext>
            </a:extLst>
          </p:cNvPr>
          <p:cNvSpPr/>
          <p:nvPr/>
        </p:nvSpPr>
        <p:spPr>
          <a:xfrm>
            <a:off x="5009965" y="2443639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metoda_db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readyState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odgovor_db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responseText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odgovor_db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addToSongsList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addToArtistsList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addToAlbumsList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addToGenresList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55F83695-0204-4702-ACCF-E9BB25A5D037}"/>
              </a:ext>
            </a:extLst>
          </p:cNvPr>
          <p:cNvSpPr txBox="1"/>
          <p:nvPr/>
        </p:nvSpPr>
        <p:spPr>
          <a:xfrm>
            <a:off x="4460295" y="227258"/>
            <a:ext cx="277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GET ZAHTJEV - TRACKS</a:t>
            </a:r>
          </a:p>
        </p:txBody>
      </p:sp>
      <p:sp>
        <p:nvSpPr>
          <p:cNvPr id="14" name="Elipsa 13">
            <a:extLst>
              <a:ext uri="{FF2B5EF4-FFF2-40B4-BE49-F238E27FC236}">
                <a16:creationId xmlns:a16="http://schemas.microsoft.com/office/drawing/2014/main" id="{15A3F46C-A76E-45A3-8B9C-4772E70B5F3E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4803260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blačić: crta 8">
            <a:extLst>
              <a:ext uri="{FF2B5EF4-FFF2-40B4-BE49-F238E27FC236}">
                <a16:creationId xmlns:a16="http://schemas.microsoft.com/office/drawing/2014/main" id="{4BA8060A-828E-48A8-B388-676EF3190899}"/>
              </a:ext>
            </a:extLst>
          </p:cNvPr>
          <p:cNvSpPr/>
          <p:nvPr/>
        </p:nvSpPr>
        <p:spPr>
          <a:xfrm>
            <a:off x="106533" y="3302493"/>
            <a:ext cx="4569826" cy="601224"/>
          </a:xfrm>
          <a:prstGeom prst="borderCallout1">
            <a:avLst>
              <a:gd name="adj1" fmla="val 5261"/>
              <a:gd name="adj2" fmla="val 101617"/>
              <a:gd name="adj3" fmla="val 103226"/>
              <a:gd name="adj4" fmla="val 122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globalna varijabla </a:t>
            </a:r>
            <a:r>
              <a:rPr lang="hr-HR" sz="1400" dirty="0" err="1"/>
              <a:t>favorites</a:t>
            </a:r>
            <a:r>
              <a:rPr lang="hr-HR" sz="1400" dirty="0"/>
              <a:t> sadrži niz </a:t>
            </a:r>
            <a:r>
              <a:rPr lang="hr-HR" sz="1400" dirty="0" err="1"/>
              <a:t>id</a:t>
            </a:r>
            <a:r>
              <a:rPr lang="hr-HR" sz="1400" dirty="0"/>
              <a:t>-ova pjesama koje je korisnik dodao u favorite</a:t>
            </a:r>
          </a:p>
        </p:txBody>
      </p:sp>
      <p:sp>
        <p:nvSpPr>
          <p:cNvPr id="13" name="Oblačić: crta 12">
            <a:extLst>
              <a:ext uri="{FF2B5EF4-FFF2-40B4-BE49-F238E27FC236}">
                <a16:creationId xmlns:a16="http://schemas.microsoft.com/office/drawing/2014/main" id="{C5A09676-2787-487A-BA25-8EB4268BA8D3}"/>
              </a:ext>
            </a:extLst>
          </p:cNvPr>
          <p:cNvSpPr/>
          <p:nvPr/>
        </p:nvSpPr>
        <p:spPr>
          <a:xfrm>
            <a:off x="106533" y="4045412"/>
            <a:ext cx="4569826" cy="820150"/>
          </a:xfrm>
          <a:prstGeom prst="borderCallout1">
            <a:avLst>
              <a:gd name="adj1" fmla="val 5261"/>
              <a:gd name="adj2" fmla="val 101617"/>
              <a:gd name="adj3" fmla="val 15320"/>
              <a:gd name="adj4" fmla="val 118758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 err="1"/>
              <a:t>foreach</a:t>
            </a:r>
            <a:r>
              <a:rPr lang="hr-HR" sz="1400" dirty="0"/>
              <a:t> petljom prolazi se kroz popis svih pjesama i uspoređuju se sa favoritima, a one koje nisu favoriti dodaju se u globalnu varijablu </a:t>
            </a:r>
            <a:r>
              <a:rPr lang="hr-HR" sz="1400" dirty="0" err="1"/>
              <a:t>notfavorites</a:t>
            </a:r>
            <a:endParaRPr lang="hr-HR" sz="1400" dirty="0"/>
          </a:p>
        </p:txBody>
      </p:sp>
      <p:sp>
        <p:nvSpPr>
          <p:cNvPr id="11" name="Desna vitičasta zagrada 10">
            <a:extLst>
              <a:ext uri="{FF2B5EF4-FFF2-40B4-BE49-F238E27FC236}">
                <a16:creationId xmlns:a16="http://schemas.microsoft.com/office/drawing/2014/main" id="{D4D27CF1-69F2-4600-B7FE-670B312ABEA2}"/>
              </a:ext>
            </a:extLst>
          </p:cNvPr>
          <p:cNvSpPr/>
          <p:nvPr/>
        </p:nvSpPr>
        <p:spPr>
          <a:xfrm>
            <a:off x="5602992" y="4128082"/>
            <a:ext cx="145002" cy="73748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Oblačić: crta 15">
            <a:extLst>
              <a:ext uri="{FF2B5EF4-FFF2-40B4-BE49-F238E27FC236}">
                <a16:creationId xmlns:a16="http://schemas.microsoft.com/office/drawing/2014/main" id="{1AEDA620-D7EB-4034-89B0-51A2BD3F558D}"/>
              </a:ext>
            </a:extLst>
          </p:cNvPr>
          <p:cNvSpPr/>
          <p:nvPr/>
        </p:nvSpPr>
        <p:spPr>
          <a:xfrm>
            <a:off x="106533" y="5287652"/>
            <a:ext cx="4569826" cy="601224"/>
          </a:xfrm>
          <a:prstGeom prst="borderCallout1">
            <a:avLst>
              <a:gd name="adj1" fmla="val 5261"/>
              <a:gd name="adj2" fmla="val 101617"/>
              <a:gd name="adj3" fmla="val 44161"/>
              <a:gd name="adj4" fmla="val 117010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ove metode generiraju elemente za pjesme iz popisa favorita i one koje još nisu dodane u favorite</a:t>
            </a:r>
          </a:p>
        </p:txBody>
      </p:sp>
      <p:sp>
        <p:nvSpPr>
          <p:cNvPr id="18" name="Desna vitičasta zagrada 17">
            <a:extLst>
              <a:ext uri="{FF2B5EF4-FFF2-40B4-BE49-F238E27FC236}">
                <a16:creationId xmlns:a16="http://schemas.microsoft.com/office/drawing/2014/main" id="{C486A83E-15BC-4159-8F6D-1E4E4EBC190B}"/>
              </a:ext>
            </a:extLst>
          </p:cNvPr>
          <p:cNvSpPr/>
          <p:nvPr/>
        </p:nvSpPr>
        <p:spPr>
          <a:xfrm>
            <a:off x="5494930" y="5588264"/>
            <a:ext cx="216123" cy="31650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0202F504-BBE9-488C-9F1A-461A801013B9}"/>
              </a:ext>
            </a:extLst>
          </p:cNvPr>
          <p:cNvSpPr/>
          <p:nvPr/>
        </p:nvSpPr>
        <p:spPr>
          <a:xfrm>
            <a:off x="907245" y="396532"/>
            <a:ext cx="91753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load_all_from_db_fav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zahtjev_db_fav_get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zahtjev_db_fav_get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onreadystatechange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metoda_db_fav_get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zahtjev_db_fav_get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'GET'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'http://'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IP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':4000/</a:t>
            </a:r>
            <a:r>
              <a:rPr lang="hr-H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favorites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       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zahtjev_db_fav_get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 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D6F540DC-53B0-47B1-A75E-A8213991BDF1}"/>
              </a:ext>
            </a:extLst>
          </p:cNvPr>
          <p:cNvSpPr/>
          <p:nvPr/>
        </p:nvSpPr>
        <p:spPr>
          <a:xfrm>
            <a:off x="4516669" y="1810464"/>
            <a:ext cx="81386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metoda_db_fav_get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zahtjev_db_fav_get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readyState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zahtjev_db_fav_get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odgovor_db_fav_get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zahtjev_db_fav_get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responseText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odgovor_db_fav_get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username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odgovor_db_fav_get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'user'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'password'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favorites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odgovor_db_fav_get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favorites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song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favorites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includes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song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'_</a:t>
            </a:r>
            <a:r>
              <a:rPr lang="hr-H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]) == </a:t>
            </a:r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notfavorites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>
                <a:solidFill>
                  <a:srgbClr val="9CDCFE"/>
                </a:solidFill>
                <a:latin typeface="Consolas" panose="020B0609020204030204" pitchFamily="49" charset="0"/>
              </a:rPr>
              <a:t>song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'_</a:t>
            </a:r>
            <a:r>
              <a:rPr lang="hr-H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addToFavoritesList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addToNotFavoritesList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AA699168-8D9C-490E-8042-B721715DCB90}"/>
              </a:ext>
            </a:extLst>
          </p:cNvPr>
          <p:cNvSpPr txBox="1"/>
          <p:nvPr/>
        </p:nvSpPr>
        <p:spPr>
          <a:xfrm>
            <a:off x="4460295" y="227258"/>
            <a:ext cx="308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GET ZAHTJEV - FAVORITES</a:t>
            </a:r>
          </a:p>
        </p:txBody>
      </p:sp>
      <p:sp>
        <p:nvSpPr>
          <p:cNvPr id="19" name="Elipsa 18">
            <a:extLst>
              <a:ext uri="{FF2B5EF4-FFF2-40B4-BE49-F238E27FC236}">
                <a16:creationId xmlns:a16="http://schemas.microsoft.com/office/drawing/2014/main" id="{E3ED197A-3B3D-4C71-812B-0A52207ADC65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48988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blačić: crta 8">
            <a:extLst>
              <a:ext uri="{FF2B5EF4-FFF2-40B4-BE49-F238E27FC236}">
                <a16:creationId xmlns:a16="http://schemas.microsoft.com/office/drawing/2014/main" id="{4BA8060A-828E-48A8-B388-676EF3190899}"/>
              </a:ext>
            </a:extLst>
          </p:cNvPr>
          <p:cNvSpPr/>
          <p:nvPr/>
        </p:nvSpPr>
        <p:spPr>
          <a:xfrm>
            <a:off x="5024392" y="5647802"/>
            <a:ext cx="3916531" cy="601224"/>
          </a:xfrm>
          <a:prstGeom prst="borderCallout1">
            <a:avLst>
              <a:gd name="adj1" fmla="val -646"/>
              <a:gd name="adj2" fmla="val 99398"/>
              <a:gd name="adj3" fmla="val -273307"/>
              <a:gd name="adj4" fmla="val 41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objekt koji se sprema u bazu sadrži ažurirane </a:t>
            </a:r>
            <a:r>
              <a:rPr lang="hr-HR" sz="1400" dirty="0" err="1"/>
              <a:t>informcije</a:t>
            </a:r>
            <a:r>
              <a:rPr lang="hr-HR" sz="1400" dirty="0"/>
              <a:t> pjesme iz forme za unos</a:t>
            </a:r>
          </a:p>
        </p:txBody>
      </p:sp>
      <p:sp>
        <p:nvSpPr>
          <p:cNvPr id="13" name="Oblačić: crta 12">
            <a:extLst>
              <a:ext uri="{FF2B5EF4-FFF2-40B4-BE49-F238E27FC236}">
                <a16:creationId xmlns:a16="http://schemas.microsoft.com/office/drawing/2014/main" id="{C5A09676-2787-487A-BA25-8EB4268BA8D3}"/>
              </a:ext>
            </a:extLst>
          </p:cNvPr>
          <p:cNvSpPr/>
          <p:nvPr/>
        </p:nvSpPr>
        <p:spPr>
          <a:xfrm>
            <a:off x="5842340" y="948356"/>
            <a:ext cx="4544534" cy="969886"/>
          </a:xfrm>
          <a:prstGeom prst="borderCallout1">
            <a:avLst>
              <a:gd name="adj1" fmla="val 100868"/>
              <a:gd name="adj2" fmla="val 68"/>
              <a:gd name="adj3" fmla="val 116674"/>
              <a:gd name="adj4" fmla="val -2373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korisnik je ažurirao podatke trenutno reproducirane pjesme čiji se </a:t>
            </a:r>
            <a:r>
              <a:rPr lang="hr-HR" sz="1400" dirty="0" err="1"/>
              <a:t>id</a:t>
            </a:r>
            <a:r>
              <a:rPr lang="hr-HR" sz="1400" dirty="0"/>
              <a:t> pronađe tako da se uspoređuje ‘</a:t>
            </a:r>
            <a:r>
              <a:rPr lang="hr-HR" sz="1400" dirty="0" err="1"/>
              <a:t>path</a:t>
            </a:r>
            <a:r>
              <a:rPr lang="hr-HR" sz="1400" dirty="0"/>
              <a:t>’ koji je spremljen u .</a:t>
            </a:r>
            <a:r>
              <a:rPr lang="hr-HR" sz="1400" dirty="0" err="1"/>
              <a:t>innerText</a:t>
            </a:r>
            <a:r>
              <a:rPr lang="hr-HR" sz="1400" dirty="0"/>
              <a:t> sa svim pjesmama u </a:t>
            </a:r>
            <a:r>
              <a:rPr lang="hr-HR" sz="1400" dirty="0" err="1"/>
              <a:t>songs_info</a:t>
            </a:r>
            <a:endParaRPr lang="hr-HR" sz="1400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AA699168-8D9C-490E-8042-B721715DCB90}"/>
              </a:ext>
            </a:extLst>
          </p:cNvPr>
          <p:cNvSpPr txBox="1"/>
          <p:nvPr/>
        </p:nvSpPr>
        <p:spPr>
          <a:xfrm>
            <a:off x="4460295" y="227258"/>
            <a:ext cx="27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PUT ZAHTJEV - TRACKS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14DDA1E6-620E-4250-B89E-EF66C60FD865}"/>
              </a:ext>
            </a:extLst>
          </p:cNvPr>
          <p:cNvSpPr/>
          <p:nvPr/>
        </p:nvSpPr>
        <p:spPr>
          <a:xfrm>
            <a:off x="508987" y="1048976"/>
            <a:ext cx="114203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save_song_info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zahtjev_db_put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song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2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song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path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 ==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audio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innerText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zahtjev_db_put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'http://'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IP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':4000/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tracks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/'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song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'_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]), 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   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 :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edit_song_name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,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artist: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edit_song_artist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album: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edit_song_album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genre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edit_song_genre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edit_song_path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zahtjev_db_put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onreadystatechange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metoda_db_put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zahtjev_db_put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setRequestHeader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Content-Type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application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json;charset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=UTF-8"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zahtjev_db_put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 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7E0EAE17-10BE-4AF3-9ABA-69D77EB1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368" y="2293652"/>
            <a:ext cx="2542187" cy="403126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19" name="Elipsa 18">
            <a:extLst>
              <a:ext uri="{FF2B5EF4-FFF2-40B4-BE49-F238E27FC236}">
                <a16:creationId xmlns:a16="http://schemas.microsoft.com/office/drawing/2014/main" id="{65501A32-17D0-486F-B133-7498519A5488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85200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C3489-C3CF-4390-987A-9726B9687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blačić: crta 8">
            <a:extLst>
              <a:ext uri="{FF2B5EF4-FFF2-40B4-BE49-F238E27FC236}">
                <a16:creationId xmlns:a16="http://schemas.microsoft.com/office/drawing/2014/main" id="{4BA8060A-828E-48A8-B388-676EF3190899}"/>
              </a:ext>
            </a:extLst>
          </p:cNvPr>
          <p:cNvSpPr/>
          <p:nvPr/>
        </p:nvSpPr>
        <p:spPr>
          <a:xfrm>
            <a:off x="106533" y="3302493"/>
            <a:ext cx="3595455" cy="601224"/>
          </a:xfrm>
          <a:prstGeom prst="borderCallout1">
            <a:avLst>
              <a:gd name="adj1" fmla="val 5261"/>
              <a:gd name="adj2" fmla="val 101617"/>
              <a:gd name="adj3" fmla="val 159337"/>
              <a:gd name="adj4" fmla="val 137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globalna varijabla </a:t>
            </a:r>
            <a:r>
              <a:rPr lang="hr-HR" sz="1400" dirty="0" err="1"/>
              <a:t>favorites</a:t>
            </a:r>
            <a:r>
              <a:rPr lang="hr-HR" sz="1400" dirty="0"/>
              <a:t> sadrži niz </a:t>
            </a:r>
            <a:r>
              <a:rPr lang="hr-HR" sz="1400" dirty="0" err="1"/>
              <a:t>id</a:t>
            </a:r>
            <a:r>
              <a:rPr lang="hr-HR" sz="1400" dirty="0"/>
              <a:t>-ova pjesama koje je korisnik dodao u favorite </a:t>
            </a:r>
          </a:p>
        </p:txBody>
      </p:sp>
      <p:sp>
        <p:nvSpPr>
          <p:cNvPr id="13" name="Oblačić: crta 12">
            <a:extLst>
              <a:ext uri="{FF2B5EF4-FFF2-40B4-BE49-F238E27FC236}">
                <a16:creationId xmlns:a16="http://schemas.microsoft.com/office/drawing/2014/main" id="{C5A09676-2787-487A-BA25-8EB4268BA8D3}"/>
              </a:ext>
            </a:extLst>
          </p:cNvPr>
          <p:cNvSpPr/>
          <p:nvPr/>
        </p:nvSpPr>
        <p:spPr>
          <a:xfrm>
            <a:off x="8275469" y="1911321"/>
            <a:ext cx="3916531" cy="1309268"/>
          </a:xfrm>
          <a:prstGeom prst="borderCallout1">
            <a:avLst>
              <a:gd name="adj1" fmla="val 5261"/>
              <a:gd name="adj2" fmla="val 101617"/>
              <a:gd name="adj3" fmla="val -81017"/>
              <a:gd name="adj4" fmla="val 1456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varijabla </a:t>
            </a:r>
            <a:r>
              <a:rPr lang="hr-HR" sz="1400" dirty="0" err="1"/>
              <a:t>odgovor_db_fav_get</a:t>
            </a:r>
            <a:r>
              <a:rPr lang="hr-HR" sz="1400" dirty="0"/>
              <a:t> sadrži niz JSON objekata dohvaćenih iz baze iz tablice </a:t>
            </a:r>
            <a:r>
              <a:rPr lang="hr-HR" sz="1400" dirty="0" err="1"/>
              <a:t>Favorites</a:t>
            </a:r>
            <a:r>
              <a:rPr lang="hr-HR" sz="1400" dirty="0"/>
              <a:t>, a pošto je u bazi samo jedan JSON objekt(jedan korisnik) dohvaćaju se favoriti objekta na indeksu [0]</a:t>
            </a:r>
          </a:p>
        </p:txBody>
      </p:sp>
      <p:sp>
        <p:nvSpPr>
          <p:cNvPr id="16" name="Oblačić: crta 15">
            <a:extLst>
              <a:ext uri="{FF2B5EF4-FFF2-40B4-BE49-F238E27FC236}">
                <a16:creationId xmlns:a16="http://schemas.microsoft.com/office/drawing/2014/main" id="{1AEDA620-D7EB-4034-89B0-51A2BD3F558D}"/>
              </a:ext>
            </a:extLst>
          </p:cNvPr>
          <p:cNvSpPr/>
          <p:nvPr/>
        </p:nvSpPr>
        <p:spPr>
          <a:xfrm>
            <a:off x="106533" y="4273475"/>
            <a:ext cx="3595455" cy="601224"/>
          </a:xfrm>
          <a:prstGeom prst="borderCallout1">
            <a:avLst>
              <a:gd name="adj1" fmla="val 5261"/>
              <a:gd name="adj2" fmla="val 101617"/>
              <a:gd name="adj3" fmla="val 29395"/>
              <a:gd name="adj4" fmla="val 130096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400" dirty="0"/>
              <a:t>ove metode generiraju elemente za pjesme iz popisa favorita i one koje još nisu dodane u favorite</a:t>
            </a:r>
          </a:p>
        </p:txBody>
      </p:sp>
      <p:sp>
        <p:nvSpPr>
          <p:cNvPr id="18" name="Desna vitičasta zagrada 17">
            <a:extLst>
              <a:ext uri="{FF2B5EF4-FFF2-40B4-BE49-F238E27FC236}">
                <a16:creationId xmlns:a16="http://schemas.microsoft.com/office/drawing/2014/main" id="{C486A83E-15BC-4159-8F6D-1E4E4EBC190B}"/>
              </a:ext>
            </a:extLst>
          </p:cNvPr>
          <p:cNvSpPr/>
          <p:nvPr/>
        </p:nvSpPr>
        <p:spPr>
          <a:xfrm>
            <a:off x="4758084" y="4444766"/>
            <a:ext cx="216123" cy="31650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AA699168-8D9C-490E-8042-B721715DCB90}"/>
              </a:ext>
            </a:extLst>
          </p:cNvPr>
          <p:cNvSpPr txBox="1"/>
          <p:nvPr/>
        </p:nvSpPr>
        <p:spPr>
          <a:xfrm>
            <a:off x="4460295" y="227258"/>
            <a:ext cx="30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solidFill>
                  <a:srgbClr val="92D050"/>
                </a:solidFill>
              </a:rPr>
              <a:t>PUT ZAHTJEV - FAVORITES</a:t>
            </a:r>
          </a:p>
        </p:txBody>
      </p:sp>
      <p:sp>
        <p:nvSpPr>
          <p:cNvPr id="2" name="Pravokutnik 1">
            <a:extLst>
              <a:ext uri="{FF2B5EF4-FFF2-40B4-BE49-F238E27FC236}">
                <a16:creationId xmlns:a16="http://schemas.microsoft.com/office/drawing/2014/main" id="{13BB4A11-5DCB-4D76-868C-2898E8D75CB7}"/>
              </a:ext>
            </a:extLst>
          </p:cNvPr>
          <p:cNvSpPr/>
          <p:nvPr/>
        </p:nvSpPr>
        <p:spPr>
          <a:xfrm>
            <a:off x="319247" y="640799"/>
            <a:ext cx="11230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save_to_fav_put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zahtjev_db_fav_put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XMLHttpRequest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zahtjev_db_fav_put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'PUT'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concat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'http://'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IP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':4000/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favorites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/'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odgovor_db_fav_get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hr-H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'_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id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]), </a:t>
            </a:r>
            <a:r>
              <a:rPr lang="hr-HR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   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user :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'Josipa'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password: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'josipa123'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favorites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favorites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};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zahtjev_db_fav_put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onreadystatechange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metoda_db_fav_put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zahtjev_db_fav_put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setRequestHeader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Content-Type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application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hr-H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json;charset</a:t>
            </a:r>
            <a:r>
              <a:rPr lang="hr-HR" sz="1200" dirty="0">
                <a:solidFill>
                  <a:srgbClr val="CE9178"/>
                </a:solidFill>
                <a:latin typeface="Consolas" panose="020B0609020204030204" pitchFamily="49" charset="0"/>
              </a:rPr>
              <a:t>=UTF-8"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zahtjev_db_fav_put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hr-H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hr-H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object</a:t>
            </a:r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));  </a:t>
            </a:r>
          </a:p>
          <a:p>
            <a:r>
              <a:rPr lang="hr-HR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avokutnik 2">
            <a:extLst>
              <a:ext uri="{FF2B5EF4-FFF2-40B4-BE49-F238E27FC236}">
                <a16:creationId xmlns:a16="http://schemas.microsoft.com/office/drawing/2014/main" id="{B00CD0BA-30FD-48CE-B6A2-427793189AD6}"/>
              </a:ext>
            </a:extLst>
          </p:cNvPr>
          <p:cNvSpPr/>
          <p:nvPr/>
        </p:nvSpPr>
        <p:spPr>
          <a:xfrm>
            <a:off x="3808521" y="2856770"/>
            <a:ext cx="881399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metoda_db_fav_put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zahtjev_db_fav_put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readyState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zahtjev_db_fav_put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favorites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hr-H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parse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zahtjev_db_fav_put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responseText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)[</a:t>
            </a:r>
            <a:r>
              <a:rPr lang="hr-H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favorites</a:t>
            </a:r>
            <a:r>
              <a:rPr lang="hr-HR" sz="1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addToFavoritesList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addToNotFavoritesList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songs_info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hr-H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hr-H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hr-H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zahtjev_db_fav_put</a:t>
            </a:r>
            <a:r>
              <a:rPr lang="hr-H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hr-H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hr-H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hr-H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Elipsa 10">
            <a:extLst>
              <a:ext uri="{FF2B5EF4-FFF2-40B4-BE49-F238E27FC236}">
                <a16:creationId xmlns:a16="http://schemas.microsoft.com/office/drawing/2014/main" id="{D9EBE584-83F7-4A96-9092-DD6996DF2352}"/>
              </a:ext>
            </a:extLst>
          </p:cNvPr>
          <p:cNvSpPr/>
          <p:nvPr/>
        </p:nvSpPr>
        <p:spPr>
          <a:xfrm>
            <a:off x="10511162" y="337351"/>
            <a:ext cx="1100831" cy="9698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4619056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3524"/>
      </a:dk2>
      <a:lt2>
        <a:srgbClr val="E8E2E6"/>
      </a:lt2>
      <a:accent1>
        <a:srgbClr val="47B665"/>
      </a:accent1>
      <a:accent2>
        <a:srgbClr val="4DB13B"/>
      </a:accent2>
      <a:accent3>
        <a:srgbClr val="81AF45"/>
      </a:accent3>
      <a:accent4>
        <a:srgbClr val="A4A637"/>
      </a:accent4>
      <a:accent5>
        <a:srgbClr val="C3944D"/>
      </a:accent5>
      <a:accent6>
        <a:srgbClr val="B1503B"/>
      </a:accent6>
      <a:hlink>
        <a:srgbClr val="978032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11315</Words>
  <Application>Microsoft Office PowerPoint</Application>
  <PresentationFormat>Široki zaslon</PresentationFormat>
  <Paragraphs>588</Paragraphs>
  <Slides>28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9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28</vt:i4>
      </vt:variant>
    </vt:vector>
  </HeadingPairs>
  <TitlesOfParts>
    <vt:vector size="39" baseType="lpstr">
      <vt:lpstr>&amp;quot</vt:lpstr>
      <vt:lpstr>Arial</vt:lpstr>
      <vt:lpstr>Arial Nova</vt:lpstr>
      <vt:lpstr>Arial Nova Light</vt:lpstr>
      <vt:lpstr>Calibri</vt:lpstr>
      <vt:lpstr>Century Gothic</vt:lpstr>
      <vt:lpstr>Consolas</vt:lpstr>
      <vt:lpstr>Elephant</vt:lpstr>
      <vt:lpstr>Verdana</vt:lpstr>
      <vt:lpstr>RetrospectVTI</vt:lpstr>
      <vt:lpstr>BrushVTI</vt:lpstr>
      <vt:lpstr>MusiX &amp; LyriX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MusiX &amp; LyriX</dc:title>
  <dc:creator>J. J.</dc:creator>
  <cp:lastModifiedBy>J. J.</cp:lastModifiedBy>
  <cp:revision>35</cp:revision>
  <dcterms:created xsi:type="dcterms:W3CDTF">2020-03-01T21:59:24Z</dcterms:created>
  <dcterms:modified xsi:type="dcterms:W3CDTF">2020-03-03T23:49:49Z</dcterms:modified>
</cp:coreProperties>
</file>