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8" r:id="rId19"/>
    <p:sldId id="259" r:id="rId20"/>
    <p:sldId id="261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or\Desktop\Materias%20da%20faculdade%202019.2\AED2\Projetos%20AED2-2019\Tabela%20de%20temp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Tempo</a:t>
            </a:r>
            <a:r>
              <a:rPr lang="pt-BR" baseline="0"/>
              <a:t> de ordenação(segundos)</a:t>
            </a:r>
            <a:endParaRPr lang="pt-BR"/>
          </a:p>
        </c:rich>
      </c:tx>
      <c:layout>
        <c:manualLayout>
          <c:xMode val="edge"/>
          <c:yMode val="edge"/>
          <c:x val="0.34057201136240395"/>
          <c:y val="4.31575643440050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Planilha1!$A$2:$A$6</c:f>
              <c:strCache>
                <c:ptCount val="5"/>
                <c:pt idx="0">
                  <c:v>Crescente</c:v>
                </c:pt>
                <c:pt idx="1">
                  <c:v>Aleatório</c:v>
                </c:pt>
                <c:pt idx="2">
                  <c:v>Metade cresce./Metade decresc.</c:v>
                </c:pt>
                <c:pt idx="3">
                  <c:v>Metade decresc/cresc.</c:v>
                </c:pt>
                <c:pt idx="4">
                  <c:v>Decrescente</c:v>
                </c:pt>
              </c:strCache>
            </c:strRef>
          </c:cat>
          <c:val>
            <c:numRef>
              <c:f>Planilha1!$H$2:$H$6</c:f>
              <c:numCache>
                <c:formatCode>#,##0.00</c:formatCode>
                <c:ptCount val="5"/>
                <c:pt idx="0">
                  <c:v>0.8</c:v>
                </c:pt>
                <c:pt idx="1">
                  <c:v>15.77</c:v>
                </c:pt>
                <c:pt idx="2">
                  <c:v>16.501600000000003</c:v>
                </c:pt>
                <c:pt idx="3">
                  <c:v>16.5928</c:v>
                </c:pt>
                <c:pt idx="4">
                  <c:v>31.625600000000002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AC1-4C1D-8DC9-EB4C00080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9242704"/>
        <c:axId val="1489246512"/>
      </c:barChart>
      <c:catAx>
        <c:axId val="148924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89246512"/>
        <c:crosses val="autoZero"/>
        <c:auto val="1"/>
        <c:lblAlgn val="ctr"/>
        <c:lblOffset val="100"/>
        <c:noMultiLvlLbl val="0"/>
      </c:catAx>
      <c:valAx>
        <c:axId val="148924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8924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undobitabitblog.wordpress.com/2017/07/03/101/" TargetMode="External"/><Relationship Id="rId2" Type="http://schemas.openxmlformats.org/officeDocument/2006/relationships/hyperlink" Target="https://pt.slideshare.net/cesaraugusto181/ordenao-por-inser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how.com.br/vantagens-desvantagens-algoritmos-ordenacao-info_16277/" TargetMode="External"/><Relationship Id="rId5" Type="http://schemas.openxmlformats.org/officeDocument/2006/relationships/hyperlink" Target="http://estruturadedadosuenp.directorioforuns.com/t21-insertion-sort" TargetMode="External"/><Relationship Id="rId4" Type="http://schemas.openxmlformats.org/officeDocument/2006/relationships/hyperlink" Target="http://www.facom.ufu.br/~backes/gsi011/Aula06-Ordenacao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266730" cy="1992693"/>
          </a:xfrm>
        </p:spPr>
        <p:txBody>
          <a:bodyPr>
            <a:normAutofit/>
          </a:bodyPr>
          <a:lstStyle/>
          <a:p>
            <a:r>
              <a:rPr lang="pt-BR" dirty="0"/>
              <a:t>Juliana Fernandes Martins</a:t>
            </a:r>
          </a:p>
          <a:p>
            <a:r>
              <a:rPr lang="pt-BR" dirty="0"/>
              <a:t>Leonardo Maia de Lima</a:t>
            </a:r>
          </a:p>
          <a:p>
            <a:r>
              <a:rPr lang="pt-BR" dirty="0"/>
              <a:t>Vitor Oliveira Siqueira</a:t>
            </a:r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8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5020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4134119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4</a:t>
            </a:r>
          </a:p>
        </p:txBody>
      </p:sp>
      <p:sp>
        <p:nvSpPr>
          <p:cNvPr id="6" name="Retângulo 5"/>
          <p:cNvSpPr/>
          <p:nvPr/>
        </p:nvSpPr>
        <p:spPr>
          <a:xfrm>
            <a:off x="5293218" y="3219718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5</a:t>
            </a:r>
          </a:p>
        </p:txBody>
      </p:sp>
      <p:sp>
        <p:nvSpPr>
          <p:cNvPr id="7" name="Retângulo 6"/>
          <p:cNvSpPr/>
          <p:nvPr/>
        </p:nvSpPr>
        <p:spPr>
          <a:xfrm>
            <a:off x="6452317" y="3219717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1</a:t>
            </a:r>
          </a:p>
        </p:txBody>
      </p:sp>
      <p:sp>
        <p:nvSpPr>
          <p:cNvPr id="8" name="Retângulo 7"/>
          <p:cNvSpPr/>
          <p:nvPr/>
        </p:nvSpPr>
        <p:spPr>
          <a:xfrm>
            <a:off x="7611416" y="3219716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3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96992" y="2634941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0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7607" y="2634940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78905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224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920509" y="2634938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4</a:t>
            </a:r>
            <a:endParaRPr lang="pt-BR" sz="3200" b="1" dirty="0"/>
          </a:p>
        </p:txBody>
      </p:sp>
      <p:sp>
        <p:nvSpPr>
          <p:cNvPr id="17" name="Seta para baixo 16"/>
          <p:cNvSpPr/>
          <p:nvPr/>
        </p:nvSpPr>
        <p:spPr>
          <a:xfrm>
            <a:off x="6690576" y="1834166"/>
            <a:ext cx="682579" cy="83712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3296992" y="4778061"/>
            <a:ext cx="2653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1&lt;5 ?</a:t>
            </a:r>
            <a:endParaRPr lang="pt-BR" sz="5400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12" y="4605264"/>
            <a:ext cx="1640908" cy="1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1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5020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4134119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4</a:t>
            </a:r>
          </a:p>
        </p:txBody>
      </p:sp>
      <p:sp>
        <p:nvSpPr>
          <p:cNvPr id="6" name="Retângulo 5"/>
          <p:cNvSpPr/>
          <p:nvPr/>
        </p:nvSpPr>
        <p:spPr>
          <a:xfrm>
            <a:off x="5293218" y="3219718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1</a:t>
            </a:r>
            <a:endParaRPr lang="pt-BR" sz="6000" b="1" dirty="0"/>
          </a:p>
        </p:txBody>
      </p:sp>
      <p:sp>
        <p:nvSpPr>
          <p:cNvPr id="7" name="Retângulo 6"/>
          <p:cNvSpPr/>
          <p:nvPr/>
        </p:nvSpPr>
        <p:spPr>
          <a:xfrm>
            <a:off x="6452317" y="3219717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5</a:t>
            </a:r>
            <a:endParaRPr lang="pt-BR" sz="6000" b="1" dirty="0"/>
          </a:p>
        </p:txBody>
      </p:sp>
      <p:sp>
        <p:nvSpPr>
          <p:cNvPr id="8" name="Retângulo 7"/>
          <p:cNvSpPr/>
          <p:nvPr/>
        </p:nvSpPr>
        <p:spPr>
          <a:xfrm>
            <a:off x="7611416" y="3219716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3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96992" y="2634941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0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7607" y="2634940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78905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224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920509" y="2634938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4</a:t>
            </a:r>
            <a:endParaRPr lang="pt-BR" sz="3200" b="1" dirty="0"/>
          </a:p>
        </p:txBody>
      </p:sp>
      <p:sp>
        <p:nvSpPr>
          <p:cNvPr id="16" name="Seta para baixo 15"/>
          <p:cNvSpPr/>
          <p:nvPr/>
        </p:nvSpPr>
        <p:spPr>
          <a:xfrm flipV="1">
            <a:off x="5582994" y="4186702"/>
            <a:ext cx="682579" cy="83712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296992" y="4778061"/>
            <a:ext cx="2653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1&lt;4 ?</a:t>
            </a:r>
            <a:endParaRPr lang="pt-BR" sz="5400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12" y="4605264"/>
            <a:ext cx="1640908" cy="1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5020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4134119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1</a:t>
            </a:r>
            <a:endParaRPr lang="pt-BR" sz="6000" b="1" dirty="0"/>
          </a:p>
        </p:txBody>
      </p:sp>
      <p:sp>
        <p:nvSpPr>
          <p:cNvPr id="6" name="Retângulo 5"/>
          <p:cNvSpPr/>
          <p:nvPr/>
        </p:nvSpPr>
        <p:spPr>
          <a:xfrm>
            <a:off x="5293218" y="3219718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4</a:t>
            </a:r>
          </a:p>
        </p:txBody>
      </p:sp>
      <p:sp>
        <p:nvSpPr>
          <p:cNvPr id="7" name="Retângulo 6"/>
          <p:cNvSpPr/>
          <p:nvPr/>
        </p:nvSpPr>
        <p:spPr>
          <a:xfrm>
            <a:off x="6452317" y="3219717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5</a:t>
            </a:r>
            <a:endParaRPr lang="pt-BR" sz="6000" b="1" dirty="0"/>
          </a:p>
        </p:txBody>
      </p:sp>
      <p:sp>
        <p:nvSpPr>
          <p:cNvPr id="8" name="Retângulo 7"/>
          <p:cNvSpPr/>
          <p:nvPr/>
        </p:nvSpPr>
        <p:spPr>
          <a:xfrm>
            <a:off x="7611416" y="3219716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3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96992" y="2634941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0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7607" y="2634940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78905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224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920509" y="2634938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4</a:t>
            </a:r>
            <a:endParaRPr lang="pt-BR" sz="3200" b="1" dirty="0"/>
          </a:p>
        </p:txBody>
      </p:sp>
      <p:sp>
        <p:nvSpPr>
          <p:cNvPr id="17" name="Seta para baixo 16"/>
          <p:cNvSpPr/>
          <p:nvPr/>
        </p:nvSpPr>
        <p:spPr>
          <a:xfrm flipV="1">
            <a:off x="4404576" y="4186704"/>
            <a:ext cx="682579" cy="83712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3258356" y="5140811"/>
            <a:ext cx="2653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1&lt;2 ?</a:t>
            </a:r>
            <a:endParaRPr lang="pt-BR" sz="5400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12" y="4605264"/>
            <a:ext cx="1640908" cy="1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2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5020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1</a:t>
            </a:r>
            <a:endParaRPr lang="pt-BR" sz="6000" b="1" dirty="0"/>
          </a:p>
        </p:txBody>
      </p:sp>
      <p:sp>
        <p:nvSpPr>
          <p:cNvPr id="5" name="Retângulo 4"/>
          <p:cNvSpPr/>
          <p:nvPr/>
        </p:nvSpPr>
        <p:spPr>
          <a:xfrm>
            <a:off x="4134119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2</a:t>
            </a:r>
          </a:p>
        </p:txBody>
      </p:sp>
      <p:sp>
        <p:nvSpPr>
          <p:cNvPr id="6" name="Retângulo 5"/>
          <p:cNvSpPr/>
          <p:nvPr/>
        </p:nvSpPr>
        <p:spPr>
          <a:xfrm>
            <a:off x="5293218" y="3219718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4</a:t>
            </a:r>
          </a:p>
        </p:txBody>
      </p:sp>
      <p:sp>
        <p:nvSpPr>
          <p:cNvPr id="7" name="Retângulo 6"/>
          <p:cNvSpPr/>
          <p:nvPr/>
        </p:nvSpPr>
        <p:spPr>
          <a:xfrm>
            <a:off x="6452317" y="3219717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5</a:t>
            </a:r>
            <a:endParaRPr lang="pt-BR" sz="6000" b="1" dirty="0"/>
          </a:p>
        </p:txBody>
      </p:sp>
      <p:sp>
        <p:nvSpPr>
          <p:cNvPr id="8" name="Retângulo 7"/>
          <p:cNvSpPr/>
          <p:nvPr/>
        </p:nvSpPr>
        <p:spPr>
          <a:xfrm>
            <a:off x="7611416" y="3219716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3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96992" y="2634941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0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7607" y="2634940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78905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224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920509" y="2634938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4</a:t>
            </a:r>
            <a:endParaRPr lang="pt-BR" sz="3200" b="1" dirty="0"/>
          </a:p>
        </p:txBody>
      </p:sp>
      <p:sp>
        <p:nvSpPr>
          <p:cNvPr id="16" name="Seta para baixo 15"/>
          <p:cNvSpPr/>
          <p:nvPr/>
        </p:nvSpPr>
        <p:spPr>
          <a:xfrm flipV="1">
            <a:off x="3296992" y="4186705"/>
            <a:ext cx="682579" cy="83712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9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5020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1</a:t>
            </a:r>
            <a:endParaRPr lang="pt-BR" sz="6000" b="1" dirty="0"/>
          </a:p>
        </p:txBody>
      </p:sp>
      <p:sp>
        <p:nvSpPr>
          <p:cNvPr id="5" name="Retângulo 4"/>
          <p:cNvSpPr/>
          <p:nvPr/>
        </p:nvSpPr>
        <p:spPr>
          <a:xfrm>
            <a:off x="4134119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2</a:t>
            </a:r>
          </a:p>
        </p:txBody>
      </p:sp>
      <p:sp>
        <p:nvSpPr>
          <p:cNvPr id="6" name="Retângulo 5"/>
          <p:cNvSpPr/>
          <p:nvPr/>
        </p:nvSpPr>
        <p:spPr>
          <a:xfrm>
            <a:off x="5293218" y="3219718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4</a:t>
            </a:r>
          </a:p>
        </p:txBody>
      </p:sp>
      <p:sp>
        <p:nvSpPr>
          <p:cNvPr id="7" name="Retângulo 6"/>
          <p:cNvSpPr/>
          <p:nvPr/>
        </p:nvSpPr>
        <p:spPr>
          <a:xfrm>
            <a:off x="6452317" y="3219717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5</a:t>
            </a:r>
            <a:endParaRPr lang="pt-BR" sz="6000" b="1" dirty="0"/>
          </a:p>
        </p:txBody>
      </p:sp>
      <p:sp>
        <p:nvSpPr>
          <p:cNvPr id="8" name="Retângulo 7"/>
          <p:cNvSpPr/>
          <p:nvPr/>
        </p:nvSpPr>
        <p:spPr>
          <a:xfrm>
            <a:off x="7611416" y="3219716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3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96992" y="2634941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0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7607" y="2634940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78905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224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920509" y="2634938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4</a:t>
            </a:r>
            <a:endParaRPr lang="pt-BR" sz="3200" b="1" dirty="0"/>
          </a:p>
        </p:txBody>
      </p:sp>
      <p:sp>
        <p:nvSpPr>
          <p:cNvPr id="16" name="Seta para baixo 15"/>
          <p:cNvSpPr/>
          <p:nvPr/>
        </p:nvSpPr>
        <p:spPr>
          <a:xfrm>
            <a:off x="7772403" y="1797808"/>
            <a:ext cx="682579" cy="83712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219720" y="4993610"/>
            <a:ext cx="2653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3&lt;5 ?</a:t>
            </a:r>
            <a:endParaRPr lang="pt-BR" sz="54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12" y="4605264"/>
            <a:ext cx="1640908" cy="1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5020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1</a:t>
            </a:r>
            <a:endParaRPr lang="pt-BR" sz="6000" b="1" dirty="0"/>
          </a:p>
        </p:txBody>
      </p:sp>
      <p:sp>
        <p:nvSpPr>
          <p:cNvPr id="5" name="Retângulo 4"/>
          <p:cNvSpPr/>
          <p:nvPr/>
        </p:nvSpPr>
        <p:spPr>
          <a:xfrm>
            <a:off x="4134119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2</a:t>
            </a:r>
          </a:p>
        </p:txBody>
      </p:sp>
      <p:sp>
        <p:nvSpPr>
          <p:cNvPr id="6" name="Retângulo 5"/>
          <p:cNvSpPr/>
          <p:nvPr/>
        </p:nvSpPr>
        <p:spPr>
          <a:xfrm>
            <a:off x="5293218" y="3219718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4</a:t>
            </a:r>
          </a:p>
        </p:txBody>
      </p:sp>
      <p:sp>
        <p:nvSpPr>
          <p:cNvPr id="7" name="Retângulo 6"/>
          <p:cNvSpPr/>
          <p:nvPr/>
        </p:nvSpPr>
        <p:spPr>
          <a:xfrm>
            <a:off x="6452317" y="3219717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3</a:t>
            </a:r>
          </a:p>
        </p:txBody>
      </p:sp>
      <p:sp>
        <p:nvSpPr>
          <p:cNvPr id="8" name="Retângulo 7"/>
          <p:cNvSpPr/>
          <p:nvPr/>
        </p:nvSpPr>
        <p:spPr>
          <a:xfrm>
            <a:off x="7611416" y="3219716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5</a:t>
            </a:r>
            <a:endParaRPr lang="pt-BR" sz="60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96992" y="2634941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0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7607" y="2634940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78905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224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920509" y="2634938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4</a:t>
            </a:r>
            <a:endParaRPr lang="pt-BR" sz="3200" b="1" dirty="0"/>
          </a:p>
        </p:txBody>
      </p:sp>
      <p:sp>
        <p:nvSpPr>
          <p:cNvPr id="18" name="Seta para baixo 17"/>
          <p:cNvSpPr/>
          <p:nvPr/>
        </p:nvSpPr>
        <p:spPr>
          <a:xfrm flipV="1">
            <a:off x="6729214" y="4186701"/>
            <a:ext cx="682579" cy="83712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219720" y="4993610"/>
            <a:ext cx="2653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3&lt;4 ?</a:t>
            </a:r>
            <a:endParaRPr lang="pt-BR" sz="5400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253" y="4633372"/>
            <a:ext cx="1640908" cy="1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9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5020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1</a:t>
            </a:r>
            <a:endParaRPr lang="pt-BR" sz="6000" b="1" dirty="0"/>
          </a:p>
        </p:txBody>
      </p:sp>
      <p:sp>
        <p:nvSpPr>
          <p:cNvPr id="5" name="Retângulo 4"/>
          <p:cNvSpPr/>
          <p:nvPr/>
        </p:nvSpPr>
        <p:spPr>
          <a:xfrm>
            <a:off x="4134119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2</a:t>
            </a:r>
          </a:p>
        </p:txBody>
      </p:sp>
      <p:sp>
        <p:nvSpPr>
          <p:cNvPr id="6" name="Retângulo 5"/>
          <p:cNvSpPr/>
          <p:nvPr/>
        </p:nvSpPr>
        <p:spPr>
          <a:xfrm>
            <a:off x="5293218" y="3219718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3</a:t>
            </a:r>
            <a:endParaRPr lang="pt-BR" sz="6000" b="1" dirty="0"/>
          </a:p>
        </p:txBody>
      </p:sp>
      <p:sp>
        <p:nvSpPr>
          <p:cNvPr id="7" name="Retângulo 6"/>
          <p:cNvSpPr/>
          <p:nvPr/>
        </p:nvSpPr>
        <p:spPr>
          <a:xfrm>
            <a:off x="6452317" y="3219717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4</a:t>
            </a:r>
            <a:endParaRPr lang="pt-BR" sz="6000" b="1" dirty="0"/>
          </a:p>
        </p:txBody>
      </p:sp>
      <p:sp>
        <p:nvSpPr>
          <p:cNvPr id="8" name="Retângulo 7"/>
          <p:cNvSpPr/>
          <p:nvPr/>
        </p:nvSpPr>
        <p:spPr>
          <a:xfrm>
            <a:off x="7611416" y="3219716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5</a:t>
            </a:r>
            <a:endParaRPr lang="pt-BR" sz="60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96992" y="2634941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0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7607" y="2634940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78905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224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920509" y="2634938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4</a:t>
            </a:r>
            <a:endParaRPr lang="pt-BR" sz="3200" b="1" dirty="0"/>
          </a:p>
        </p:txBody>
      </p:sp>
      <p:sp>
        <p:nvSpPr>
          <p:cNvPr id="18" name="Seta para baixo 17"/>
          <p:cNvSpPr/>
          <p:nvPr/>
        </p:nvSpPr>
        <p:spPr>
          <a:xfrm flipV="1">
            <a:off x="5595873" y="4186701"/>
            <a:ext cx="682579" cy="83712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219720" y="4993610"/>
            <a:ext cx="2653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3&lt;2 ?</a:t>
            </a:r>
            <a:endParaRPr lang="pt-BR" sz="54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64" y="4612134"/>
            <a:ext cx="1724397" cy="16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0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8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5020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1</a:t>
            </a:r>
            <a:endParaRPr lang="pt-BR" sz="6000" b="1" dirty="0"/>
          </a:p>
        </p:txBody>
      </p:sp>
      <p:sp>
        <p:nvSpPr>
          <p:cNvPr id="5" name="Retângulo 4"/>
          <p:cNvSpPr/>
          <p:nvPr/>
        </p:nvSpPr>
        <p:spPr>
          <a:xfrm>
            <a:off x="4134119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2</a:t>
            </a:r>
          </a:p>
        </p:txBody>
      </p:sp>
      <p:sp>
        <p:nvSpPr>
          <p:cNvPr id="6" name="Retângulo 5"/>
          <p:cNvSpPr/>
          <p:nvPr/>
        </p:nvSpPr>
        <p:spPr>
          <a:xfrm>
            <a:off x="5293218" y="3219718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3</a:t>
            </a:r>
            <a:endParaRPr lang="pt-BR" sz="6000" b="1" dirty="0"/>
          </a:p>
        </p:txBody>
      </p:sp>
      <p:sp>
        <p:nvSpPr>
          <p:cNvPr id="7" name="Retângulo 6"/>
          <p:cNvSpPr/>
          <p:nvPr/>
        </p:nvSpPr>
        <p:spPr>
          <a:xfrm>
            <a:off x="6452317" y="3219717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4</a:t>
            </a:r>
            <a:endParaRPr lang="pt-BR" sz="6000" b="1" dirty="0"/>
          </a:p>
        </p:txBody>
      </p:sp>
      <p:sp>
        <p:nvSpPr>
          <p:cNvPr id="8" name="Retângulo 7"/>
          <p:cNvSpPr/>
          <p:nvPr/>
        </p:nvSpPr>
        <p:spPr>
          <a:xfrm>
            <a:off x="7611416" y="3219716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5</a:t>
            </a:r>
            <a:endParaRPr lang="pt-BR" sz="60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296992" y="2634941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0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7607" y="2634940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78905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224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920509" y="2634938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4</a:t>
            </a:r>
            <a:endParaRPr lang="pt-BR" sz="3200" b="1" dirty="0"/>
          </a:p>
        </p:txBody>
      </p:sp>
      <p:sp>
        <p:nvSpPr>
          <p:cNvPr id="18" name="Seta para baixo 17"/>
          <p:cNvSpPr/>
          <p:nvPr/>
        </p:nvSpPr>
        <p:spPr>
          <a:xfrm flipV="1">
            <a:off x="5595873" y="4186701"/>
            <a:ext cx="682579" cy="83712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219720" y="4993610"/>
            <a:ext cx="2653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3&lt;2 ?</a:t>
            </a:r>
            <a:endParaRPr lang="pt-BR" sz="54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64" y="4612134"/>
            <a:ext cx="1724397" cy="16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3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pt-BR" dirty="0"/>
                  <a:t>Melhor Caso: </a:t>
                </a:r>
                <a:r>
                  <a:rPr lang="pt-BR" dirty="0" smtClean="0"/>
                  <a:t>O(N)</a:t>
                </a:r>
              </a:p>
              <a:p>
                <a:pPr lvl="0"/>
                <a:r>
                  <a:rPr lang="pt-BR" dirty="0"/>
                  <a:t>Caso Médio: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)</a:t>
                </a:r>
                <a:endParaRPr lang="pt-BR" dirty="0"/>
              </a:p>
              <a:p>
                <a:pPr lvl="0"/>
                <a:r>
                  <a:rPr lang="pt-BR" dirty="0"/>
                  <a:t>Pior Caso: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)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7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                        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34008" y="2025235"/>
            <a:ext cx="4032355" cy="1294937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Possui um alto custo de movimentação de elementos no </a:t>
            </a:r>
            <a:r>
              <a:rPr lang="pt-BR" sz="2200" dirty="0" smtClean="0"/>
              <a:t>vetor.</a:t>
            </a:r>
            <a:endParaRPr lang="pt-BR" sz="22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57136" y="2025235"/>
            <a:ext cx="4822491" cy="454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-BR" dirty="0"/>
              <a:t>Algoritmo simples e de fácil implementação.</a:t>
            </a:r>
          </a:p>
          <a:p>
            <a:pPr marL="0" indent="0">
              <a:buNone/>
            </a:pPr>
            <a:endParaRPr lang="pt-BR" dirty="0"/>
          </a:p>
          <a:p>
            <a:pPr lvl="0"/>
            <a:r>
              <a:rPr lang="pt-BR" dirty="0" smtClean="0"/>
              <a:t>Eficiente com vetores de poucos elementos</a:t>
            </a:r>
            <a:r>
              <a:rPr lang="pt-BR" dirty="0" smtClean="0"/>
              <a:t>.</a:t>
            </a:r>
            <a:endParaRPr lang="pt-BR" dirty="0" smtClean="0"/>
          </a:p>
          <a:p>
            <a:pPr lvl="0"/>
            <a:endParaRPr lang="pt-BR" dirty="0" smtClean="0"/>
          </a:p>
          <a:p>
            <a:r>
              <a:rPr lang="pt-BR" dirty="0"/>
              <a:t>Algoritmo Estável.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9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Ordena </a:t>
            </a:r>
            <a:r>
              <a:rPr lang="pt-BR" dirty="0"/>
              <a:t>um vetor da esquerda para direita, por ordem crescente ou </a:t>
            </a:r>
            <a:r>
              <a:rPr lang="pt-BR" dirty="0" smtClean="0"/>
              <a:t>decrescente.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/>
              <a:t>Começa sempre na segunda posição e vai comparar se é menor que o elemento anterior dele, caso for, então o número selecionado vai trocar com esse elemento anterior.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/>
              <a:t>A medida que o vetor vai sendo percorrido ele deixa seus elementos à esquerda ordenados.</a:t>
            </a:r>
          </a:p>
        </p:txBody>
      </p:sp>
    </p:spTree>
    <p:extLst>
      <p:ext uri="{BB962C8B-B14F-4D97-AF65-F5344CB8AC3E}">
        <p14:creationId xmlns:p14="http://schemas.microsoft.com/office/powerpoint/2010/main" val="10901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 vetor de 10 posições</a:t>
            </a:r>
            <a:endParaRPr lang="pt-BR" dirty="0"/>
          </a:p>
        </p:txBody>
      </p:sp>
      <p:sp>
        <p:nvSpPr>
          <p:cNvPr id="4" name="Espaço Reservado para Texto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0AF439-7D9C-44DF-9035-4C2F3C12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24749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b="1" dirty="0"/>
              <a:t>Pseudocódigo e código em C do </a:t>
            </a:r>
            <a:r>
              <a:rPr lang="pt-BR" b="1" dirty="0" err="1"/>
              <a:t>Insertion</a:t>
            </a:r>
            <a:r>
              <a:rPr lang="pt-BR" b="1" dirty="0"/>
              <a:t> </a:t>
            </a:r>
            <a:r>
              <a:rPr lang="pt-BR" b="1" dirty="0" err="1"/>
              <a:t>sort</a:t>
            </a:r>
            <a:r>
              <a:rPr lang="pt-BR" b="1" dirty="0"/>
              <a:t>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1A5FAAD-E449-48B4-8043-A4E28CBD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27" y="2579230"/>
            <a:ext cx="8551873" cy="29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A19F1CA5-267F-4876-9B94-5543E4A8FFC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800" dirty="0">
                <a:solidFill>
                  <a:schemeClr val="tx1"/>
                </a:solidFill>
                <a:latin typeface="+mj-lt"/>
              </a:rPr>
              <a:t>Análise do algoritmo com vetor de 100.000 chaves.</a:t>
            </a:r>
            <a:br>
              <a:rPr lang="pt-BR" sz="2800" dirty="0">
                <a:solidFill>
                  <a:schemeClr val="tx1"/>
                </a:solidFill>
                <a:latin typeface="+mj-lt"/>
              </a:rPr>
            </a:br>
            <a:endParaRPr lang="pt-BR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051394" y="2069244"/>
            <a:ext cx="5309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Tabela com análise de tempo de cada </a:t>
            </a:r>
            <a:r>
              <a:rPr lang="pt-BR" dirty="0" smtClean="0"/>
              <a:t>ordenação</a:t>
            </a:r>
            <a:endParaRPr lang="pt-BR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53" y="2673654"/>
            <a:ext cx="9918879" cy="396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7788">
              <a:schemeClr val="bg2">
                <a:shade val="100000"/>
                <a:hueMod val="100000"/>
                <a:satMod val="110000"/>
                <a:lumMod val="130000"/>
              </a:schemeClr>
            </a:gs>
            <a:gs pos="14000">
              <a:schemeClr val="accent4">
                <a:lumMod val="75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77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com análise de desempenho com base na média de tempo.</a:t>
            </a:r>
            <a:endParaRPr lang="pt-BR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01CFDF9-6636-40D8-A477-290EA9191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589573"/>
              </p:ext>
            </p:extLst>
          </p:nvPr>
        </p:nvGraphicFramePr>
        <p:xfrm>
          <a:off x="1775137" y="2268775"/>
          <a:ext cx="8412052" cy="4297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498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pt.slideshare.net/cesaraugusto181/ordenao-por-insero</a:t>
            </a:r>
            <a:endParaRPr lang="pt-BR" dirty="0" smtClean="0"/>
          </a:p>
          <a:p>
            <a:r>
              <a:rPr lang="pt-BR" u="sng" dirty="0">
                <a:hlinkClick r:id="rId3"/>
              </a:rPr>
              <a:t>https://mundobitabitblog.wordpress.com/2017/07/03/101/</a:t>
            </a:r>
            <a:endParaRPr lang="pt-BR" dirty="0"/>
          </a:p>
          <a:p>
            <a:r>
              <a:rPr lang="pt-BR" u="sng" dirty="0">
                <a:hlinkClick r:id="rId4"/>
              </a:rPr>
              <a:t>http://www.facom.ufu.br/~backes/gsi011/Aula06-Ordenacao.pdf</a:t>
            </a:r>
            <a:endParaRPr lang="pt-BR" dirty="0"/>
          </a:p>
          <a:p>
            <a:r>
              <a:rPr lang="pt-BR" u="sng" dirty="0">
                <a:hlinkClick r:id="rId5"/>
              </a:rPr>
              <a:t>http://estruturadedadosuenp.directorioforuns.com/t21-insertion-sort</a:t>
            </a:r>
            <a:endParaRPr lang="pt-BR" dirty="0"/>
          </a:p>
          <a:p>
            <a:r>
              <a:rPr lang="pt-BR" u="sng" dirty="0">
                <a:hlinkClick r:id="rId6"/>
              </a:rPr>
              <a:t>https://www.ehow.com.br/vantagens-desvantagens-algoritmos-ordenacao-info_16277/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43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5020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5</a:t>
            </a:r>
            <a:endParaRPr lang="pt-BR" sz="6000" b="1" dirty="0"/>
          </a:p>
        </p:txBody>
      </p:sp>
      <p:sp>
        <p:nvSpPr>
          <p:cNvPr id="5" name="Retângulo 4"/>
          <p:cNvSpPr/>
          <p:nvPr/>
        </p:nvSpPr>
        <p:spPr>
          <a:xfrm>
            <a:off x="4134119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2</a:t>
            </a:r>
          </a:p>
        </p:txBody>
      </p:sp>
      <p:sp>
        <p:nvSpPr>
          <p:cNvPr id="6" name="Retângulo 5"/>
          <p:cNvSpPr/>
          <p:nvPr/>
        </p:nvSpPr>
        <p:spPr>
          <a:xfrm>
            <a:off x="5293218" y="3219718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4</a:t>
            </a:r>
            <a:endParaRPr lang="pt-BR" sz="6000" b="1" dirty="0"/>
          </a:p>
        </p:txBody>
      </p:sp>
      <p:sp>
        <p:nvSpPr>
          <p:cNvPr id="7" name="Retângulo 6"/>
          <p:cNvSpPr/>
          <p:nvPr/>
        </p:nvSpPr>
        <p:spPr>
          <a:xfrm>
            <a:off x="6452317" y="3219717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1</a:t>
            </a:r>
          </a:p>
        </p:txBody>
      </p:sp>
      <p:sp>
        <p:nvSpPr>
          <p:cNvPr id="8" name="Retângulo 7"/>
          <p:cNvSpPr/>
          <p:nvPr/>
        </p:nvSpPr>
        <p:spPr>
          <a:xfrm>
            <a:off x="7611416" y="3219716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3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96992" y="2634941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0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7607" y="2634940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78905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224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920509" y="2634938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4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8815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5020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5</a:t>
            </a:r>
            <a:endParaRPr lang="pt-BR" sz="6000" b="1" dirty="0"/>
          </a:p>
        </p:txBody>
      </p:sp>
      <p:sp>
        <p:nvSpPr>
          <p:cNvPr id="5" name="Retângulo 4"/>
          <p:cNvSpPr/>
          <p:nvPr/>
        </p:nvSpPr>
        <p:spPr>
          <a:xfrm>
            <a:off x="4134119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2</a:t>
            </a:r>
          </a:p>
        </p:txBody>
      </p:sp>
      <p:sp>
        <p:nvSpPr>
          <p:cNvPr id="6" name="Retângulo 5"/>
          <p:cNvSpPr/>
          <p:nvPr/>
        </p:nvSpPr>
        <p:spPr>
          <a:xfrm>
            <a:off x="5293218" y="3219718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4</a:t>
            </a:r>
            <a:endParaRPr lang="pt-BR" sz="6000" b="1" dirty="0"/>
          </a:p>
        </p:txBody>
      </p:sp>
      <p:sp>
        <p:nvSpPr>
          <p:cNvPr id="7" name="Retângulo 6"/>
          <p:cNvSpPr/>
          <p:nvPr/>
        </p:nvSpPr>
        <p:spPr>
          <a:xfrm>
            <a:off x="6452317" y="3219717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1</a:t>
            </a:r>
          </a:p>
        </p:txBody>
      </p:sp>
      <p:sp>
        <p:nvSpPr>
          <p:cNvPr id="8" name="Retângulo 7"/>
          <p:cNvSpPr/>
          <p:nvPr/>
        </p:nvSpPr>
        <p:spPr>
          <a:xfrm>
            <a:off x="7611416" y="3219716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3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96992" y="2634941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0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7607" y="2634940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78905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224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920509" y="2634938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4</a:t>
            </a:r>
            <a:endParaRPr lang="pt-BR" sz="3200" b="1" dirty="0"/>
          </a:p>
        </p:txBody>
      </p:sp>
      <p:sp>
        <p:nvSpPr>
          <p:cNvPr id="3" name="Seta para baixo 2"/>
          <p:cNvSpPr/>
          <p:nvPr/>
        </p:nvSpPr>
        <p:spPr>
          <a:xfrm>
            <a:off x="4362722" y="1834166"/>
            <a:ext cx="682579" cy="83712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9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5020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5</a:t>
            </a:r>
            <a:endParaRPr lang="pt-BR" sz="6000" b="1" dirty="0"/>
          </a:p>
        </p:txBody>
      </p:sp>
      <p:sp>
        <p:nvSpPr>
          <p:cNvPr id="5" name="Retângulo 4"/>
          <p:cNvSpPr/>
          <p:nvPr/>
        </p:nvSpPr>
        <p:spPr>
          <a:xfrm>
            <a:off x="4134119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2</a:t>
            </a:r>
          </a:p>
        </p:txBody>
      </p:sp>
      <p:sp>
        <p:nvSpPr>
          <p:cNvPr id="6" name="Retângulo 5"/>
          <p:cNvSpPr/>
          <p:nvPr/>
        </p:nvSpPr>
        <p:spPr>
          <a:xfrm>
            <a:off x="5293218" y="3219718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4</a:t>
            </a:r>
            <a:endParaRPr lang="pt-BR" sz="6000" b="1" dirty="0"/>
          </a:p>
        </p:txBody>
      </p:sp>
      <p:sp>
        <p:nvSpPr>
          <p:cNvPr id="7" name="Retângulo 6"/>
          <p:cNvSpPr/>
          <p:nvPr/>
        </p:nvSpPr>
        <p:spPr>
          <a:xfrm>
            <a:off x="6452317" y="3219717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1</a:t>
            </a:r>
          </a:p>
        </p:txBody>
      </p:sp>
      <p:sp>
        <p:nvSpPr>
          <p:cNvPr id="8" name="Retângulo 7"/>
          <p:cNvSpPr/>
          <p:nvPr/>
        </p:nvSpPr>
        <p:spPr>
          <a:xfrm>
            <a:off x="7611416" y="3219716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3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96992" y="2634941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0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7607" y="2634940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78905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224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920509" y="2634938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4</a:t>
            </a:r>
            <a:endParaRPr lang="pt-BR" sz="3200" b="1" dirty="0"/>
          </a:p>
        </p:txBody>
      </p:sp>
      <p:sp>
        <p:nvSpPr>
          <p:cNvPr id="3" name="Seta para baixo 2"/>
          <p:cNvSpPr/>
          <p:nvPr/>
        </p:nvSpPr>
        <p:spPr>
          <a:xfrm>
            <a:off x="4362722" y="1834166"/>
            <a:ext cx="682579" cy="83712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96992" y="4778061"/>
            <a:ext cx="2653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2&lt;5 ?</a:t>
            </a:r>
            <a:endParaRPr lang="pt-BR" sz="5400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12" y="4605264"/>
            <a:ext cx="1640908" cy="1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5020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4134119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5</a:t>
            </a:r>
            <a:endParaRPr lang="pt-BR" sz="6000" b="1" dirty="0"/>
          </a:p>
        </p:txBody>
      </p:sp>
      <p:sp>
        <p:nvSpPr>
          <p:cNvPr id="6" name="Retângulo 5"/>
          <p:cNvSpPr/>
          <p:nvPr/>
        </p:nvSpPr>
        <p:spPr>
          <a:xfrm>
            <a:off x="5293218" y="3219718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4</a:t>
            </a:r>
            <a:endParaRPr lang="pt-BR" sz="6000" b="1" dirty="0"/>
          </a:p>
        </p:txBody>
      </p:sp>
      <p:sp>
        <p:nvSpPr>
          <p:cNvPr id="7" name="Retângulo 6"/>
          <p:cNvSpPr/>
          <p:nvPr/>
        </p:nvSpPr>
        <p:spPr>
          <a:xfrm>
            <a:off x="6452317" y="3219717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1</a:t>
            </a:r>
          </a:p>
        </p:txBody>
      </p:sp>
      <p:sp>
        <p:nvSpPr>
          <p:cNvPr id="8" name="Retângulo 7"/>
          <p:cNvSpPr/>
          <p:nvPr/>
        </p:nvSpPr>
        <p:spPr>
          <a:xfrm>
            <a:off x="7611416" y="3219716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3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96992" y="2634941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0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7607" y="2634940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78905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224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920509" y="2634938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4</a:t>
            </a:r>
            <a:endParaRPr lang="pt-BR" sz="3200" b="1" dirty="0"/>
          </a:p>
        </p:txBody>
      </p:sp>
      <p:sp>
        <p:nvSpPr>
          <p:cNvPr id="16" name="Seta para baixo 15"/>
          <p:cNvSpPr/>
          <p:nvPr/>
        </p:nvSpPr>
        <p:spPr>
          <a:xfrm flipV="1">
            <a:off x="3213279" y="4186705"/>
            <a:ext cx="682579" cy="83712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7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5020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4134119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5</a:t>
            </a:r>
            <a:endParaRPr lang="pt-BR" sz="6000" b="1" dirty="0"/>
          </a:p>
        </p:txBody>
      </p:sp>
      <p:sp>
        <p:nvSpPr>
          <p:cNvPr id="6" name="Retângulo 5"/>
          <p:cNvSpPr/>
          <p:nvPr/>
        </p:nvSpPr>
        <p:spPr>
          <a:xfrm>
            <a:off x="5293218" y="3219718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 smtClean="0"/>
              <a:t>4</a:t>
            </a:r>
            <a:endParaRPr lang="pt-BR" sz="6000" b="1" dirty="0"/>
          </a:p>
        </p:txBody>
      </p:sp>
      <p:sp>
        <p:nvSpPr>
          <p:cNvPr id="7" name="Retângulo 6"/>
          <p:cNvSpPr/>
          <p:nvPr/>
        </p:nvSpPr>
        <p:spPr>
          <a:xfrm>
            <a:off x="6452317" y="3219717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1</a:t>
            </a:r>
          </a:p>
        </p:txBody>
      </p:sp>
      <p:sp>
        <p:nvSpPr>
          <p:cNvPr id="8" name="Retângulo 7"/>
          <p:cNvSpPr/>
          <p:nvPr/>
        </p:nvSpPr>
        <p:spPr>
          <a:xfrm>
            <a:off x="7611416" y="3219716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3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96992" y="2634941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0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7607" y="2634940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78905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224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920509" y="2634938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4</a:t>
            </a:r>
            <a:endParaRPr lang="pt-BR" sz="3200" b="1" dirty="0"/>
          </a:p>
        </p:txBody>
      </p:sp>
      <p:sp>
        <p:nvSpPr>
          <p:cNvPr id="3" name="Seta para baixo 2"/>
          <p:cNvSpPr/>
          <p:nvPr/>
        </p:nvSpPr>
        <p:spPr>
          <a:xfrm>
            <a:off x="5663488" y="1834166"/>
            <a:ext cx="682579" cy="83712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296992" y="4778061"/>
            <a:ext cx="2653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4</a:t>
            </a:r>
            <a:r>
              <a:rPr lang="pt-BR" sz="5400" dirty="0" smtClean="0"/>
              <a:t>&lt;5 ?</a:t>
            </a:r>
            <a:endParaRPr lang="pt-BR" sz="54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12" y="4605264"/>
            <a:ext cx="1640908" cy="1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5020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4134119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4</a:t>
            </a:r>
          </a:p>
        </p:txBody>
      </p:sp>
      <p:sp>
        <p:nvSpPr>
          <p:cNvPr id="6" name="Retângulo 5"/>
          <p:cNvSpPr/>
          <p:nvPr/>
        </p:nvSpPr>
        <p:spPr>
          <a:xfrm>
            <a:off x="5293218" y="3219718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5</a:t>
            </a:r>
          </a:p>
        </p:txBody>
      </p:sp>
      <p:sp>
        <p:nvSpPr>
          <p:cNvPr id="7" name="Retângulo 6"/>
          <p:cNvSpPr/>
          <p:nvPr/>
        </p:nvSpPr>
        <p:spPr>
          <a:xfrm>
            <a:off x="6452317" y="3219717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1</a:t>
            </a:r>
          </a:p>
        </p:txBody>
      </p:sp>
      <p:sp>
        <p:nvSpPr>
          <p:cNvPr id="8" name="Retângulo 7"/>
          <p:cNvSpPr/>
          <p:nvPr/>
        </p:nvSpPr>
        <p:spPr>
          <a:xfrm>
            <a:off x="7611416" y="3219716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3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96992" y="2634941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0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7607" y="2634940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78905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224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920509" y="2634938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4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7297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975020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2</a:t>
            </a:r>
          </a:p>
        </p:txBody>
      </p:sp>
      <p:sp>
        <p:nvSpPr>
          <p:cNvPr id="5" name="Retângulo 4"/>
          <p:cNvSpPr/>
          <p:nvPr/>
        </p:nvSpPr>
        <p:spPr>
          <a:xfrm>
            <a:off x="4134119" y="3219719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4</a:t>
            </a:r>
          </a:p>
        </p:txBody>
      </p:sp>
      <p:sp>
        <p:nvSpPr>
          <p:cNvPr id="6" name="Retângulo 5"/>
          <p:cNvSpPr/>
          <p:nvPr/>
        </p:nvSpPr>
        <p:spPr>
          <a:xfrm>
            <a:off x="5293218" y="3219718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5</a:t>
            </a:r>
          </a:p>
        </p:txBody>
      </p:sp>
      <p:sp>
        <p:nvSpPr>
          <p:cNvPr id="7" name="Retângulo 6"/>
          <p:cNvSpPr/>
          <p:nvPr/>
        </p:nvSpPr>
        <p:spPr>
          <a:xfrm>
            <a:off x="6452317" y="3219717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1</a:t>
            </a:r>
          </a:p>
        </p:txBody>
      </p:sp>
      <p:sp>
        <p:nvSpPr>
          <p:cNvPr id="8" name="Retângulo 7"/>
          <p:cNvSpPr/>
          <p:nvPr/>
        </p:nvSpPr>
        <p:spPr>
          <a:xfrm>
            <a:off x="7611416" y="3219716"/>
            <a:ext cx="1159099" cy="850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b="1" dirty="0"/>
              <a:t>3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96992" y="2634941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0</a:t>
            </a:r>
            <a:endParaRPr lang="pt-BR" sz="32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07607" y="2634940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78905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2245" y="2634939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920509" y="2634938"/>
            <a:ext cx="476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4</a:t>
            </a:r>
            <a:endParaRPr lang="pt-BR" sz="3200" b="1" dirty="0"/>
          </a:p>
        </p:txBody>
      </p:sp>
      <p:sp>
        <p:nvSpPr>
          <p:cNvPr id="15" name="Seta para baixo 14"/>
          <p:cNvSpPr/>
          <p:nvPr/>
        </p:nvSpPr>
        <p:spPr>
          <a:xfrm flipV="1">
            <a:off x="4404576" y="4186704"/>
            <a:ext cx="682579" cy="83712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161767" y="5140811"/>
            <a:ext cx="2653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4&lt;2 ?</a:t>
            </a:r>
            <a:endParaRPr lang="pt-BR" sz="5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64" y="4612134"/>
            <a:ext cx="1724397" cy="16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212</TotalTime>
  <Words>355</Words>
  <Application>Microsoft Office PowerPoint</Application>
  <PresentationFormat>Widescreen</PresentationFormat>
  <Paragraphs>194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Trebuchet MS</vt:lpstr>
      <vt:lpstr>Berlim</vt:lpstr>
      <vt:lpstr>Insertion Sort</vt:lpstr>
      <vt:lpstr>Funcionamento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Complexidade</vt:lpstr>
      <vt:lpstr>Vantagens                         Desvantagens</vt:lpstr>
      <vt:lpstr>Exemplo com vetor de 10 posições</vt:lpstr>
      <vt:lpstr>Análise do algoritmo com vetor de 100.000 chaves. </vt:lpstr>
      <vt:lpstr>Gráfico com análise de desempenho com base na média de tempo.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Juliana Fernandes</dc:creator>
  <cp:lastModifiedBy>Juliana Fernandes</cp:lastModifiedBy>
  <cp:revision>36</cp:revision>
  <dcterms:created xsi:type="dcterms:W3CDTF">2019-08-23T12:02:42Z</dcterms:created>
  <dcterms:modified xsi:type="dcterms:W3CDTF">2019-08-23T18:54:37Z</dcterms:modified>
</cp:coreProperties>
</file>