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62" r:id="rId4"/>
    <p:sldId id="258" r:id="rId5"/>
    <p:sldId id="261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, Jinjiang" initials="LJ" lastIdx="1" clrIdx="0">
    <p:extLst>
      <p:ext uri="{19B8F6BF-5375-455C-9EA6-DF929625EA0E}">
        <p15:presenceInfo xmlns:p15="http://schemas.microsoft.com/office/powerpoint/2012/main" userId="S-1-5-21-1757981266-1417001333-60340875-6046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Studies by Research </a:t>
            </a:r>
            <a:r>
              <a:rPr lang="en-US" dirty="0"/>
              <a:t>Category</a:t>
            </a:r>
          </a:p>
        </c:rich>
      </c:tx>
      <c:layout>
        <c:manualLayout>
          <c:xMode val="edge"/>
          <c:yMode val="edge"/>
          <c:x val="0.10485266627898658"/>
          <c:y val="0.899065425256516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4235639060893837E-2"/>
          <c:y val="0.21032956045506074"/>
          <c:w val="0.96576436093910623"/>
          <c:h val="0.6865621943034848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Research Category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6DC3-4FBB-A177-7321E92625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DC3-4FBB-A177-7321E92625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DC3-4FBB-A177-7321E92625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DC3-4FBB-A177-7321E926255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4C9-4366-8A28-DC5060AAAB2D}"/>
              </c:ext>
            </c:extLst>
          </c:dPt>
          <c:dLbls>
            <c:dLbl>
              <c:idx val="0"/>
              <c:layout>
                <c:manualLayout>
                  <c:x val="-1.5433931047758481E-2"/>
                  <c:y val="-4.702278283733933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DC3-4FBB-A177-7321E9262554}"/>
                </c:ext>
              </c:extLst>
            </c:dLbl>
            <c:dLbl>
              <c:idx val="1"/>
              <c:layout>
                <c:manualLayout>
                  <c:x val="3.704143451462049E-2"/>
                  <c:y val="-3.617137141333796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DC3-4FBB-A177-7321E9262554}"/>
                </c:ext>
              </c:extLst>
            </c:dLbl>
            <c:dLbl>
              <c:idx val="2"/>
              <c:layout>
                <c:manualLayout>
                  <c:x val="0.1034073380199822"/>
                  <c:y val="6.872560568534213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DC3-4FBB-A177-7321E9262554}"/>
                </c:ext>
              </c:extLst>
            </c:dLbl>
            <c:dLbl>
              <c:idx val="3"/>
              <c:layout>
                <c:manualLayout>
                  <c:x val="0.1466223449537061"/>
                  <c:y val="-5.425705712000692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DC3-4FBB-A177-7321E9262554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CHOP Registry</c:v>
                </c:pt>
                <c:pt idx="1">
                  <c:v>Registry</c:v>
                </c:pt>
                <c:pt idx="2">
                  <c:v>Ancillary</c:v>
                </c:pt>
                <c:pt idx="3">
                  <c:v>Translational</c:v>
                </c:pt>
                <c:pt idx="4">
                  <c:v>Treatment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15</c:v>
                </c:pt>
                <c:pt idx="3">
                  <c:v>3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C3-4FBB-A177-7321E9262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Ancillary</c:v>
                </c:pt>
                <c:pt idx="1">
                  <c:v>CHOP Registry</c:v>
                </c:pt>
                <c:pt idx="2">
                  <c:v>Registry</c:v>
                </c:pt>
                <c:pt idx="3">
                  <c:v>Translational</c:v>
                </c:pt>
                <c:pt idx="4">
                  <c:v>Treatment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461</c:v>
                </c:pt>
                <c:pt idx="3">
                  <c:v>35</c:v>
                </c:pt>
                <c:pt idx="4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8-4CCC-B27B-911030F6B4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Ancillary</c:v>
                </c:pt>
                <c:pt idx="1">
                  <c:v>CHOP Registry</c:v>
                </c:pt>
                <c:pt idx="2">
                  <c:v>Registry</c:v>
                </c:pt>
                <c:pt idx="3">
                  <c:v>Translational</c:v>
                </c:pt>
                <c:pt idx="4">
                  <c:v>Treatment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520</c:v>
                </c:pt>
                <c:pt idx="3">
                  <c:v>20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18-4CCC-B27B-911030F6B4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Ancillary</c:v>
                </c:pt>
                <c:pt idx="1">
                  <c:v>CHOP Registry</c:v>
                </c:pt>
                <c:pt idx="2">
                  <c:v>Registry</c:v>
                </c:pt>
                <c:pt idx="3">
                  <c:v>Translational</c:v>
                </c:pt>
                <c:pt idx="4">
                  <c:v>Treatment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48</c:v>
                </c:pt>
                <c:pt idx="2">
                  <c:v>484</c:v>
                </c:pt>
                <c:pt idx="3">
                  <c:v>73</c:v>
                </c:pt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18-4CCC-B27B-911030F6B4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Ancillary</c:v>
                </c:pt>
                <c:pt idx="1">
                  <c:v>CHOP Registry</c:v>
                </c:pt>
                <c:pt idx="2">
                  <c:v>Registry</c:v>
                </c:pt>
                <c:pt idx="3">
                  <c:v>Translational</c:v>
                </c:pt>
                <c:pt idx="4">
                  <c:v>Treatment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24</c:v>
                </c:pt>
                <c:pt idx="1">
                  <c:v>0</c:v>
                </c:pt>
                <c:pt idx="2">
                  <c:v>417</c:v>
                </c:pt>
                <c:pt idx="3">
                  <c:v>87</c:v>
                </c:pt>
                <c:pt idx="4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18-4CCC-B27B-911030F6B4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Ancillary</c:v>
                </c:pt>
                <c:pt idx="1">
                  <c:v>CHOP Registry</c:v>
                </c:pt>
                <c:pt idx="2">
                  <c:v>Registry</c:v>
                </c:pt>
                <c:pt idx="3">
                  <c:v>Translational</c:v>
                </c:pt>
                <c:pt idx="4">
                  <c:v>Treatment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12</c:v>
                </c:pt>
                <c:pt idx="1">
                  <c:v>0</c:v>
                </c:pt>
                <c:pt idx="2">
                  <c:v>407</c:v>
                </c:pt>
                <c:pt idx="3">
                  <c:v>32</c:v>
                </c:pt>
                <c:pt idx="4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18-4CCC-B27B-911030F6B4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Ancillary</c:v>
                </c:pt>
                <c:pt idx="1">
                  <c:v>CHOP Registry</c:v>
                </c:pt>
                <c:pt idx="2">
                  <c:v>Registry</c:v>
                </c:pt>
                <c:pt idx="3">
                  <c:v>Translational</c:v>
                </c:pt>
                <c:pt idx="4">
                  <c:v>Treatment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143</c:v>
                </c:pt>
                <c:pt idx="1">
                  <c:v>0</c:v>
                </c:pt>
                <c:pt idx="2">
                  <c:v>383</c:v>
                </c:pt>
                <c:pt idx="3">
                  <c:v>13</c:v>
                </c:pt>
                <c:pt idx="4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18-4CCC-B27B-911030F6B43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Ancillary</c:v>
                </c:pt>
                <c:pt idx="1">
                  <c:v>CHOP Registry</c:v>
                </c:pt>
                <c:pt idx="2">
                  <c:v>Registry</c:v>
                </c:pt>
                <c:pt idx="3">
                  <c:v>Translational</c:v>
                </c:pt>
                <c:pt idx="4">
                  <c:v>Treatment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8</c:v>
                </c:pt>
                <c:pt idx="1">
                  <c:v>0</c:v>
                </c:pt>
                <c:pt idx="2">
                  <c:v>31</c:v>
                </c:pt>
                <c:pt idx="3">
                  <c:v>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8-4051-B9D0-0B5FD4610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2758272"/>
        <c:axId val="392761880"/>
      </c:barChart>
      <c:catAx>
        <c:axId val="392758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61880"/>
        <c:crosses val="autoZero"/>
        <c:auto val="1"/>
        <c:lblAlgn val="ctr"/>
        <c:lblOffset val="100"/>
        <c:noMultiLvlLbl val="0"/>
      </c:catAx>
      <c:valAx>
        <c:axId val="392761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5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56712871143161E-2"/>
          <c:y val="0.18276416914276641"/>
          <c:w val="0.90457071705501368"/>
          <c:h val="0.599238333257047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enrollments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790</c:v>
                </c:pt>
                <c:pt idx="1">
                  <c:v>947</c:v>
                </c:pt>
                <c:pt idx="2">
                  <c:v>1024</c:v>
                </c:pt>
                <c:pt idx="3">
                  <c:v>868</c:v>
                </c:pt>
                <c:pt idx="4">
                  <c:v>609</c:v>
                </c:pt>
                <c:pt idx="5">
                  <c:v>641</c:v>
                </c:pt>
                <c:pt idx="6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2-4AB5-8C96-A9A00232D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939584"/>
        <c:axId val="467939912"/>
      </c:barChart>
      <c:catAx>
        <c:axId val="46793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939912"/>
        <c:crosses val="autoZero"/>
        <c:auto val="1"/>
        <c:lblAlgn val="ctr"/>
        <c:lblOffset val="100"/>
        <c:noMultiLvlLbl val="0"/>
      </c:catAx>
      <c:valAx>
        <c:axId val="46793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93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#</a:t>
            </a:r>
            <a:r>
              <a:rPr lang="en-US" baseline="0" dirty="0" smtClean="0"/>
              <a:t> of Patients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Sheet1!$A$3:$A$16</c:f>
              <c:strCache>
                <c:ptCount val="14"/>
                <c:pt idx="0">
                  <c:v>Abigail Berman</c:v>
                </c:pt>
                <c:pt idx="1">
                  <c:v>John Christodouleas</c:v>
                </c:pt>
                <c:pt idx="2">
                  <c:v>Steven Feigenberg</c:v>
                </c:pt>
                <c:pt idx="3">
                  <c:v>Neha Vapiwala</c:v>
                </c:pt>
                <c:pt idx="4">
                  <c:v>John Lukens</c:v>
                </c:pt>
                <c:pt idx="5">
                  <c:v>Andrzej Wojcieszynski</c:v>
                </c:pt>
                <c:pt idx="6">
                  <c:v>Samuel Swisher-McClure</c:v>
                </c:pt>
                <c:pt idx="7">
                  <c:v>Justin Bekelman</c:v>
                </c:pt>
                <c:pt idx="8">
                  <c:v>Jacob Shabason</c:v>
                </c:pt>
                <c:pt idx="9">
                  <c:v>Suneel Nagda</c:v>
                </c:pt>
                <c:pt idx="10">
                  <c:v>John Plastaras</c:v>
                </c:pt>
                <c:pt idx="11">
                  <c:v>James Metz</c:v>
                </c:pt>
                <c:pt idx="12">
                  <c:v>James Kolker</c:v>
                </c:pt>
                <c:pt idx="13">
                  <c:v>Neil Taunk</c:v>
                </c:pt>
              </c:strCache>
            </c:strRef>
          </c:cat>
          <c:val>
            <c:numRef>
              <c:f>Sheet1!$B$3:$B$16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B-4380-BB37-6FFB80AE44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4922368"/>
        <c:axId val="404921712"/>
      </c:barChart>
      <c:catAx>
        <c:axId val="40492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921712"/>
        <c:crosses val="autoZero"/>
        <c:auto val="1"/>
        <c:lblAlgn val="ctr"/>
        <c:lblOffset val="100"/>
        <c:noMultiLvlLbl val="0"/>
      </c:catAx>
      <c:valAx>
        <c:axId val="40492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92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1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172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7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40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0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CD02-EE1E-4380-90CF-73FC4F20662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C34DCD-7491-4CFC-AA38-C802C723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1754" y="1802422"/>
            <a:ext cx="8001000" cy="1995855"/>
          </a:xfrm>
        </p:spPr>
        <p:txBody>
          <a:bodyPr>
            <a:normAutofit/>
          </a:bodyPr>
          <a:lstStyle/>
          <a:p>
            <a:r>
              <a:rPr lang="en-US" dirty="0" smtClean="0"/>
              <a:t>Radiation oncology RESARCH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108" y="5972908"/>
            <a:ext cx="6400800" cy="88509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Director: Susan. E. Mazzoni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Date: </a:t>
            </a:r>
            <a:r>
              <a:rPr lang="en-US" dirty="0" smtClean="0">
                <a:solidFill>
                  <a:schemeClr val="tx1"/>
                </a:solidFill>
              </a:rPr>
              <a:t>03/11/2019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38" y="2198077"/>
            <a:ext cx="1600200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9893" y="3991707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February</a:t>
            </a:r>
            <a:r>
              <a:rPr lang="en-US" dirty="0" smtClean="0"/>
              <a:t>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25" y="544979"/>
            <a:ext cx="9408575" cy="8354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Radiation Oncology Department Overlook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2074984"/>
            <a:ext cx="4972173" cy="2540976"/>
          </a:xfrm>
        </p:spPr>
        <p:txBody>
          <a:bodyPr>
            <a:normAutofit/>
          </a:bodyPr>
          <a:lstStyle/>
          <a:p>
            <a:r>
              <a:rPr lang="en-US" b="1" dirty="0" smtClean="0"/>
              <a:t>Open, non-retrospective studies: 44</a:t>
            </a:r>
          </a:p>
          <a:p>
            <a:pPr lvl="1"/>
            <a:r>
              <a:rPr lang="en-US" b="1" dirty="0" smtClean="0"/>
              <a:t>Registry Studies: 3</a:t>
            </a:r>
          </a:p>
          <a:p>
            <a:pPr lvl="1"/>
            <a:r>
              <a:rPr lang="en-US" b="1" dirty="0" smtClean="0"/>
              <a:t>Ancillary Studies: 15</a:t>
            </a:r>
          </a:p>
          <a:p>
            <a:pPr lvl="1"/>
            <a:r>
              <a:rPr lang="en-US" b="1" dirty="0" smtClean="0"/>
              <a:t>Translational Studies: 3</a:t>
            </a:r>
          </a:p>
          <a:p>
            <a:pPr lvl="1"/>
            <a:r>
              <a:rPr lang="en-US" b="1" dirty="0" smtClean="0"/>
              <a:t>Treatment Studies: 22</a:t>
            </a:r>
          </a:p>
          <a:p>
            <a:pPr lvl="1"/>
            <a:r>
              <a:rPr lang="en-US" b="1" dirty="0" smtClean="0"/>
              <a:t>CHOP Registry: 1</a:t>
            </a:r>
            <a:endParaRPr lang="en-US" b="1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60631194"/>
              </p:ext>
            </p:extLst>
          </p:nvPr>
        </p:nvGraphicFramePr>
        <p:xfrm>
          <a:off x="6365631" y="2074984"/>
          <a:ext cx="5451230" cy="437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425" y="333964"/>
            <a:ext cx="7588567" cy="624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Patients accumulation by study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467859"/>
              </p:ext>
            </p:extLst>
          </p:nvPr>
        </p:nvGraphicFramePr>
        <p:xfrm>
          <a:off x="2649825" y="1060594"/>
          <a:ext cx="9071120" cy="4112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65543"/>
              </p:ext>
            </p:extLst>
          </p:nvPr>
        </p:nvGraphicFramePr>
        <p:xfrm>
          <a:off x="3887172" y="5172995"/>
          <a:ext cx="6827008" cy="1403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461">
                  <a:extLst>
                    <a:ext uri="{9D8B030D-6E8A-4147-A177-3AD203B41FA5}">
                      <a16:colId xmlns:a16="http://schemas.microsoft.com/office/drawing/2014/main" val="1077281322"/>
                    </a:ext>
                  </a:extLst>
                </a:gridCol>
                <a:gridCol w="1302001">
                  <a:extLst>
                    <a:ext uri="{9D8B030D-6E8A-4147-A177-3AD203B41FA5}">
                      <a16:colId xmlns:a16="http://schemas.microsoft.com/office/drawing/2014/main" val="1975334573"/>
                    </a:ext>
                  </a:extLst>
                </a:gridCol>
                <a:gridCol w="724591">
                  <a:extLst>
                    <a:ext uri="{9D8B030D-6E8A-4147-A177-3AD203B41FA5}">
                      <a16:colId xmlns:a16="http://schemas.microsoft.com/office/drawing/2014/main" val="4036533516"/>
                    </a:ext>
                  </a:extLst>
                </a:gridCol>
                <a:gridCol w="724591">
                  <a:extLst>
                    <a:ext uri="{9D8B030D-6E8A-4147-A177-3AD203B41FA5}">
                      <a16:colId xmlns:a16="http://schemas.microsoft.com/office/drawing/2014/main" val="4187460707"/>
                    </a:ext>
                  </a:extLst>
                </a:gridCol>
                <a:gridCol w="724591">
                  <a:extLst>
                    <a:ext uri="{9D8B030D-6E8A-4147-A177-3AD203B41FA5}">
                      <a16:colId xmlns:a16="http://schemas.microsoft.com/office/drawing/2014/main" val="2078902343"/>
                    </a:ext>
                  </a:extLst>
                </a:gridCol>
                <a:gridCol w="724591">
                  <a:extLst>
                    <a:ext uri="{9D8B030D-6E8A-4147-A177-3AD203B41FA5}">
                      <a16:colId xmlns:a16="http://schemas.microsoft.com/office/drawing/2014/main" val="1854854341"/>
                    </a:ext>
                  </a:extLst>
                </a:gridCol>
                <a:gridCol w="724591">
                  <a:extLst>
                    <a:ext uri="{9D8B030D-6E8A-4147-A177-3AD203B41FA5}">
                      <a16:colId xmlns:a16="http://schemas.microsoft.com/office/drawing/2014/main" val="223742078"/>
                    </a:ext>
                  </a:extLst>
                </a:gridCol>
                <a:gridCol w="724591">
                  <a:extLst>
                    <a:ext uri="{9D8B030D-6E8A-4147-A177-3AD203B41FA5}">
                      <a16:colId xmlns:a16="http://schemas.microsoft.com/office/drawing/2014/main" val="3127212194"/>
                    </a:ext>
                  </a:extLst>
                </a:gridCol>
              </a:tblGrid>
              <a:tr h="233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2013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2014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2015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2018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654760"/>
                  </a:ext>
                </a:extLst>
              </a:tr>
              <a:tr h="233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Ancillary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9502580"/>
                  </a:ext>
                </a:extLst>
              </a:tr>
              <a:tr h="233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CHOP Registry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653056"/>
                  </a:ext>
                </a:extLst>
              </a:tr>
              <a:tr h="233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Registry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520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484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417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407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+mj-lt"/>
                        </a:rPr>
                        <a:t>383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351668"/>
                  </a:ext>
                </a:extLst>
              </a:tr>
              <a:tr h="233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Translational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+mj-lt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427495"/>
                  </a:ext>
                </a:extLst>
              </a:tr>
              <a:tr h="233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Treatment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199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53880" y="5897911"/>
            <a:ext cx="245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*Data as of 2/7/2019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054" y="99500"/>
            <a:ext cx="8230406" cy="791452"/>
          </a:xfrm>
        </p:spPr>
        <p:txBody>
          <a:bodyPr>
            <a:normAutofit/>
          </a:bodyPr>
          <a:lstStyle/>
          <a:p>
            <a:r>
              <a:rPr lang="en-US" dirty="0" smtClean="0"/>
              <a:t>Enrollments, 2013 to 2019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015657"/>
              </p:ext>
            </p:extLst>
          </p:nvPr>
        </p:nvGraphicFramePr>
        <p:xfrm>
          <a:off x="2224327" y="890952"/>
          <a:ext cx="3881930" cy="5152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65">
                  <a:extLst>
                    <a:ext uri="{9D8B030D-6E8A-4147-A177-3AD203B41FA5}">
                      <a16:colId xmlns:a16="http://schemas.microsoft.com/office/drawing/2014/main" val="2181772259"/>
                    </a:ext>
                  </a:extLst>
                </a:gridCol>
                <a:gridCol w="1940965">
                  <a:extLst>
                    <a:ext uri="{9D8B030D-6E8A-4147-A177-3AD203B41FA5}">
                      <a16:colId xmlns:a16="http://schemas.microsoft.com/office/drawing/2014/main" val="219646672"/>
                    </a:ext>
                  </a:extLst>
                </a:gridCol>
              </a:tblGrid>
              <a:tr h="6946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Enrollments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81962"/>
                  </a:ext>
                </a:extLst>
              </a:tr>
              <a:tr h="557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22767"/>
                  </a:ext>
                </a:extLst>
              </a:tr>
              <a:tr h="557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18958"/>
                  </a:ext>
                </a:extLst>
              </a:tr>
              <a:tr h="557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99012"/>
                  </a:ext>
                </a:extLst>
              </a:tr>
              <a:tr h="557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87655"/>
                  </a:ext>
                </a:extLst>
              </a:tr>
              <a:tr h="557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32452"/>
                  </a:ext>
                </a:extLst>
              </a:tr>
              <a:tr h="55725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2018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641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18092"/>
                  </a:ext>
                </a:extLst>
              </a:tr>
              <a:tr h="557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2019*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62996"/>
                  </a:ext>
                </a:extLst>
              </a:tr>
              <a:tr h="557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4970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57834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43855894"/>
              </p:ext>
            </p:extLst>
          </p:nvPr>
        </p:nvGraphicFramePr>
        <p:xfrm>
          <a:off x="6937131" y="1110759"/>
          <a:ext cx="5125915" cy="3387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82213" y="6266480"/>
            <a:ext cx="87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2019*: Not complete yearly data of 2019. Data as of </a:t>
            </a:r>
            <a:r>
              <a:rPr lang="en-US" dirty="0" smtClean="0"/>
              <a:t>03/11/2019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263252" cy="773867"/>
          </a:xfrm>
        </p:spPr>
        <p:txBody>
          <a:bodyPr/>
          <a:lstStyle/>
          <a:p>
            <a:r>
              <a:rPr lang="en-US" dirty="0" smtClean="0"/>
              <a:t>Patient Enrollment by Physician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389013"/>
              </p:ext>
            </p:extLst>
          </p:nvPr>
        </p:nvGraphicFramePr>
        <p:xfrm>
          <a:off x="1754910" y="1708727"/>
          <a:ext cx="9864435" cy="4738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4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1830</TotalTime>
  <Words>158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Radiation oncology RESARCH DASHBOARD</vt:lpstr>
      <vt:lpstr>Radiation Oncology Department Overlook</vt:lpstr>
      <vt:lpstr>Patients accumulation by study types</vt:lpstr>
      <vt:lpstr>Enrollments, 2013 to 2019</vt:lpstr>
      <vt:lpstr>Patient Enrollment by Physician</vt:lpstr>
    </vt:vector>
  </TitlesOfParts>
  <Company>Penn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Lian, Jinjiang</dc:creator>
  <cp:lastModifiedBy>Lian, Jinjiang</cp:lastModifiedBy>
  <cp:revision>90</cp:revision>
  <cp:lastPrinted>2018-10-15T18:05:03Z</cp:lastPrinted>
  <dcterms:created xsi:type="dcterms:W3CDTF">2018-05-11T18:07:52Z</dcterms:created>
  <dcterms:modified xsi:type="dcterms:W3CDTF">2019-03-11T13:16:03Z</dcterms:modified>
</cp:coreProperties>
</file>