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65" r:id="rId4"/>
    <p:sldId id="257" r:id="rId5"/>
    <p:sldId id="258" r:id="rId6"/>
    <p:sldId id="259" r:id="rId7"/>
    <p:sldId id="261" r:id="rId8"/>
    <p:sldId id="263" r:id="rId9"/>
    <p:sldId id="267" r:id="rId10"/>
    <p:sldId id="269" r:id="rId11"/>
    <p:sldId id="271" r:id="rId12"/>
    <p:sldId id="270" r:id="rId13"/>
    <p:sldId id="260" r:id="rId14"/>
    <p:sldId id="262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4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0161A-D06E-49DE-9DCA-4ECA321B6C8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91ABA-6ABB-4816-863A-F443D1C0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3648"/>
            <a:ext cx="9144000" cy="358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81" y="4504700"/>
            <a:ext cx="2814638" cy="276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000251"/>
            <a:ext cx="5797100" cy="484748"/>
          </a:xfrm>
        </p:spPr>
        <p:txBody>
          <a:bodyPr wrap="square" anchor="t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885950"/>
            <a:ext cx="320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0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105509"/>
            <a:ext cx="8699402" cy="358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71455"/>
            <a:ext cx="8699402" cy="4608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xmlns="" id="{418B2AF9-B386-4241-A55E-E89A1D80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201" y="4891088"/>
            <a:ext cx="1238249" cy="2301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9">
            <a:extLst>
              <a:ext uri="{FF2B5EF4-FFF2-40B4-BE49-F238E27FC236}">
                <a16:creationId xmlns:a16="http://schemas.microsoft.com/office/drawing/2014/main" xmlns="" id="{08F0314C-73E4-420D-8421-15E2FC5DD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3229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lIns="68580" tIns="34290" rIns="68580" bIns="34290"/>
          <a:lstStyle/>
          <a:p>
            <a:pPr>
              <a:defRPr/>
            </a:pPr>
            <a:endParaRPr lang="en-US" sz="1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/>
        </p:nvSpPr>
        <p:spPr bwMode="auto">
          <a:xfrm>
            <a:off x="0" y="504825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lIns="68580" tIns="34290" rIns="68580" bIns="34290"/>
          <a:lstStyle/>
          <a:p>
            <a:pPr>
              <a:defRPr/>
            </a:pPr>
            <a:endParaRPr lang="en-US" sz="1400">
              <a:latin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6948" y="105509"/>
            <a:ext cx="8699402" cy="3516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6948" y="590844"/>
            <a:ext cx="8699402" cy="4188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14300"/>
            <a:ext cx="8699402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12" y="601394"/>
            <a:ext cx="4348089" cy="414645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1394"/>
            <a:ext cx="4248150" cy="414645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0" y="504825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lIns="68580" tIns="34290" rIns="68580" bIns="34290"/>
          <a:lstStyle/>
          <a:p>
            <a:pPr>
              <a:defRPr/>
            </a:pPr>
            <a:endParaRPr lang="en-US" sz="140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48" y="597419"/>
            <a:ext cx="430044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948" y="1094367"/>
            <a:ext cx="4300440" cy="350025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14546"/>
            <a:ext cx="425132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94367"/>
            <a:ext cx="4251325" cy="350025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0" y="504825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lIns="68580" tIns="34290" rIns="68580" bIns="34290"/>
          <a:lstStyle/>
          <a:p>
            <a:pPr>
              <a:defRPr/>
            </a:pPr>
            <a:endParaRPr lang="en-US" sz="1400"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948" y="105509"/>
            <a:ext cx="8699402" cy="35169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48" y="590844"/>
            <a:ext cx="8699402" cy="41886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6201" y="4891088"/>
            <a:ext cx="1238249" cy="2301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0" y="4873229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lIns="68580" tIns="34290" rIns="68580" bIns="34290"/>
          <a:lstStyle/>
          <a:p>
            <a:pPr>
              <a:defRPr/>
            </a:pPr>
            <a:endParaRPr lang="en-US" sz="1400">
              <a:latin typeface="Arial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0" y="504825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lIns="68580" tIns="34290" rIns="68580" bIns="34290"/>
          <a:lstStyle/>
          <a:p>
            <a:pPr>
              <a:defRPr/>
            </a:pPr>
            <a:endParaRPr lang="en-US" sz="1400">
              <a:latin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552950"/>
            <a:ext cx="1905000" cy="5067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4857750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1C8D-F484-48D5-83F5-99DBC9FF194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A32638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nntrack:808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:8090/display/OI/Oncology+Informatic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phsnet.uphs.upenn.edu/DACReportReques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Oncology Research &amp; Quality Improvement </a:t>
            </a:r>
            <a:r>
              <a:rPr lang="en-US" dirty="0" err="1" smtClean="0"/>
              <a:t>Datamart</a:t>
            </a:r>
            <a:r>
              <a:rPr lang="en-US" dirty="0" smtClean="0"/>
              <a:t> (ORQID)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28950"/>
            <a:ext cx="6400800" cy="1200150"/>
          </a:xfrm>
        </p:spPr>
        <p:txBody>
          <a:bodyPr/>
          <a:lstStyle/>
          <a:p>
            <a:r>
              <a:rPr lang="en-US" dirty="0" smtClean="0"/>
              <a:t>Peter E. Gabriel, MD,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4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Processes -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66750"/>
            <a:ext cx="881402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399" y="4324350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http://penntrack:8080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8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1"/>
          <a:stretch/>
        </p:blipFill>
        <p:spPr bwMode="auto">
          <a:xfrm>
            <a:off x="160694" y="742950"/>
            <a:ext cx="87974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Processes -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694" y="4400550"/>
            <a:ext cx="556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http://confluence:8090/display/OI/Oncology+Informatics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8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Processes </a:t>
            </a:r>
            <a:r>
              <a:rPr lang="en-US" dirty="0" smtClean="0"/>
              <a:t>– </a:t>
            </a:r>
            <a:r>
              <a:rPr lang="en-US" dirty="0" err="1" smtClean="0"/>
              <a:t>Git</a:t>
            </a:r>
            <a:r>
              <a:rPr lang="en-US" dirty="0" smtClean="0"/>
              <a:t> Version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1" y="2176182"/>
            <a:ext cx="2940310" cy="18641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1" y="895350"/>
            <a:ext cx="315127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 descr="Image result for git overvi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" y="674593"/>
            <a:ext cx="5897840" cy="394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3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2400" y="590550"/>
            <a:ext cx="4038600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ORQID Connection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8974" y="590550"/>
            <a:ext cx="3765452" cy="479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ORQID Production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8974" y="1086226"/>
            <a:ext cx="3765452" cy="791583"/>
          </a:xfrm>
        </p:spPr>
        <p:txBody>
          <a:bodyPr/>
          <a:lstStyle/>
          <a:p>
            <a:r>
              <a:rPr lang="en-US" dirty="0"/>
              <a:t>Server:		</a:t>
            </a:r>
            <a:r>
              <a:rPr lang="en-US" dirty="0" smtClean="0"/>
              <a:t>UPHVDBNDC049A</a:t>
            </a:r>
          </a:p>
          <a:p>
            <a:r>
              <a:rPr lang="en-US" dirty="0" smtClean="0"/>
              <a:t>Database:	ORQID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59977" y="1867724"/>
            <a:ext cx="3886200" cy="4458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ORQID Development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59977" y="2313567"/>
            <a:ext cx="3886200" cy="791583"/>
          </a:xfrm>
        </p:spPr>
        <p:txBody>
          <a:bodyPr/>
          <a:lstStyle/>
          <a:p>
            <a:r>
              <a:rPr lang="en-US" dirty="0"/>
              <a:t>Server:		</a:t>
            </a:r>
            <a:r>
              <a:rPr lang="en-US" dirty="0" smtClean="0"/>
              <a:t>UPHVDBNDC048B\SQL2</a:t>
            </a:r>
          </a:p>
          <a:p>
            <a:r>
              <a:rPr lang="en-US" dirty="0" smtClean="0"/>
              <a:t>Database:	ORQID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19600" y="514350"/>
            <a:ext cx="4572000" cy="47982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Accounts</a:t>
            </a:r>
            <a:endParaRPr lang="en-US" sz="24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419600" y="935098"/>
            <a:ext cx="4572000" cy="17128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Your Windows AD accounts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ORQID_ReadWrite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Tableau_User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BOE_User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/>
              <a:t>webservice_user</a:t>
            </a:r>
            <a:endParaRPr lang="en-US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419600" y="2608202"/>
            <a:ext cx="4572000" cy="47982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Linked Servers</a:t>
            </a:r>
            <a:endParaRPr lang="en-US" sz="2400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419600" y="3105150"/>
            <a:ext cx="4572000" cy="17128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 smtClean="0"/>
              <a:t>L_CLARITY_PROD.clarity_snapshot_db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L_CLARITY_PROD.Clarity_Custom_Tables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L_ARIA_PROD.VARIAN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L_ARIA_REPORT.VARIAN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L_METRIQ.ppmc_reg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259976" y="3181350"/>
            <a:ext cx="3886200" cy="47982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Flatiron</a:t>
            </a:r>
            <a:endParaRPr lang="en-US" sz="2400" dirty="0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259976" y="3661171"/>
            <a:ext cx="3886200" cy="7915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Server:		UPHVDBNDC049A</a:t>
            </a:r>
          </a:p>
          <a:p>
            <a:r>
              <a:rPr lang="en-US" dirty="0" smtClean="0"/>
              <a:t>Database:	FLATIRON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101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Database Objects:</a:t>
            </a:r>
          </a:p>
          <a:p>
            <a:pPr lvl="1"/>
            <a:r>
              <a:rPr lang="en-US" dirty="0" smtClean="0"/>
              <a:t>Table (stores data physically on disk)</a:t>
            </a:r>
          </a:p>
          <a:p>
            <a:pPr lvl="1"/>
            <a:r>
              <a:rPr lang="en-US" dirty="0" smtClean="0"/>
              <a:t>View (saved query)</a:t>
            </a:r>
          </a:p>
          <a:p>
            <a:pPr lvl="1"/>
            <a:r>
              <a:rPr lang="en-US" dirty="0" smtClean="0"/>
              <a:t>Stored procedure (executable program)</a:t>
            </a:r>
          </a:p>
          <a:p>
            <a:pPr lvl="1"/>
            <a:r>
              <a:rPr lang="en-US" dirty="0"/>
              <a:t>Index (enables efficient searching of tables) </a:t>
            </a:r>
            <a:endParaRPr lang="en-US" dirty="0" smtClean="0"/>
          </a:p>
          <a:p>
            <a:pPr lvl="1"/>
            <a:r>
              <a:rPr lang="en-US" dirty="0" smtClean="0"/>
              <a:t>Constraint (data integrity rule)</a:t>
            </a:r>
          </a:p>
          <a:p>
            <a:r>
              <a:rPr lang="en-US" dirty="0" smtClean="0"/>
              <a:t>MS SQL Server “fully qualified” syntax for object names: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[server].[database].[schema].[object]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	</a:t>
            </a:r>
            <a:r>
              <a:rPr lang="en-US" dirty="0"/>
              <a:t> </a:t>
            </a:r>
            <a:r>
              <a:rPr lang="en-US" dirty="0" smtClean="0"/>
              <a:t>UPHVDBNDC049A.ORQID.epic.PATIENT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err="1" smtClean="0"/>
              <a:t>L_CLARITY_PROD.clarity_snapshot_db.dbo.PATIENT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ORQID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aria</a:t>
            </a:r>
            <a:r>
              <a:rPr lang="en-US" dirty="0" smtClean="0"/>
              <a:t> – data sourced from Aria database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cpd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data sourced from Center for Personalized Diagnostics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cpr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“confidential / peer review” data from RadOnc – e.g. Chart Rounds and CRS data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dbo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data from miscellaneous and/or multiple sources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epic</a:t>
            </a:r>
            <a:r>
              <a:rPr lang="en-US" dirty="0" smtClean="0"/>
              <a:t> – data sourced from Epic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etl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stored procedures and logs for “extract, transform, load” operations to bring in new data from sources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mdm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“metadata management” – dictionaries and lookup tables for decoding data from multiple sources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metriq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data sourced from the Penn Cancer Registry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redcap</a:t>
            </a:r>
            <a:r>
              <a:rPr lang="en-US" dirty="0" smtClean="0"/>
              <a:t> – data sourced from </a:t>
            </a:r>
            <a:r>
              <a:rPr lang="en-US" dirty="0" err="1" smtClean="0"/>
              <a:t>REDCap</a:t>
            </a:r>
            <a:r>
              <a:rPr lang="en-US" dirty="0" smtClean="0"/>
              <a:t> projects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res</a:t>
            </a:r>
            <a:r>
              <a:rPr lang="en-US" dirty="0" smtClean="0"/>
              <a:t> – research cohorts and data sets (often temporary)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“Oncology Analytics” Team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3" b="19248"/>
          <a:stretch/>
        </p:blipFill>
        <p:spPr>
          <a:xfrm>
            <a:off x="1759898" y="590550"/>
            <a:ext cx="5555302" cy="4114800"/>
          </a:xfrm>
        </p:spPr>
      </p:pic>
    </p:spTree>
    <p:extLst>
      <p:ext uri="{BB962C8B-B14F-4D97-AF65-F5344CB8AC3E}">
        <p14:creationId xmlns:p14="http://schemas.microsoft.com/office/powerpoint/2010/main" val="202484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Oncology Analytics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6948" y="590844"/>
            <a:ext cx="8794652" cy="4188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u="sng" dirty="0" smtClean="0"/>
              <a:t>Mission</a:t>
            </a:r>
            <a:r>
              <a:rPr lang="en-US" sz="2800" dirty="0" smtClean="0"/>
              <a:t>: Improve </a:t>
            </a:r>
            <a:r>
              <a:rPr lang="en-US" sz="2800" dirty="0"/>
              <a:t>cancer care and research through more effective </a:t>
            </a:r>
            <a:r>
              <a:rPr lang="en-US" sz="2800" dirty="0" smtClean="0"/>
              <a:t>organization </a:t>
            </a:r>
            <a:r>
              <a:rPr lang="en-US" sz="2800" dirty="0"/>
              <a:t>and use of clinical </a:t>
            </a:r>
            <a:r>
              <a:rPr lang="en-US" sz="2800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How are we different than the IS Data Analytics Center (DAC)?</a:t>
            </a:r>
          </a:p>
          <a:p>
            <a:pPr lvl="1"/>
            <a:r>
              <a:rPr lang="en-US" dirty="0" smtClean="0"/>
              <a:t>Trying to provide a higher level of service for the cancer service line by developing and leveraging our deep oncology domain knowledge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are we different than IBI Clinical Research Informatics Core (CRIC)?</a:t>
            </a:r>
          </a:p>
          <a:p>
            <a:pPr lvl="1"/>
            <a:r>
              <a:rPr lang="en-US" dirty="0" smtClean="0"/>
              <a:t>Support clinical, quality, and operational analytics needs in addition to research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How are we different than Strategic Decision Support (SDS)?</a:t>
            </a:r>
          </a:p>
          <a:p>
            <a:pPr lvl="1"/>
            <a:r>
              <a:rPr lang="en-US" dirty="0" smtClean="0"/>
              <a:t>Focused on </a:t>
            </a:r>
            <a:r>
              <a:rPr lang="en-US" i="1" dirty="0" smtClean="0"/>
              <a:t>clinical</a:t>
            </a:r>
            <a:r>
              <a:rPr lang="en-US" dirty="0" smtClean="0"/>
              <a:t> data for clinical quality and research use cases (not financial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ORQID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Goals:</a:t>
            </a:r>
          </a:p>
          <a:p>
            <a:pPr lvl="1"/>
            <a:r>
              <a:rPr lang="en-US" dirty="0" smtClean="0"/>
              <a:t>Aggregate from source clinical systems the most useful structured</a:t>
            </a:r>
            <a:r>
              <a:rPr lang="en-US" i="1" dirty="0" smtClean="0"/>
              <a:t> </a:t>
            </a:r>
            <a:r>
              <a:rPr lang="en-US" dirty="0" smtClean="0"/>
              <a:t>data relevant to oncology research and quality improvement</a:t>
            </a:r>
          </a:p>
          <a:p>
            <a:pPr lvl="1"/>
            <a:r>
              <a:rPr lang="en-US" dirty="0" smtClean="0"/>
              <a:t>Scrub / clean / normalize / transform / standardize / map / categorize / decode the data to enrich it and dramatically simplify querying &amp; interpretation</a:t>
            </a:r>
          </a:p>
          <a:p>
            <a:r>
              <a:rPr lang="en-US" dirty="0" smtClean="0"/>
              <a:t>Not in Scope: 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omic</a:t>
            </a:r>
            <a:r>
              <a:rPr lang="en-US" dirty="0" smtClean="0"/>
              <a:t> research data (raw NGS data, RNA </a:t>
            </a:r>
            <a:r>
              <a:rPr lang="en-US" dirty="0" err="1" smtClean="0"/>
              <a:t>seq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Unstructured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0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AC1FC-215F-B84C-A9E5-8BD6E49C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ORQID Overview</a:t>
            </a:r>
            <a:endParaRPr lang="en-US" sz="4000" dirty="0"/>
          </a:p>
        </p:txBody>
      </p:sp>
      <p:pic>
        <p:nvPicPr>
          <p:cNvPr id="5" name="Picture 7" descr="C:\Users\gabriel\Pictures\Presentation Graphics\rack_serv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1" b="22116"/>
          <a:stretch/>
        </p:blipFill>
        <p:spPr bwMode="auto">
          <a:xfrm>
            <a:off x="160885" y="962799"/>
            <a:ext cx="2171700" cy="4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gabriel\Pictures\Presentation Graphics\rack_serv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7" b="22496"/>
          <a:stretch/>
        </p:blipFill>
        <p:spPr bwMode="auto">
          <a:xfrm>
            <a:off x="160885" y="4057651"/>
            <a:ext cx="2171700" cy="4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>
            <a:stCxn id="5" idx="2"/>
          </p:cNvCxnSpPr>
          <p:nvPr/>
        </p:nvCxnSpPr>
        <p:spPr>
          <a:xfrm rot="16200000" flipH="1">
            <a:off x="2141558" y="506687"/>
            <a:ext cx="492093" cy="22817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0"/>
          </p:cNvCxnSpPr>
          <p:nvPr/>
        </p:nvCxnSpPr>
        <p:spPr>
          <a:xfrm rot="5400000" flipH="1" flipV="1">
            <a:off x="1776024" y="2305199"/>
            <a:ext cx="1223164" cy="2281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772" y="685800"/>
            <a:ext cx="60818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ARIA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772" y="3785854"/>
            <a:ext cx="60017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Epic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0195" y="1382099"/>
            <a:ext cx="131469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RT Course Details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Dose, Fractions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DVH Data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1214" y="2857501"/>
            <a:ext cx="2237261" cy="11464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Demographics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Vital Status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Visit Details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Toxicities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Performance Status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Chemo &amp; Systemic </a:t>
            </a:r>
            <a:r>
              <a:rPr lang="en-US" sz="1000" b="1" dirty="0" smtClean="0"/>
              <a:t>Therapy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smtClean="0"/>
              <a:t>Hospice episodes</a:t>
            </a:r>
          </a:p>
        </p:txBody>
      </p:sp>
      <p:pic>
        <p:nvPicPr>
          <p:cNvPr id="13" name="Picture 4" descr="C:\Users\gabriel\Pictures\Presentation Graphics\server-databas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64" y="685800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43600" y="1581150"/>
            <a:ext cx="1980112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Detailed </a:t>
            </a:r>
            <a:r>
              <a:rPr lang="en-US" sz="1000" b="1" dirty="0" err="1"/>
              <a:t>Dx</a:t>
            </a:r>
            <a:r>
              <a:rPr lang="en-US" sz="1000" b="1" dirty="0"/>
              <a:t> &amp; Stage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Histology, Nodes, Margins, etc.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Summary of First Course of Rx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/>
              <a:t>Tumor Control, Vital Status</a:t>
            </a:r>
            <a:endParaRPr lang="en-US" sz="20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28474" y="1520225"/>
            <a:ext cx="2027542" cy="2005273"/>
            <a:chOff x="3429000" y="1828800"/>
            <a:chExt cx="2438401" cy="2485521"/>
          </a:xfrm>
        </p:grpSpPr>
        <p:pic>
          <p:nvPicPr>
            <p:cNvPr id="4" name="Picture 3" descr="C:\Users\gabriel\Pictures\Presentation Graphics\silver-database-icon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6" t="4561" r="14760" b="4510"/>
            <a:stretch/>
          </p:blipFill>
          <p:spPr bwMode="auto">
            <a:xfrm>
              <a:off x="3429000" y="1828800"/>
              <a:ext cx="2438401" cy="248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81400" y="2758029"/>
              <a:ext cx="2182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prstClr val="black"/>
                  </a:solidFill>
                </a:rPr>
                <a:t>ORQID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81579" y="537335"/>
            <a:ext cx="957989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Cancer Registry</a:t>
            </a:r>
          </a:p>
        </p:txBody>
      </p:sp>
      <p:pic>
        <p:nvPicPr>
          <p:cNvPr id="17" name="Picture 4" descr="C:\Users\gabriel\Pictures\Presentation Graphics\server-databas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64" y="3486150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/>
          <p:cNvCxnSpPr>
            <a:stCxn id="13" idx="2"/>
          </p:cNvCxnSpPr>
          <p:nvPr/>
        </p:nvCxnSpPr>
        <p:spPr>
          <a:xfrm rot="5400000">
            <a:off x="6546994" y="780672"/>
            <a:ext cx="502316" cy="248427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0"/>
            <a:endCxn id="4" idx="3"/>
          </p:cNvCxnSpPr>
          <p:nvPr/>
        </p:nvCxnSpPr>
        <p:spPr>
          <a:xfrm rot="16200000" flipV="1">
            <a:off x="6316509" y="1762369"/>
            <a:ext cx="963289" cy="248427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2522862"/>
            <a:ext cx="1281251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smtClean="0"/>
              <a:t>Vital Status</a:t>
            </a:r>
            <a:endParaRPr lang="en-US" sz="1000" b="1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smtClean="0"/>
              <a:t>Lines of Therapy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smtClean="0"/>
              <a:t>[Progression]</a:t>
            </a:r>
            <a:endParaRPr lang="en-US" sz="1000" b="1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smtClean="0"/>
              <a:t>Risk </a:t>
            </a:r>
            <a:r>
              <a:rPr lang="en-US" sz="1000" b="1" dirty="0"/>
              <a:t>Factors &amp; Biomarkers</a:t>
            </a:r>
            <a:endParaRPr lang="en-US" sz="2000" b="1" dirty="0"/>
          </a:p>
        </p:txBody>
      </p:sp>
      <p:pic>
        <p:nvPicPr>
          <p:cNvPr id="21" name="Picture 4" descr="C:\Users\gabriel\Pictures\Presentation Graphics\server-databas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17" y="3710845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15000" y="3181350"/>
            <a:ext cx="990600" cy="528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smtClean="0"/>
              <a:t>Somatic Genomic Variants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75417" y="3785854"/>
            <a:ext cx="62865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CPD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12693" y="3181350"/>
            <a:ext cx="998936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dirty="0" smtClean="0"/>
              <a:t>Flatiron</a:t>
            </a:r>
            <a:endParaRPr lang="en-US" b="1" dirty="0"/>
          </a:p>
        </p:txBody>
      </p:sp>
      <p:pic>
        <p:nvPicPr>
          <p:cNvPr id="26" name="Picture 7" descr="C:\Users\gabriel\Pictures\Presentation Graphics\rack_serve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1" b="22116"/>
          <a:stretch/>
        </p:blipFill>
        <p:spPr bwMode="auto">
          <a:xfrm>
            <a:off x="160885" y="2216343"/>
            <a:ext cx="1439315" cy="2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6473" y="1951851"/>
            <a:ext cx="178106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LabVantage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, etc.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1600201" y="2361723"/>
            <a:ext cx="19282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20552" y="2153974"/>
            <a:ext cx="1332248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bg1">
                    <a:lumMod val="65000"/>
                  </a:schemeClr>
                </a:solidFill>
              </a:rPr>
              <a:t>Biospecimens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7" descr="C:\Users\gabriel\Pictures\Presentation Graphics\rack_serve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1" b="22116"/>
          <a:stretch/>
        </p:blipFill>
        <p:spPr bwMode="auto">
          <a:xfrm>
            <a:off x="5118033" y="746984"/>
            <a:ext cx="1439315" cy="2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Elbow Connector 30"/>
          <p:cNvCxnSpPr>
            <a:stCxn id="30" idx="1"/>
            <a:endCxn id="4" idx="0"/>
          </p:cNvCxnSpPr>
          <p:nvPr/>
        </p:nvCxnSpPr>
        <p:spPr>
          <a:xfrm rot="10800000" flipV="1">
            <a:off x="4542244" y="892364"/>
            <a:ext cx="575789" cy="62786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7032" y="1041817"/>
            <a:ext cx="1889309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Clinical Trial Enrollment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843453" y="628895"/>
            <a:ext cx="1411059" cy="470408"/>
            <a:chOff x="3451014" y="774729"/>
            <a:chExt cx="1881412" cy="627211"/>
          </a:xfrm>
        </p:grpSpPr>
        <p:sp>
          <p:nvSpPr>
            <p:cNvPr id="37" name="Rectangle 36"/>
            <p:cNvSpPr/>
            <p:nvPr/>
          </p:nvSpPr>
          <p:spPr>
            <a:xfrm>
              <a:off x="3452305" y="874384"/>
              <a:ext cx="162039" cy="1392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15034" y="774729"/>
              <a:ext cx="171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Live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1014" y="1132262"/>
              <a:ext cx="162039" cy="139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13743" y="1032608"/>
              <a:ext cx="171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75000"/>
                    </a:schemeClr>
                  </a:solidFill>
                </a:rPr>
                <a:t>Planned</a:t>
              </a:r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2767124" y="628895"/>
            <a:ext cx="1100470" cy="4473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9106" y="472901"/>
            <a:ext cx="7731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Velos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1" idx="0"/>
          </p:cNvCxnSpPr>
          <p:nvPr/>
        </p:nvCxnSpPr>
        <p:spPr>
          <a:xfrm rot="16200000" flipV="1">
            <a:off x="5758132" y="2979235"/>
            <a:ext cx="529495" cy="9337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7695" y="4157857"/>
            <a:ext cx="170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Available by database link: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Imaging orders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Lab results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900" b="1" dirty="0" smtClean="0"/>
              <a:t>Everything else in Epic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33003" y="2857501"/>
            <a:ext cx="129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Cancer Surgeries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Patient-Reported Outcomes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ED visits, hospitalizations</a:t>
            </a:r>
            <a:endParaRPr 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7600" y="3333750"/>
            <a:ext cx="2057400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Reference Dictionaries</a:t>
            </a:r>
            <a:r>
              <a:rPr lang="en-US" sz="10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ICD-9/10 cancer diagnosis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ICD-O-3 primary site &amp; histology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NAACCR cancer registry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CSL practice &amp; provider dictionaries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Antineoplastic drugs</a:t>
            </a:r>
          </a:p>
        </p:txBody>
      </p:sp>
    </p:spTree>
    <p:extLst>
      <p:ext uri="{BB962C8B-B14F-4D97-AF65-F5344CB8AC3E}">
        <p14:creationId xmlns:p14="http://schemas.microsoft.com/office/powerpoint/2010/main" val="118693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~100 </a:t>
            </a:r>
            <a:r>
              <a:rPr lang="en-US" dirty="0" smtClean="0"/>
              <a:t>tables, </a:t>
            </a:r>
            <a:r>
              <a:rPr lang="en-US" dirty="0" smtClean="0"/>
              <a:t>~10 </a:t>
            </a:r>
            <a:r>
              <a:rPr lang="en-US" dirty="0" smtClean="0"/>
              <a:t>views, </a:t>
            </a:r>
            <a:r>
              <a:rPr lang="en-US" dirty="0" smtClean="0"/>
              <a:t>~60 </a:t>
            </a:r>
            <a:r>
              <a:rPr lang="en-US" dirty="0" smtClean="0"/>
              <a:t>stored procedures, ~</a:t>
            </a:r>
            <a:r>
              <a:rPr lang="en-US" dirty="0" smtClean="0"/>
              <a:t>15GB</a:t>
            </a:r>
            <a:endParaRPr lang="en-US" dirty="0" smtClean="0"/>
          </a:p>
          <a:p>
            <a:r>
              <a:rPr lang="en-US" dirty="0" smtClean="0"/>
              <a:t>Cancer Registry: </a:t>
            </a:r>
          </a:p>
          <a:p>
            <a:pPr lvl="1"/>
            <a:r>
              <a:rPr lang="en-US" dirty="0" smtClean="0"/>
              <a:t>~117K unique patients with ~140K hospital-specific tumor case reports</a:t>
            </a:r>
          </a:p>
          <a:p>
            <a:r>
              <a:rPr lang="en-US" dirty="0" smtClean="0"/>
              <a:t>Epic: </a:t>
            </a:r>
          </a:p>
          <a:p>
            <a:pPr lvl="1"/>
            <a:r>
              <a:rPr lang="en-US" dirty="0" smtClean="0"/>
              <a:t>~450K patients with ~3.5M visits to CSL Epic departments</a:t>
            </a:r>
          </a:p>
          <a:p>
            <a:pPr lvl="1"/>
            <a:r>
              <a:rPr lang="en-US" dirty="0" smtClean="0"/>
              <a:t>~47.5K Beacon treatment plans with ~560K antineoplastic drug infusions</a:t>
            </a:r>
          </a:p>
          <a:p>
            <a:pPr lvl="1"/>
            <a:r>
              <a:rPr lang="en-US" dirty="0" smtClean="0"/>
              <a:t>~165K CTCAE toxicity and ~375K performance status </a:t>
            </a:r>
            <a:r>
              <a:rPr lang="en-US" dirty="0"/>
              <a:t>assessments</a:t>
            </a:r>
            <a:endParaRPr lang="en-US" dirty="0" smtClean="0"/>
          </a:p>
          <a:p>
            <a:r>
              <a:rPr lang="en-US" dirty="0" smtClean="0"/>
              <a:t>Aria: </a:t>
            </a:r>
          </a:p>
          <a:p>
            <a:pPr lvl="1"/>
            <a:r>
              <a:rPr lang="en-US" dirty="0" smtClean="0"/>
              <a:t>~26K patients with ~32K radiation treatment courses</a:t>
            </a:r>
          </a:p>
          <a:p>
            <a:pPr lvl="1"/>
            <a:r>
              <a:rPr lang="en-US" dirty="0" smtClean="0"/>
              <a:t>~12K complete sets of radiation dose-volume histogram data</a:t>
            </a:r>
          </a:p>
          <a:p>
            <a:r>
              <a:rPr lang="en-US" dirty="0" smtClean="0"/>
              <a:t>CPD:</a:t>
            </a:r>
          </a:p>
          <a:p>
            <a:pPr lvl="1"/>
            <a:r>
              <a:rPr lang="en-US" dirty="0" smtClean="0"/>
              <a:t>~8800 patients with ~12K tests and ~29K variants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7300" y="1418570"/>
            <a:ext cx="3467100" cy="32105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Technology / IT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1504950"/>
            <a:ext cx="1456765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RIDIC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MS SQL </a:t>
            </a:r>
            <a:r>
              <a:rPr lang="en-US" sz="1400" dirty="0" smtClean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US" sz="1400" dirty="0" smtClean="0"/>
              <a:t>~2010 – 2016</a:t>
            </a:r>
          </a:p>
          <a:p>
            <a:pPr algn="ctr"/>
            <a:r>
              <a:rPr lang="en-US" sz="1400" dirty="0" smtClean="0"/>
              <a:t>Pete</a:t>
            </a:r>
            <a:endParaRPr lang="en-US" sz="1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70094" y="895350"/>
            <a:ext cx="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89535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SQL stored procedures over linked servers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9094" y="5260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ETL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18" idx="1"/>
          </p:cNvCxnSpPr>
          <p:nvPr/>
        </p:nvCxnSpPr>
        <p:spPr>
          <a:xfrm>
            <a:off x="3666565" y="2038350"/>
            <a:ext cx="220083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1504950"/>
            <a:ext cx="1524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ORQID v1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SAP HANA </a:t>
            </a:r>
            <a:endParaRPr lang="en-US" sz="1400" dirty="0" smtClean="0">
              <a:solidFill>
                <a:srgbClr val="0000FF"/>
              </a:solidFill>
            </a:endParaRPr>
          </a:p>
          <a:p>
            <a:pPr algn="ctr"/>
            <a:r>
              <a:rPr lang="en-US" sz="1400" dirty="0" smtClean="0"/>
              <a:t>~2016 – 2017</a:t>
            </a:r>
          </a:p>
          <a:p>
            <a:pPr algn="ctr"/>
            <a:r>
              <a:rPr lang="en-US" sz="1400" dirty="0" smtClean="0"/>
              <a:t>Pete + DAC</a:t>
            </a:r>
            <a:endParaRPr lang="en-US" sz="1000" dirty="0" smtClean="0"/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99094" y="894229"/>
            <a:ext cx="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8571" y="1003071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IBM </a:t>
            </a:r>
            <a:r>
              <a:rPr lang="en-US" sz="1400" dirty="0" err="1" smtClean="0">
                <a:solidFill>
                  <a:srgbClr val="C00000"/>
                </a:solidFill>
              </a:rPr>
              <a:t>DataStage</a:t>
            </a:r>
            <a:r>
              <a:rPr lang="en-US" sz="1400" dirty="0" smtClean="0">
                <a:solidFill>
                  <a:srgbClr val="C00000"/>
                </a:solidFill>
              </a:rPr>
              <a:t> ETL jobs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18094" y="5248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ETL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7" name="Elbow Connector 36"/>
          <p:cNvCxnSpPr>
            <a:stCxn id="18" idx="2"/>
            <a:endCxn id="40" idx="3"/>
          </p:cNvCxnSpPr>
          <p:nvPr/>
        </p:nvCxnSpPr>
        <p:spPr>
          <a:xfrm rot="5400000">
            <a:off x="4538382" y="1699932"/>
            <a:ext cx="1219200" cy="2962836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9799" y="3257550"/>
            <a:ext cx="1456765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ORQID v2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MS SQL </a:t>
            </a:r>
            <a:r>
              <a:rPr lang="en-US" sz="1400" dirty="0" smtClean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US" sz="1400" dirty="0" smtClean="0"/>
              <a:t>Pete + DAC</a:t>
            </a:r>
            <a:endParaRPr lang="en-US" sz="10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85800" y="32575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ETL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71601" y="3442216"/>
            <a:ext cx="838199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800" y="3644717"/>
            <a:ext cx="1905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SQL stored procedures over linked servers;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select </a:t>
            </a:r>
            <a:r>
              <a:rPr lang="en-US" sz="1400" dirty="0" err="1" smtClean="0">
                <a:solidFill>
                  <a:srgbClr val="C00000"/>
                </a:solidFill>
              </a:rPr>
              <a:t>DataStage</a:t>
            </a:r>
            <a:r>
              <a:rPr lang="en-US" sz="1400" dirty="0" smtClean="0">
                <a:solidFill>
                  <a:srgbClr val="C00000"/>
                </a:solidFill>
              </a:rPr>
              <a:t> 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9241" y="43632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MS SQL Server “Cluster”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Technical/Development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SQL Server Database Administrators (DBAs)</a:t>
            </a:r>
          </a:p>
          <a:p>
            <a:pPr lvl="1"/>
            <a:r>
              <a:rPr lang="en-US" dirty="0" smtClean="0"/>
              <a:t>Aimee O’Donnell, Bill Bergen, Joe Haines</a:t>
            </a:r>
          </a:p>
          <a:p>
            <a:r>
              <a:rPr lang="en-US" dirty="0" smtClean="0"/>
              <a:t>Data Analytics Center</a:t>
            </a:r>
          </a:p>
          <a:p>
            <a:pPr lvl="1"/>
            <a:r>
              <a:rPr lang="en-US" dirty="0" smtClean="0"/>
              <a:t>Eric Juhn (data architect, currently providing limited support)</a:t>
            </a:r>
          </a:p>
          <a:p>
            <a:pPr lvl="1"/>
            <a:r>
              <a:rPr lang="en-US" dirty="0" smtClean="0"/>
              <a:t>Likely will be hiring or identifying a new data architect / database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Processes - Intake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590844"/>
            <a:ext cx="8699402" cy="456906"/>
          </a:xfrm>
        </p:spPr>
        <p:txBody>
          <a:bodyPr/>
          <a:lstStyle/>
          <a:p>
            <a:r>
              <a:rPr lang="en-US" dirty="0"/>
              <a:t>Analytics Requests: </a:t>
            </a:r>
            <a:r>
              <a:rPr lang="en-US" sz="2000" dirty="0">
                <a:hlinkClick r:id="rId2"/>
              </a:rPr>
              <a:t>https://uphsnet.uphs.upenn.edu/DACReportRequest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91C8D-F484-48D5-83F5-99DBC9FF194D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23950"/>
            <a:ext cx="5943600" cy="36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3562350"/>
            <a:ext cx="1981200" cy="121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4293"/>
      </p:ext>
    </p:extLst>
  </p:cSld>
  <p:clrMapOvr>
    <a:masterClrMapping/>
  </p:clrMapOvr>
</p:sld>
</file>

<file path=ppt/theme/theme1.xml><?xml version="1.0" encoding="utf-8"?>
<a:theme xmlns:a="http://schemas.openxmlformats.org/drawingml/2006/main" name="ACC Standard Template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Gabriel - Intro to Informatics</Template>
  <TotalTime>1795</TotalTime>
  <Words>773</Words>
  <Application>Microsoft Office PowerPoint</Application>
  <PresentationFormat>On-screen Show (16:9)</PresentationFormat>
  <Paragraphs>166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 Standard Template with Logo</vt:lpstr>
      <vt:lpstr>Oncology Research &amp; Quality Improvement Datamart (ORQID)</vt:lpstr>
      <vt:lpstr>Virtual “Oncology Analytics” Team</vt:lpstr>
      <vt:lpstr>Oncology Analytics Goals</vt:lpstr>
      <vt:lpstr>ORQID Goals</vt:lpstr>
      <vt:lpstr>ORQID Overview</vt:lpstr>
      <vt:lpstr>Current Stats</vt:lpstr>
      <vt:lpstr>History of Technology / IT Collaboration</vt:lpstr>
      <vt:lpstr>Current Technical/Development Support</vt:lpstr>
      <vt:lpstr>Our Processes - Intake</vt:lpstr>
      <vt:lpstr>Our Processes - Tracking</vt:lpstr>
      <vt:lpstr>Our Processes - Documentation</vt:lpstr>
      <vt:lpstr>Our Processes – Git Version Control</vt:lpstr>
      <vt:lpstr>ORQID Connection Details</vt:lpstr>
      <vt:lpstr>MS SQL Server 101</vt:lpstr>
      <vt:lpstr>ORQID Schemas</vt:lpstr>
    </vt:vector>
  </TitlesOfParts>
  <Company>Penn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E. Gabriel, MD</dc:creator>
  <cp:lastModifiedBy>Peter E. Gabriel, MD</cp:lastModifiedBy>
  <cp:revision>56</cp:revision>
  <dcterms:created xsi:type="dcterms:W3CDTF">2018-03-13T15:56:03Z</dcterms:created>
  <dcterms:modified xsi:type="dcterms:W3CDTF">2018-06-13T16:39:50Z</dcterms:modified>
</cp:coreProperties>
</file>