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5"/>
  </p:handoutMasterIdLst>
  <p:sldIdLst>
    <p:sldId id="269" r:id="rId2"/>
    <p:sldId id="272" r:id="rId3"/>
    <p:sldId id="262" r:id="rId4"/>
    <p:sldId id="384" r:id="rId5"/>
    <p:sldId id="463" r:id="rId6"/>
    <p:sldId id="422" r:id="rId7"/>
    <p:sldId id="365" r:id="rId8"/>
    <p:sldId id="398" r:id="rId9"/>
    <p:sldId id="426" r:id="rId10"/>
    <p:sldId id="464" r:id="rId11"/>
    <p:sldId id="465" r:id="rId12"/>
    <p:sldId id="423" r:id="rId13"/>
    <p:sldId id="466" r:id="rId14"/>
    <p:sldId id="427" r:id="rId15"/>
    <p:sldId id="468" r:id="rId16"/>
    <p:sldId id="467" r:id="rId17"/>
    <p:sldId id="469" r:id="rId18"/>
    <p:sldId id="470" r:id="rId19"/>
    <p:sldId id="471" r:id="rId20"/>
    <p:sldId id="473" r:id="rId21"/>
    <p:sldId id="472" r:id="rId22"/>
    <p:sldId id="474" r:id="rId23"/>
    <p:sldId id="475" r:id="rId24"/>
    <p:sldId id="484" r:id="rId25"/>
    <p:sldId id="483" r:id="rId26"/>
    <p:sldId id="476" r:id="rId27"/>
    <p:sldId id="477" r:id="rId28"/>
    <p:sldId id="486" r:id="rId29"/>
    <p:sldId id="489" r:id="rId30"/>
    <p:sldId id="491" r:id="rId31"/>
    <p:sldId id="490" r:id="rId32"/>
    <p:sldId id="481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09"/>
    <a:srgbClr val="E69505"/>
    <a:srgbClr val="B0A701"/>
    <a:srgbClr val="E86E4F"/>
    <a:srgbClr val="FCFBFA"/>
    <a:srgbClr val="22283A"/>
    <a:srgbClr val="FEFEF4"/>
    <a:srgbClr val="FDFDDF"/>
    <a:srgbClr val="525252"/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6" autoAdjust="0"/>
    <p:restoredTop sz="97030"/>
  </p:normalViewPr>
  <p:slideViewPr>
    <p:cSldViewPr snapToGrid="0" showGuides="1">
      <p:cViewPr varScale="1">
        <p:scale>
          <a:sx n="69" d="100"/>
          <a:sy n="69" d="100"/>
        </p:scale>
        <p:origin x="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2021-06-06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40000"/>
                </a:schemeClr>
              </a:gs>
              <a:gs pos="23000">
                <a:schemeClr val="accent5">
                  <a:lumMod val="89000"/>
                  <a:alpha val="60000"/>
                </a:schemeClr>
              </a:gs>
              <a:gs pos="69000">
                <a:schemeClr val="accent5">
                  <a:lumMod val="75000"/>
                  <a:alpha val="9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123" y="303259"/>
            <a:ext cx="103345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lt"/>
              </a:rPr>
              <a:t>Data Mining Term Project</a:t>
            </a:r>
          </a:p>
          <a:p>
            <a:pPr algn="ctr"/>
            <a:endParaRPr lang="en-US" altLang="ko-KR" sz="6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뉴스 기사 감성 분석을 사용한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중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 장기적 주가 예측 프로그램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FB545-197A-406E-A05E-305B9F0688B4}"/>
              </a:ext>
            </a:extLst>
          </p:cNvPr>
          <p:cNvSpPr txBox="1"/>
          <p:nvPr/>
        </p:nvSpPr>
        <p:spPr>
          <a:xfrm>
            <a:off x="9606793" y="5221755"/>
            <a:ext cx="229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팀원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15181369 </a:t>
            </a:r>
            <a:r>
              <a:rPr lang="ko-KR" altLang="en-US" sz="2000" b="1" dirty="0">
                <a:solidFill>
                  <a:schemeClr val="bg1"/>
                </a:solidFill>
              </a:rPr>
              <a:t>박상준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20110191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구현서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17101948</a:t>
            </a:r>
            <a:r>
              <a:rPr lang="ko-KR" altLang="en-US" sz="2000" b="1" dirty="0">
                <a:solidFill>
                  <a:schemeClr val="bg1"/>
                </a:solidFill>
              </a:rPr>
              <a:t> 김지환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3117E-15C3-3B41-82E8-BAE76BEBA4A4}"/>
              </a:ext>
            </a:extLst>
          </p:cNvPr>
          <p:cNvSpPr txBox="1"/>
          <p:nvPr/>
        </p:nvSpPr>
        <p:spPr>
          <a:xfrm>
            <a:off x="4896764" y="4657237"/>
            <a:ext cx="219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-7</a:t>
            </a:r>
            <a:r>
              <a:rPr lang="ko-KR" altLang="en-US" sz="2800" b="1" dirty="0">
                <a:solidFill>
                  <a:schemeClr val="bg1"/>
                </a:solidFill>
              </a:rPr>
              <a:t>팀</a:t>
            </a:r>
            <a:r>
              <a:rPr lang="en-US" altLang="ko-KR" sz="2800" b="1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9782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8"/>
            <a:ext cx="11797748" cy="5786772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: Robotic Process Automation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업무 프로세스를 자동화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838978" cy="646331"/>
            <a:chOff x="674695" y="298771"/>
            <a:chExt cx="5838978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382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with RPA</a:t>
              </a:r>
              <a:endParaRPr lang="ko-KR" altLang="en-US" sz="3600" b="1" dirty="0"/>
            </a:p>
          </p:txBody>
        </p:sp>
      </p:grpSp>
      <p:pic>
        <p:nvPicPr>
          <p:cNvPr id="5124" name="Picture 4" descr="데스크탑 자동화 - RPA | UiPath">
            <a:extLst>
              <a:ext uri="{FF2B5EF4-FFF2-40B4-BE49-F238E27FC236}">
                <a16:creationId xmlns:a16="http://schemas.microsoft.com/office/drawing/2014/main" id="{ED3F952C-0982-B241-A6F7-CFDA8124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0" y="1650831"/>
            <a:ext cx="7455648" cy="40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PA 로보틱 프로세스 오토메이션 | UiPath">
            <a:extLst>
              <a:ext uri="{FF2B5EF4-FFF2-40B4-BE49-F238E27FC236}">
                <a16:creationId xmlns:a16="http://schemas.microsoft.com/office/drawing/2014/main" id="{CF4B3D24-97E4-F344-A04B-B7DAAEFC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6" y="5186521"/>
            <a:ext cx="2188630" cy="11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8EEC1B-9EB4-684C-B98D-AF1AB71031A7}"/>
              </a:ext>
            </a:extLst>
          </p:cNvPr>
          <p:cNvSpPr txBox="1"/>
          <p:nvPr/>
        </p:nvSpPr>
        <p:spPr>
          <a:xfrm>
            <a:off x="8335694" y="2362068"/>
            <a:ext cx="34959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활용하여 기업의 뉴스 기사 또는 전문가의 분석 자료를 크롤링하여 엑셀로 저장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하나하나 데이터를 저장할 필요 없이 직관적으로 업무를 자동화할 수 있음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6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8"/>
            <a:ext cx="11797748" cy="5786772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: Flowchart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3872607" cy="646331"/>
            <a:chOff x="674695" y="298771"/>
            <a:chExt cx="3872607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341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RPA Flowchart</a:t>
              </a:r>
              <a:endParaRPr lang="ko-KR" altLang="en-US" sz="3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8EEC1B-9EB4-684C-B98D-AF1AB71031A7}"/>
              </a:ext>
            </a:extLst>
          </p:cNvPr>
          <p:cNvSpPr txBox="1"/>
          <p:nvPr/>
        </p:nvSpPr>
        <p:spPr>
          <a:xfrm>
            <a:off x="8051082" y="2803263"/>
            <a:ext cx="3780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작업에 대한 전체적인 흐름을 살펴볼 수 있음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액티비티들 중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‘Write CSV’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사용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1E007-7ACE-4D43-A251-F22EC5F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6" y="1396711"/>
            <a:ext cx="7506097" cy="50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investing.com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기사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642386" cy="646331"/>
            <a:chOff x="674695" y="298771"/>
            <a:chExt cx="564238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186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Process</a:t>
              </a:r>
              <a:endParaRPr lang="ko-KR" altLang="en-US" sz="3600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AA257F-51B8-410B-9921-18D02975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22" y="1389992"/>
            <a:ext cx="4209889" cy="5170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49EDF-1B23-48C6-9E73-5B3009257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71"/>
          <a:stretch/>
        </p:blipFill>
        <p:spPr>
          <a:xfrm>
            <a:off x="5233746" y="1555255"/>
            <a:ext cx="2654140" cy="18943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163B69-2AE8-4622-B4B2-E29D7C2DFB32}"/>
              </a:ext>
            </a:extLst>
          </p:cNvPr>
          <p:cNvSpPr txBox="1"/>
          <p:nvPr/>
        </p:nvSpPr>
        <p:spPr>
          <a:xfrm>
            <a:off x="8006482" y="2179258"/>
            <a:ext cx="378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방식으로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date, content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내용도 추출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[R] 16">
            <a:extLst>
              <a:ext uri="{FF2B5EF4-FFF2-40B4-BE49-F238E27FC236}">
                <a16:creationId xmlns:a16="http://schemas.microsoft.com/office/drawing/2014/main" id="{A73D7630-0881-40C6-90F3-C356FF72714A}"/>
              </a:ext>
            </a:extLst>
          </p:cNvPr>
          <p:cNvSpPr/>
          <p:nvPr/>
        </p:nvSpPr>
        <p:spPr>
          <a:xfrm rot="5400000">
            <a:off x="7745017" y="3672367"/>
            <a:ext cx="522930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6A700-E092-437D-A9F9-1ED196796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40" y="4358796"/>
            <a:ext cx="6035204" cy="213575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3875EA-8240-431B-AE04-E4146FC16E47}"/>
              </a:ext>
            </a:extLst>
          </p:cNvPr>
          <p:cNvCxnSpPr>
            <a:cxnSpLocks/>
          </p:cNvCxnSpPr>
          <p:nvPr/>
        </p:nvCxnSpPr>
        <p:spPr>
          <a:xfrm flipH="1">
            <a:off x="9144000" y="5249333"/>
            <a:ext cx="293512" cy="36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223A31-2413-4507-AF2F-B84B869BE729}"/>
              </a:ext>
            </a:extLst>
          </p:cNvPr>
          <p:cNvSpPr txBox="1"/>
          <p:nvPr/>
        </p:nvSpPr>
        <p:spPr>
          <a:xfrm>
            <a:off x="7707327" y="5684442"/>
            <a:ext cx="3987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테이블 명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ExtractData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title,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date, content string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0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CSV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5642386" cy="646331"/>
            <a:chOff x="674695" y="298771"/>
            <a:chExt cx="564238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5186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Data Crawling Process</a:t>
              </a:r>
              <a:endParaRPr lang="ko-KR" altLang="en-US" sz="3600" b="1" dirty="0"/>
            </a:p>
          </p:txBody>
        </p:sp>
      </p:grpSp>
      <p:sp>
        <p:nvSpPr>
          <p:cNvPr id="21" name="오른쪽 화살표[R] 16">
            <a:extLst>
              <a:ext uri="{FF2B5EF4-FFF2-40B4-BE49-F238E27FC236}">
                <a16:creationId xmlns:a16="http://schemas.microsoft.com/office/drawing/2014/main" id="{A73D7630-0881-40C6-90F3-C356FF72714A}"/>
              </a:ext>
            </a:extLst>
          </p:cNvPr>
          <p:cNvSpPr/>
          <p:nvPr/>
        </p:nvSpPr>
        <p:spPr>
          <a:xfrm>
            <a:off x="5035684" y="3346666"/>
            <a:ext cx="522930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E5CEE-805B-4861-845C-7CF98FA6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4" y="2102083"/>
            <a:ext cx="4318198" cy="2135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9B4C4A-7E69-40BA-9DD4-892FD4B217E4}"/>
              </a:ext>
            </a:extLst>
          </p:cNvPr>
          <p:cNvSpPr txBox="1"/>
          <p:nvPr/>
        </p:nvSpPr>
        <p:spPr>
          <a:xfrm>
            <a:off x="629345" y="4442160"/>
            <a:ext cx="378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저장한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ExtractData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데이터 테이블로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및 저장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C060CC-4C23-49E1-AF4F-AA63970E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25" y="1682082"/>
            <a:ext cx="6061831" cy="3751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D5C9D5-D0C3-4729-BF17-11F0D773E48C}"/>
              </a:ext>
            </a:extLst>
          </p:cNvPr>
          <p:cNvSpPr txBox="1"/>
          <p:nvPr/>
        </p:nvSpPr>
        <p:spPr>
          <a:xfrm>
            <a:off x="7015202" y="5553215"/>
            <a:ext cx="377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GOOGL_data.csv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이전 데이터는 삭제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6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2-2.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19128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감성분석이란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1026" name="Picture 2" descr="sentiment2">
            <a:extLst>
              <a:ext uri="{FF2B5EF4-FFF2-40B4-BE49-F238E27FC236}">
                <a16:creationId xmlns:a16="http://schemas.microsoft.com/office/drawing/2014/main" id="{23ECF360-7020-4565-9208-1CFF48C5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0" y="2900519"/>
            <a:ext cx="5864816" cy="3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8086A-D56D-406F-BCFC-4C6B05D08000}"/>
              </a:ext>
            </a:extLst>
          </p:cNvPr>
          <p:cNvSpPr txBox="1"/>
          <p:nvPr/>
        </p:nvSpPr>
        <p:spPr>
          <a:xfrm>
            <a:off x="6556216" y="3758530"/>
            <a:ext cx="50488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계획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manual</a:t>
            </a:r>
          </a:p>
          <a:p>
            <a:pPr algn="l">
              <a:spcAft>
                <a:spcPts val="1200"/>
              </a:spcAft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 후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Dictionary-based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766E0-07DA-EB41-927C-4DA94C83A2FE}"/>
              </a:ext>
            </a:extLst>
          </p:cNvPr>
          <p:cNvSpPr txBox="1"/>
          <p:nvPr/>
        </p:nvSpPr>
        <p:spPr>
          <a:xfrm>
            <a:off x="378030" y="1396710"/>
            <a:ext cx="111006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감성과 관련된 텍스트 정보를 자동으로 추출하는 텍스트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마이닝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Mining)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기술의 한 영역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작성한 사람의 감정을 추출해 내는 기술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주제보다 어떠한 감정을 가지고 있는가를 판단하여 분석</a:t>
            </a:r>
            <a:endParaRPr kumimoji="1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30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패키지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9B4C4A-7E69-40BA-9DD4-892FD4B217E4}"/>
              </a:ext>
            </a:extLst>
          </p:cNvPr>
          <p:cNvSpPr txBox="1"/>
          <p:nvPr/>
        </p:nvSpPr>
        <p:spPr>
          <a:xfrm>
            <a:off x="371055" y="1725071"/>
            <a:ext cx="59290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kumimoji="1"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spcAft>
                <a:spcPts val="1200"/>
              </a:spcAft>
            </a:pP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사전을 기반으로 텍스트의 극성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(polarity)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</a:t>
            </a:r>
            <a:endParaRPr kumimoji="1"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200"/>
              </a:spcAft>
            </a:pP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-1  </a:t>
            </a:r>
            <a:r>
              <a:rPr kumimoji="1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kumimoji="1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A3BE8-CC55-4059-A974-83876B1E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8" y="2157612"/>
            <a:ext cx="4867275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3512-7D84-4D3A-A8DB-500FE708A6A0}"/>
              </a:ext>
            </a:extLst>
          </p:cNvPr>
          <p:cNvSpPr txBox="1"/>
          <p:nvPr/>
        </p:nvSpPr>
        <p:spPr>
          <a:xfrm>
            <a:off x="371056" y="3740395"/>
            <a:ext cx="6262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소셜 미디어의 텍스트에 대한 감성 분석을 제공하기 위한 패키지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수행 시간을 보장해 대용량 데이터에 적합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중립 지수와 복합지수 계산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Aft>
                <a:spcPts val="1200"/>
              </a:spcAft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30902-FE31-42C0-BB69-B20994A01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75" y="4957379"/>
            <a:ext cx="4800600" cy="676275"/>
          </a:xfrm>
          <a:prstGeom prst="rect">
            <a:avLst/>
          </a:prstGeom>
        </p:spPr>
      </p:pic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E78AFFBA-9177-1443-8022-AF6D683F89B7}"/>
              </a:ext>
            </a:extLst>
          </p:cNvPr>
          <p:cNvSpPr/>
          <p:nvPr/>
        </p:nvSpPr>
        <p:spPr>
          <a:xfrm>
            <a:off x="554170" y="2702929"/>
            <a:ext cx="499715" cy="3498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59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819F5F6-9180-46B9-9C4A-2E15DD33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6" y="2379884"/>
            <a:ext cx="6165453" cy="27210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6134D3-03F4-445F-ACC9-BB17FB15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21" y="2467175"/>
            <a:ext cx="4362450" cy="2457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406604-4141-4547-BF29-711ED1A99DAB}"/>
              </a:ext>
            </a:extLst>
          </p:cNvPr>
          <p:cNvSpPr/>
          <p:nvPr/>
        </p:nvSpPr>
        <p:spPr>
          <a:xfrm>
            <a:off x="9769641" y="2467175"/>
            <a:ext cx="1601629" cy="24574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18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0A40FE-AE5C-4908-B5F8-07D9CF71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3" y="2338126"/>
            <a:ext cx="6076849" cy="28045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B38F3-D244-45E0-8459-82FD344A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23" y="2535511"/>
            <a:ext cx="5054210" cy="240976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FE4F2D-8EFD-A148-8A34-E2A5EEA944C2}"/>
              </a:ext>
            </a:extLst>
          </p:cNvPr>
          <p:cNvSpPr/>
          <p:nvPr/>
        </p:nvSpPr>
        <p:spPr>
          <a:xfrm>
            <a:off x="8903368" y="2535511"/>
            <a:ext cx="2811465" cy="24097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55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487676" cy="646331"/>
            <a:chOff x="674695" y="298771"/>
            <a:chExt cx="2487676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감성분석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899FDDA-6C4D-4A95-96E5-EF2AECC6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" y="1332249"/>
            <a:ext cx="10919378" cy="48162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9F4C4-0FDE-A948-8E35-2CF9CCF764B2}"/>
              </a:ext>
            </a:extLst>
          </p:cNvPr>
          <p:cNvSpPr/>
          <p:nvPr/>
        </p:nvSpPr>
        <p:spPr>
          <a:xfrm>
            <a:off x="7315201" y="1934848"/>
            <a:ext cx="3994484" cy="34456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810C4D-BCB3-EF4E-811A-9DB177BC86E2}"/>
              </a:ext>
            </a:extLst>
          </p:cNvPr>
          <p:cNvSpPr/>
          <p:nvPr/>
        </p:nvSpPr>
        <p:spPr>
          <a:xfrm>
            <a:off x="3388093" y="1332249"/>
            <a:ext cx="3262964" cy="48162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3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180"/>
          <a:stretch/>
        </p:blipFill>
        <p:spPr>
          <a:xfrm>
            <a:off x="5380074" y="0"/>
            <a:ext cx="68119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1300" y="173859"/>
            <a:ext cx="233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&lt;CONTENTS&gt;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0074" y="0"/>
            <a:ext cx="682255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85A4F-D923-4A58-96BA-94988D70225D}"/>
              </a:ext>
            </a:extLst>
          </p:cNvPr>
          <p:cNvGrpSpPr/>
          <p:nvPr/>
        </p:nvGrpSpPr>
        <p:grpSpPr>
          <a:xfrm>
            <a:off x="451768" y="1046792"/>
            <a:ext cx="3776221" cy="988552"/>
            <a:chOff x="283065" y="690655"/>
            <a:chExt cx="3776221" cy="988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B14EB-5EE0-4EFE-8125-FD72EEAC5A38}"/>
                </a:ext>
              </a:extLst>
            </p:cNvPr>
            <p:cNvSpPr txBox="1"/>
            <p:nvPr/>
          </p:nvSpPr>
          <p:spPr>
            <a:xfrm>
              <a:off x="283065" y="690655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E95F4E-727D-409C-BFB1-0FCBADA3B847}"/>
                </a:ext>
              </a:extLst>
            </p:cNvPr>
            <p:cNvSpPr txBox="1"/>
            <p:nvPr/>
          </p:nvSpPr>
          <p:spPr>
            <a:xfrm>
              <a:off x="517892" y="982028"/>
              <a:ext cx="3541394" cy="69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팀원 소개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주제 선정 동기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E19CA6-9402-A845-8EC3-0DAF49A401F5}"/>
              </a:ext>
            </a:extLst>
          </p:cNvPr>
          <p:cNvGrpSpPr/>
          <p:nvPr/>
        </p:nvGrpSpPr>
        <p:grpSpPr>
          <a:xfrm>
            <a:off x="447446" y="2476569"/>
            <a:ext cx="2910559" cy="1955063"/>
            <a:chOff x="451768" y="2149543"/>
            <a:chExt cx="2910559" cy="19550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A48E9F-2747-493F-BF97-780503E12877}"/>
                </a:ext>
              </a:extLst>
            </p:cNvPr>
            <p:cNvGrpSpPr/>
            <p:nvPr/>
          </p:nvGrpSpPr>
          <p:grpSpPr>
            <a:xfrm>
              <a:off x="451768" y="2149543"/>
              <a:ext cx="2614004" cy="1154843"/>
              <a:chOff x="451768" y="3203954"/>
              <a:chExt cx="2614004" cy="115484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13A54-DA6A-084D-BEB9-0E5A4B39F676}"/>
                  </a:ext>
                </a:extLst>
              </p:cNvPr>
              <p:cNvSpPr txBox="1"/>
              <p:nvPr/>
            </p:nvSpPr>
            <p:spPr>
              <a:xfrm>
                <a:off x="451768" y="3203954"/>
                <a:ext cx="1564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진행 과정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FB3C23-2F67-4CEC-86FA-7C2E07084C06}"/>
                  </a:ext>
                </a:extLst>
              </p:cNvPr>
              <p:cNvSpPr txBox="1"/>
              <p:nvPr/>
            </p:nvSpPr>
            <p:spPr>
              <a:xfrm>
                <a:off x="686595" y="3558577"/>
                <a:ext cx="2379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2-1. Data Crawling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F667C-E2BE-4BE2-964B-97427629FF76}"/>
                  </a:ext>
                </a:extLst>
              </p:cNvPr>
              <p:cNvSpPr txBox="1"/>
              <p:nvPr/>
            </p:nvSpPr>
            <p:spPr>
              <a:xfrm>
                <a:off x="686595" y="3958687"/>
                <a:ext cx="17219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2-2.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감성분석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F586EA-058C-0849-94EC-F4754BA55164}"/>
                </a:ext>
              </a:extLst>
            </p:cNvPr>
            <p:cNvSpPr txBox="1"/>
            <p:nvPr/>
          </p:nvSpPr>
          <p:spPr>
            <a:xfrm>
              <a:off x="686595" y="3304386"/>
              <a:ext cx="2675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2-3. </a:t>
              </a:r>
              <a:r>
                <a:rPr lang="ko-KR" altLang="en-US" sz="2000" dirty="0">
                  <a:solidFill>
                    <a:schemeClr val="bg1"/>
                  </a:solidFill>
                </a:rPr>
                <a:t>재무제표 </a:t>
              </a:r>
              <a:r>
                <a:rPr lang="en-US" altLang="ko-KR" sz="2000" dirty="0">
                  <a:solidFill>
                    <a:schemeClr val="bg1"/>
                  </a:solidFill>
                </a:rPr>
                <a:t>Dataset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07200-55BA-4F4B-8F84-010D06EA2F7E}"/>
                </a:ext>
              </a:extLst>
            </p:cNvPr>
            <p:cNvSpPr txBox="1"/>
            <p:nvPr/>
          </p:nvSpPr>
          <p:spPr>
            <a:xfrm>
              <a:off x="686595" y="3704496"/>
              <a:ext cx="1737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2-4. Modeling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B979FD-EF9B-2443-9DD9-D43248AB0EE8}"/>
              </a:ext>
            </a:extLst>
          </p:cNvPr>
          <p:cNvGrpSpPr/>
          <p:nvPr/>
        </p:nvGrpSpPr>
        <p:grpSpPr>
          <a:xfrm>
            <a:off x="435659" y="4831742"/>
            <a:ext cx="3776221" cy="988552"/>
            <a:chOff x="283065" y="690655"/>
            <a:chExt cx="3776221" cy="9885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1120E5-224A-7A41-8E44-71B6B4576941}"/>
                </a:ext>
              </a:extLst>
            </p:cNvPr>
            <p:cNvSpPr txBox="1"/>
            <p:nvPr/>
          </p:nvSpPr>
          <p:spPr>
            <a:xfrm>
              <a:off x="283065" y="690655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결론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5DE6F1-52C0-254B-B6A9-35DA2021E3F2}"/>
                </a:ext>
              </a:extLst>
            </p:cNvPr>
            <p:cNvSpPr txBox="1"/>
            <p:nvPr/>
          </p:nvSpPr>
          <p:spPr>
            <a:xfrm>
              <a:off x="517892" y="982028"/>
              <a:ext cx="3541394" cy="69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결과 분석 및 의의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한계점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2-3.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재무제표 </a:t>
            </a:r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Dataset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2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55DE14C-C16B-44AB-A8DC-3380DD6D5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" y="1630165"/>
            <a:ext cx="7943493" cy="282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5B16A-7FEC-4E8A-8CD3-FEAE6EFA491D}"/>
              </a:ext>
            </a:extLst>
          </p:cNvPr>
          <p:cNvSpPr txBox="1"/>
          <p:nvPr/>
        </p:nvSpPr>
        <p:spPr>
          <a:xfrm>
            <a:off x="764930" y="4538065"/>
            <a:ext cx="571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https://www.sec.gov/edgar/searchedgar/companysearch.html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8139C-4DCB-4374-A0EE-8BE5F957750E}"/>
              </a:ext>
            </a:extLst>
          </p:cNvPr>
          <p:cNvSpPr txBox="1"/>
          <p:nvPr/>
        </p:nvSpPr>
        <p:spPr>
          <a:xfrm>
            <a:off x="764930" y="4985238"/>
            <a:ext cx="10073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사이트에서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기업의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분기까지의 재무제표 확인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순이익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ROA, ROE 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획득</a:t>
            </a:r>
          </a:p>
        </p:txBody>
      </p:sp>
    </p:spTree>
    <p:extLst>
      <p:ext uri="{BB962C8B-B14F-4D97-AF65-F5344CB8AC3E}">
        <p14:creationId xmlns:p14="http://schemas.microsoft.com/office/powerpoint/2010/main" val="291292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 결과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재무제표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C98F91E-055A-4CF0-BC60-D3B6E6D11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0"/>
          <a:stretch/>
        </p:blipFill>
        <p:spPr>
          <a:xfrm>
            <a:off x="371056" y="1891705"/>
            <a:ext cx="7094825" cy="372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CF87-83B1-40C7-999A-F50AF2E72FC0}"/>
              </a:ext>
            </a:extLst>
          </p:cNvPr>
          <p:cNvSpPr txBox="1"/>
          <p:nvPr/>
        </p:nvSpPr>
        <p:spPr>
          <a:xfrm>
            <a:off x="7639810" y="2702260"/>
            <a:ext cx="4054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기업의 재무데이터와 감성분석 결과로 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만듦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주식의 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시가총액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86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547933-A787-467A-9C94-88ADBC1B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3" y="1670675"/>
            <a:ext cx="5277943" cy="4332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3936C9-EA85-45DD-9C26-CD136F4CB3B1}"/>
              </a:ext>
            </a:extLst>
          </p:cNvPr>
          <p:cNvSpPr txBox="1"/>
          <p:nvPr/>
        </p:nvSpPr>
        <p:spPr>
          <a:xfrm>
            <a:off x="6406142" y="2513712"/>
            <a:ext cx="48692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현재 분기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이전분기의 값들을 재무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변수로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또한 현재 기업가치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기업가치가 감소했을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상승했을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새로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320964" cy="646331"/>
            <a:chOff x="674695" y="298771"/>
            <a:chExt cx="2320964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재무제표</a:t>
              </a:r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547933-A787-467A-9C94-88ADBC1B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6" y="1889616"/>
            <a:ext cx="4429626" cy="3636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3936C9-EA85-45DD-9C26-CD136F4CB3B1}"/>
              </a:ext>
            </a:extLst>
          </p:cNvPr>
          <p:cNvSpPr txBox="1"/>
          <p:nvPr/>
        </p:nvSpPr>
        <p:spPr>
          <a:xfrm>
            <a:off x="5066286" y="1799662"/>
            <a:ext cx="67546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asset_diff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자산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lia_diff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부채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자산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매출액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inc_diff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이전분기와 현재분기의 순이익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content_polarity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title_polarity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textblob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title_compound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vader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이용한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감성점수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2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2-4.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Modeling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503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82719" y="772458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 설정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D3606B-28F6-47DA-A724-70FF0AC5A82B}"/>
              </a:ext>
            </a:extLst>
          </p:cNvPr>
          <p:cNvSpPr txBox="1"/>
          <p:nvPr/>
        </p:nvSpPr>
        <p:spPr>
          <a:xfrm>
            <a:off x="1155137" y="5205047"/>
            <a:ext cx="988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변수들의 값이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감성분석점수가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높으면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기업가치가 </a:t>
            </a:r>
            <a:r>
              <a:rPr lang="ko-KR" altLang="en-US" sz="2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A8A087-49E1-41D0-AD84-CEBAEA28EE36}"/>
              </a:ext>
            </a:extLst>
          </p:cNvPr>
          <p:cNvSpPr/>
          <p:nvPr/>
        </p:nvSpPr>
        <p:spPr>
          <a:xfrm>
            <a:off x="3805009" y="1159164"/>
            <a:ext cx="4246684" cy="3912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7DC1B-DB19-4873-BB76-7A2FB654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08" y="1396710"/>
            <a:ext cx="3437487" cy="34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상관분석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C23C079-4D51-411D-8F61-ABAB9837C2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2" y="1456337"/>
            <a:ext cx="5134701" cy="5064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6311529" y="2403697"/>
            <a:ext cx="4930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상관관계가 높은 변수를 확인하기위해 상관분석진행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높은 값을 보여줌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0.24,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eq_diff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높음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9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905793" y="5295517"/>
            <a:ext cx="1038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 변수들의 성능을 보기위해 로지스틱 회귀분석을 이용해 각각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모델성능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8825B5-E6F9-415F-A403-2280724C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1" y="1562483"/>
            <a:ext cx="8432719" cy="32407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CE03A7-1DF7-AB43-9E31-568E8A58FE71}"/>
              </a:ext>
            </a:extLst>
          </p:cNvPr>
          <p:cNvSpPr/>
          <p:nvPr/>
        </p:nvSpPr>
        <p:spPr>
          <a:xfrm>
            <a:off x="2095099" y="5917410"/>
            <a:ext cx="8531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성능이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0.7592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가장높음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5CCF2ABA-DA14-CA49-9E2E-3A68C63D87B1}"/>
              </a:ext>
            </a:extLst>
          </p:cNvPr>
          <p:cNvSpPr/>
          <p:nvPr/>
        </p:nvSpPr>
        <p:spPr>
          <a:xfrm>
            <a:off x="1443198" y="5937058"/>
            <a:ext cx="568481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817CE-9117-594F-8FC3-E76A882D05E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평가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53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평가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667213" cy="646331"/>
            <a:chOff x="674695" y="298771"/>
            <a:chExt cx="2667213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Modeling</a:t>
              </a:r>
              <a:endParaRPr lang="ko-KR" altLang="en-US" sz="36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822EB3-9C89-47AE-8465-3826DE66E591}"/>
              </a:ext>
            </a:extLst>
          </p:cNvPr>
          <p:cNvSpPr txBox="1"/>
          <p:nvPr/>
        </p:nvSpPr>
        <p:spPr>
          <a:xfrm>
            <a:off x="1823045" y="5095462"/>
            <a:ext cx="821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재무데이터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변수들을 추가하거나 바꿔가면서 모델들의 성능을 비교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4EE6AF-A36D-41C2-964B-15F5461D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47" y="1646599"/>
            <a:ext cx="9178209" cy="2994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7345C4-09B1-F94C-B1B0-90F0D15CB1D1}"/>
              </a:ext>
            </a:extLst>
          </p:cNvPr>
          <p:cNvSpPr/>
          <p:nvPr/>
        </p:nvSpPr>
        <p:spPr>
          <a:xfrm>
            <a:off x="2056036" y="5639730"/>
            <a:ext cx="9352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rev_diff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content_compound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변수로 가질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성능이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0.7778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높게 나타남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[R] 16">
            <a:extLst>
              <a:ext uri="{FF2B5EF4-FFF2-40B4-BE49-F238E27FC236}">
                <a16:creationId xmlns:a16="http://schemas.microsoft.com/office/drawing/2014/main" id="{3A806939-FAE8-864F-96CF-C11B33F877A7}"/>
              </a:ext>
            </a:extLst>
          </p:cNvPr>
          <p:cNvSpPr/>
          <p:nvPr/>
        </p:nvSpPr>
        <p:spPr>
          <a:xfrm>
            <a:off x="1420423" y="5716871"/>
            <a:ext cx="568481" cy="422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4265" y="2526075"/>
            <a:ext cx="563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4265" y="2526075"/>
            <a:ext cx="563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4481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4358381" cy="646331"/>
            <a:chOff x="674695" y="298771"/>
            <a:chExt cx="4358381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3902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분석 및 의의</a:t>
              </a:r>
              <a:endParaRPr lang="ko-KR" altLang="en-US" sz="36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62D262-B5DD-44BA-9C3A-37258E35C8DF}"/>
              </a:ext>
            </a:extLst>
          </p:cNvPr>
          <p:cNvSpPr txBox="1"/>
          <p:nvPr/>
        </p:nvSpPr>
        <p:spPr>
          <a:xfrm>
            <a:off x="371056" y="1536970"/>
            <a:ext cx="113533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변수들을 사용하는 것보다 적절한 변수를 사용하는 것이 모델의 성능이 좋음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감성분석을 통해 기업가치를 예측하는데 어느정도 가능성을 보임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28E2-C4B8-6A45-B61F-2799BF0494BF}"/>
              </a:ext>
            </a:extLst>
          </p:cNvPr>
          <p:cNvSpPr txBox="1"/>
          <p:nvPr/>
        </p:nvSpPr>
        <p:spPr>
          <a:xfrm>
            <a:off x="251687" y="3382869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78338-B958-3B4C-B3EB-166BF3A6CB60}"/>
              </a:ext>
            </a:extLst>
          </p:cNvPr>
          <p:cNvSpPr txBox="1"/>
          <p:nvPr/>
        </p:nvSpPr>
        <p:spPr>
          <a:xfrm>
            <a:off x="371056" y="3966814"/>
            <a:ext cx="113533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이용한 주가 예측 프로그램은 많지만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새롭게 기업의 수많은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장기적인 전망 및 분석을 해놓은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뉴스기사 감성 분석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새로운 변수를 추가하였음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분석을 위한 수많은 뉴스 기사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복잡한 코딩 없이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솔루션을 사용하여 빠르게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177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D151B4-8593-C64B-B57D-FB382E19A7C9}"/>
              </a:ext>
            </a:extLst>
          </p:cNvPr>
          <p:cNvGrpSpPr/>
          <p:nvPr/>
        </p:nvGrpSpPr>
        <p:grpSpPr>
          <a:xfrm>
            <a:off x="197126" y="772457"/>
            <a:ext cx="11797748" cy="5935877"/>
            <a:chOff x="2280162" y="1737628"/>
            <a:chExt cx="10216933" cy="427809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EB8B71-04EA-784D-8E6A-EA1C119982FC}"/>
                </a:ext>
              </a:extLst>
            </p:cNvPr>
            <p:cNvSpPr/>
            <p:nvPr/>
          </p:nvSpPr>
          <p:spPr>
            <a:xfrm>
              <a:off x="2280163" y="1737628"/>
              <a:ext cx="10216932" cy="427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ADC5-4223-C549-938E-BCC3FC0DF655}"/>
                </a:ext>
              </a:extLst>
            </p:cNvPr>
            <p:cNvSpPr txBox="1"/>
            <p:nvPr/>
          </p:nvSpPr>
          <p:spPr>
            <a:xfrm>
              <a:off x="2280162" y="2307014"/>
              <a:ext cx="10216933" cy="471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0E562A-B3E6-C043-AB58-A5F1B5D1893D}"/>
              </a:ext>
            </a:extLst>
          </p:cNvPr>
          <p:cNvSpPr txBox="1"/>
          <p:nvPr/>
        </p:nvSpPr>
        <p:spPr>
          <a:xfrm>
            <a:off x="251687" y="850392"/>
            <a:ext cx="113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v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한계점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346D19-B12A-904E-A554-C2BC840CA783}"/>
              </a:ext>
            </a:extLst>
          </p:cNvPr>
          <p:cNvGrpSpPr/>
          <p:nvPr/>
        </p:nvGrpSpPr>
        <p:grpSpPr>
          <a:xfrm>
            <a:off x="142882" y="149665"/>
            <a:ext cx="2026011" cy="646331"/>
            <a:chOff x="674695" y="298771"/>
            <a:chExt cx="2026011" cy="64633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61481F-AEDE-3845-93A7-0F74563A5D47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17A225D-AB81-134A-821C-C2672CE7F4C6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A7FA15-905D-2848-9DFA-10F144B8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2F53B-B4BF-8B43-B4DD-40FF19C06AED}"/>
                </a:ext>
              </a:extLst>
            </p:cNvPr>
            <p:cNvSpPr txBox="1"/>
            <p:nvPr/>
          </p:nvSpPr>
          <p:spPr>
            <a:xfrm>
              <a:off x="1131046" y="29877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한계점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62D262-B5DD-44BA-9C3A-37258E35C8DF}"/>
              </a:ext>
            </a:extLst>
          </p:cNvPr>
          <p:cNvSpPr txBox="1"/>
          <p:nvPr/>
        </p:nvSpPr>
        <p:spPr>
          <a:xfrm>
            <a:off x="650033" y="1670675"/>
            <a:ext cx="97386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기업의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 데이터만으로 진행해 과거 데이터에 대해 정확한 모델인지 판단할 근거가 적음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비교적 뉴스 기사가 많고 전망이 좋은 거대 대기업의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이용하여서 대부분의 기업이 가치가 상승함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개중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모두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선택해도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정확도를 보임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y_prob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확률과 기업가치 상승 값이 대략적으로 비례할 것 이라고 예측했지만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실제로는 그렇지 못함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있는 사전을 이용하는 방식이다 보니 특정 도메인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주식에 알맞은 단어들의 모음이 아니기 때문에 감성점수가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Aft>
                <a:spcPts val="1200"/>
              </a:spcAft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783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953" y="1305063"/>
            <a:ext cx="991008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-THE END-</a:t>
            </a:r>
            <a:endParaRPr lang="ko-KR" altLang="en-US" sz="15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74564-DEF4-444E-B65A-2BA3BBBEE2CB}"/>
              </a:ext>
            </a:extLst>
          </p:cNvPr>
          <p:cNvSpPr txBox="1"/>
          <p:nvPr/>
        </p:nvSpPr>
        <p:spPr>
          <a:xfrm>
            <a:off x="2906327" y="3443161"/>
            <a:ext cx="6379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감사합니다</a:t>
            </a:r>
            <a:r>
              <a:rPr lang="en-US" altLang="ko-KR" sz="9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ko-KR" altLang="en-US" sz="9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7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7CF11B-8707-4772-9EF8-008F09A7516C}"/>
              </a:ext>
            </a:extLst>
          </p:cNvPr>
          <p:cNvGrpSpPr/>
          <p:nvPr/>
        </p:nvGrpSpPr>
        <p:grpSpPr>
          <a:xfrm>
            <a:off x="318234" y="221279"/>
            <a:ext cx="5308961" cy="646331"/>
            <a:chOff x="674695" y="298771"/>
            <a:chExt cx="5308961" cy="64633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9C898C3-3734-4BAF-9317-72C546D2DA93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59D061B-6C4D-45B5-B6C3-04CA1CFA08A1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2B9BCF51-0F39-4028-A749-68224556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AB6704-FFBB-4CB6-AC58-9C5B05820E0A}"/>
                </a:ext>
              </a:extLst>
            </p:cNvPr>
            <p:cNvSpPr txBox="1"/>
            <p:nvPr/>
          </p:nvSpPr>
          <p:spPr>
            <a:xfrm>
              <a:off x="1131046" y="298771"/>
              <a:ext cx="485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팀원 소개 및 업무 분담</a:t>
              </a: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EA2488-0B9E-4573-AC71-6CD53AB5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41803"/>
              </p:ext>
            </p:extLst>
          </p:nvPr>
        </p:nvGraphicFramePr>
        <p:xfrm>
          <a:off x="1337670" y="2228088"/>
          <a:ext cx="9516660" cy="2401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3332">
                  <a:extLst>
                    <a:ext uri="{9D8B030D-6E8A-4147-A177-3AD203B41FA5}">
                      <a16:colId xmlns:a16="http://schemas.microsoft.com/office/drawing/2014/main" val="1668760776"/>
                    </a:ext>
                  </a:extLst>
                </a:gridCol>
                <a:gridCol w="7613328">
                  <a:extLst>
                    <a:ext uri="{9D8B030D-6E8A-4147-A177-3AD203B41FA5}">
                      <a16:colId xmlns:a16="http://schemas.microsoft.com/office/drawing/2014/main" val="2178632096"/>
                    </a:ext>
                  </a:extLst>
                </a:gridCol>
              </a:tblGrid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10179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박상준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사용한 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Crawling, Data 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03364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기사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감성분석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55302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구현서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재무재표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변수와 </a:t>
                      </a:r>
                      <a:r>
                        <a:rPr lang="ko-KR" altLang="en-US"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감성분석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이용한 </a:t>
                      </a: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Regression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0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6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8320F5-D350-46C3-8B5C-824DE436580E}"/>
              </a:ext>
            </a:extLst>
          </p:cNvPr>
          <p:cNvGrpSpPr/>
          <p:nvPr/>
        </p:nvGrpSpPr>
        <p:grpSpPr>
          <a:xfrm>
            <a:off x="352426" y="902323"/>
            <a:ext cx="11443334" cy="5785196"/>
            <a:chOff x="987533" y="1483567"/>
            <a:chExt cx="10216933" cy="47469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1C01051-4796-4D40-9ED1-05CD1F607F8D}"/>
                </a:ext>
              </a:extLst>
            </p:cNvPr>
            <p:cNvGrpSpPr/>
            <p:nvPr/>
          </p:nvGrpSpPr>
          <p:grpSpPr>
            <a:xfrm>
              <a:off x="987533" y="1483567"/>
              <a:ext cx="10216933" cy="4746953"/>
              <a:chOff x="2280162" y="1737628"/>
              <a:chExt cx="10216933" cy="427809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ADD35B-6A8B-42FF-BAD4-B64F09F8481C}"/>
                  </a:ext>
                </a:extLst>
              </p:cNvPr>
              <p:cNvSpPr/>
              <p:nvPr/>
            </p:nvSpPr>
            <p:spPr>
              <a:xfrm>
                <a:off x="2280163" y="1737628"/>
                <a:ext cx="10216932" cy="4278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C78DE-6CE3-436F-9AA2-0D8034B9F050}"/>
                  </a:ext>
                </a:extLst>
              </p:cNvPr>
              <p:cNvSpPr txBox="1"/>
              <p:nvPr/>
            </p:nvSpPr>
            <p:spPr>
              <a:xfrm>
                <a:off x="2280162" y="2307014"/>
                <a:ext cx="10216933" cy="4715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7C932B-A30C-4573-A1DD-57BB0A7D0686}"/>
                </a:ext>
              </a:extLst>
            </p:cNvPr>
            <p:cNvSpPr txBox="1"/>
            <p:nvPr/>
          </p:nvSpPr>
          <p:spPr>
            <a:xfrm>
              <a:off x="1133052" y="1527407"/>
              <a:ext cx="9925895" cy="37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spcAft>
                  <a:spcPts val="1200"/>
                </a:spcAft>
                <a:buFont typeface="Wingdings" pitchFamily="2" charset="2"/>
                <a:buChar char="v"/>
              </a:pP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연령층에서 주식 투자에 대한 관심도 증가</a:t>
              </a:r>
              <a:endPara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667486" cy="646331"/>
            <a:chOff x="674695" y="298771"/>
            <a:chExt cx="3667486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주제 선정 동기</a:t>
              </a:r>
            </a:p>
          </p:txBody>
        </p:sp>
      </p:grpSp>
      <p:pic>
        <p:nvPicPr>
          <p:cNvPr id="15" name="Picture 2" descr="유레카] 테슬라와 서학개미 / 김회승 : 칼럼 : 사설.칼럼 : 뉴스 : 한겨레">
            <a:extLst>
              <a:ext uri="{FF2B5EF4-FFF2-40B4-BE49-F238E27FC236}">
                <a16:creationId xmlns:a16="http://schemas.microsoft.com/office/drawing/2014/main" id="{9B6937FD-24DC-E24C-8217-F6231057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35" y="4572815"/>
            <a:ext cx="2041129" cy="185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7D95D7-D2D1-0E49-8D55-3998604F25FD}"/>
              </a:ext>
            </a:extLst>
          </p:cNvPr>
          <p:cNvSpPr txBox="1"/>
          <p:nvPr/>
        </p:nvSpPr>
        <p:spPr>
          <a:xfrm>
            <a:off x="6783754" y="1984830"/>
            <a:ext cx="41877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추락한 국내 증시가 막대한 개인투자자 자금 유입에 힘입어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급반등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동학개미운동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주식투자 열풍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서학개미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국내 뿐만 아니라 해외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특히 세계에서 가장 큰 시장인 미국 증시에 대한 관심도도 증가함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C3A671-81B9-914E-9DFD-05B70C88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1560322"/>
            <a:ext cx="4692051" cy="294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8C753-BE3D-7848-A5CD-5571FF3DBDB1}"/>
              </a:ext>
            </a:extLst>
          </p:cNvPr>
          <p:cNvSpPr txBox="1"/>
          <p:nvPr/>
        </p:nvSpPr>
        <p:spPr>
          <a:xfrm>
            <a:off x="515413" y="4647038"/>
            <a:ext cx="478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400" dirty="0"/>
              <a:t>출처 </a:t>
            </a:r>
            <a:r>
              <a:rPr lang="en-US" altLang="ko-KR" sz="1400" dirty="0"/>
              <a:t>:</a:t>
            </a:r>
            <a:r>
              <a:rPr lang="ko-KR" altLang="en-US" sz="1400" dirty="0"/>
              <a:t> 한국금융신문 </a:t>
            </a:r>
            <a:r>
              <a:rPr lang="en-US" altLang="ko-KR" sz="1400" dirty="0"/>
              <a:t>2020.12.21</a:t>
            </a:r>
            <a:r>
              <a:rPr lang="ko-KR" altLang="en-US" sz="1400" dirty="0"/>
              <a:t>일자</a:t>
            </a:r>
            <a:r>
              <a:rPr lang="en-US" altLang="ko-KR" sz="1400" dirty="0"/>
              <a:t>(</a:t>
            </a:r>
            <a:r>
              <a:rPr lang="ko-KR" altLang="en-US" sz="1400" dirty="0"/>
              <a:t>제</a:t>
            </a:r>
            <a:r>
              <a:rPr lang="en-US" altLang="ko-KR" sz="1400" dirty="0"/>
              <a:t>2595</a:t>
            </a:r>
            <a:r>
              <a:rPr lang="ko-KR" altLang="en-US" sz="1400" dirty="0"/>
              <a:t>호</a:t>
            </a:r>
            <a:r>
              <a:rPr lang="en-US" altLang="ko-KR" sz="1400" dirty="0"/>
              <a:t>) </a:t>
            </a:r>
            <a:r>
              <a:rPr lang="ko-KR" altLang="en-US" sz="1400" dirty="0"/>
              <a:t>증권  </a:t>
            </a:r>
            <a:r>
              <a:rPr lang="en-US" altLang="ko-KR" sz="1400" dirty="0"/>
              <a:t>5</a:t>
            </a:r>
            <a:r>
              <a:rPr lang="ko-KR" altLang="en-US" sz="1400" dirty="0"/>
              <a:t>면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92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8320F5-D350-46C3-8B5C-824DE436580E}"/>
              </a:ext>
            </a:extLst>
          </p:cNvPr>
          <p:cNvGrpSpPr/>
          <p:nvPr/>
        </p:nvGrpSpPr>
        <p:grpSpPr>
          <a:xfrm>
            <a:off x="352426" y="902323"/>
            <a:ext cx="11443334" cy="5785196"/>
            <a:chOff x="987533" y="1483567"/>
            <a:chExt cx="10216933" cy="47469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1C01051-4796-4D40-9ED1-05CD1F607F8D}"/>
                </a:ext>
              </a:extLst>
            </p:cNvPr>
            <p:cNvGrpSpPr/>
            <p:nvPr/>
          </p:nvGrpSpPr>
          <p:grpSpPr>
            <a:xfrm>
              <a:off x="987533" y="1483567"/>
              <a:ext cx="10216933" cy="4746953"/>
              <a:chOff x="2280162" y="1737628"/>
              <a:chExt cx="10216933" cy="427809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ADD35B-6A8B-42FF-BAD4-B64F09F8481C}"/>
                  </a:ext>
                </a:extLst>
              </p:cNvPr>
              <p:cNvSpPr/>
              <p:nvPr/>
            </p:nvSpPr>
            <p:spPr>
              <a:xfrm>
                <a:off x="2280163" y="1737628"/>
                <a:ext cx="10216932" cy="4278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C78DE-6CE3-436F-9AA2-0D8034B9F050}"/>
                  </a:ext>
                </a:extLst>
              </p:cNvPr>
              <p:cNvSpPr txBox="1"/>
              <p:nvPr/>
            </p:nvSpPr>
            <p:spPr>
              <a:xfrm>
                <a:off x="2280162" y="2307014"/>
                <a:ext cx="10216933" cy="47154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7C932B-A30C-4573-A1DD-57BB0A7D0686}"/>
                </a:ext>
              </a:extLst>
            </p:cNvPr>
            <p:cNvSpPr txBox="1"/>
            <p:nvPr/>
          </p:nvSpPr>
          <p:spPr>
            <a:xfrm>
              <a:off x="1133052" y="1527407"/>
              <a:ext cx="9925895" cy="37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spcAft>
                  <a:spcPts val="1200"/>
                </a:spcAft>
                <a:buFont typeface="Wingdings" pitchFamily="2" charset="2"/>
                <a:buChar char="v"/>
              </a:pP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수많은 개인 투자자들의 관심 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kumimoji="1"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대형주</a:t>
              </a:r>
              <a:r>
                <a:rPr kumimoji="1"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667486" cy="646331"/>
            <a:chOff x="674695" y="298771"/>
            <a:chExt cx="3667486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/>
                <a:t>주제 선정 동기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7D95D7-D2D1-0E49-8D55-3998604F25FD}"/>
              </a:ext>
            </a:extLst>
          </p:cNvPr>
          <p:cNvSpPr txBox="1"/>
          <p:nvPr/>
        </p:nvSpPr>
        <p:spPr>
          <a:xfrm>
            <a:off x="7034445" y="2374402"/>
            <a:ext cx="41877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투자를 시작한 개인 투자자일수록 대형주를 많이 매수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단기적인 주가 흐름보다는 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 투자에 대한 관심을 보이는 개인 투자자가 많음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기업에 대한 중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장기적인 예측 필요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[R] 16">
            <a:extLst>
              <a:ext uri="{FF2B5EF4-FFF2-40B4-BE49-F238E27FC236}">
                <a16:creationId xmlns:a16="http://schemas.microsoft.com/office/drawing/2014/main" id="{D485C91F-AD61-C149-AE38-7015DA6D3867}"/>
              </a:ext>
            </a:extLst>
          </p:cNvPr>
          <p:cNvSpPr/>
          <p:nvPr/>
        </p:nvSpPr>
        <p:spPr>
          <a:xfrm>
            <a:off x="6933235" y="4896092"/>
            <a:ext cx="403386" cy="402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28" name="Picture 4" descr="뉴욕증시] 미국 주식 순매수 상위권 테슬라, 애플...구글은 순매도 상위">
            <a:extLst>
              <a:ext uri="{FF2B5EF4-FFF2-40B4-BE49-F238E27FC236}">
                <a16:creationId xmlns:a16="http://schemas.microsoft.com/office/drawing/2014/main" id="{EA1F92E1-3A76-474E-A4FC-CF59667C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1993100"/>
            <a:ext cx="6041694" cy="36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[R] 16">
            <a:extLst>
              <a:ext uri="{FF2B5EF4-FFF2-40B4-BE49-F238E27FC236}">
                <a16:creationId xmlns:a16="http://schemas.microsoft.com/office/drawing/2014/main" id="{032E2DF9-A6E4-4393-9589-C44B883E4262}"/>
              </a:ext>
            </a:extLst>
          </p:cNvPr>
          <p:cNvSpPr/>
          <p:nvPr/>
        </p:nvSpPr>
        <p:spPr>
          <a:xfrm>
            <a:off x="796006" y="5927184"/>
            <a:ext cx="723336" cy="402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2A202-5EF3-477A-980E-E93EDBFA2B91}"/>
              </a:ext>
            </a:extLst>
          </p:cNvPr>
          <p:cNvSpPr txBox="1"/>
          <p:nvPr/>
        </p:nvSpPr>
        <p:spPr>
          <a:xfrm>
            <a:off x="1598846" y="5943612"/>
            <a:ext cx="886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유명 기업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엔비디아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버크셔해서웨이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존슨앤존슨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나이키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코카콜라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결과 도출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27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0062" y="2644170"/>
            <a:ext cx="819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31832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54E0BF-95DD-0A45-A287-DFCADE187B72}"/>
              </a:ext>
            </a:extLst>
          </p:cNvPr>
          <p:cNvGrpSpPr/>
          <p:nvPr/>
        </p:nvGrpSpPr>
        <p:grpSpPr>
          <a:xfrm>
            <a:off x="318234" y="221279"/>
            <a:ext cx="3026285" cy="646331"/>
            <a:chOff x="674695" y="298771"/>
            <a:chExt cx="3026285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B09F290-83FE-1744-9538-1C91CF24239E}"/>
                </a:ext>
              </a:extLst>
            </p:cNvPr>
            <p:cNvGrpSpPr/>
            <p:nvPr/>
          </p:nvGrpSpPr>
          <p:grpSpPr>
            <a:xfrm>
              <a:off x="674695" y="383424"/>
              <a:ext cx="456351" cy="453486"/>
              <a:chOff x="674695" y="383424"/>
              <a:chExt cx="456351" cy="45348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ABC15F-41C1-9A47-8CC6-3D215C97BE18}"/>
                  </a:ext>
                </a:extLst>
              </p:cNvPr>
              <p:cNvSpPr/>
              <p:nvPr/>
            </p:nvSpPr>
            <p:spPr>
              <a:xfrm>
                <a:off x="674695" y="383424"/>
                <a:ext cx="456351" cy="45348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43FF41B-AF4F-8E45-93F6-A1B0584C3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9" r="21084" b="37250"/>
              <a:stretch/>
            </p:blipFill>
            <p:spPr>
              <a:xfrm>
                <a:off x="719756" y="418136"/>
                <a:ext cx="366227" cy="346023"/>
              </a:xfrm>
              <a:prstGeom prst="rect">
                <a:avLst/>
              </a:prstGeom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2E5A9-1B20-1641-9DB2-7B175E4845A4}"/>
                </a:ext>
              </a:extLst>
            </p:cNvPr>
            <p:cNvSpPr txBox="1"/>
            <p:nvPr/>
          </p:nvSpPr>
          <p:spPr>
            <a:xfrm>
              <a:off x="1131046" y="298771"/>
              <a:ext cx="2569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Flow Chart</a:t>
              </a:r>
              <a:endParaRPr lang="ko-KR" altLang="en-US" sz="3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89EED4-94CC-1D4A-A4E3-7F09FCEF70EE}"/>
              </a:ext>
            </a:extLst>
          </p:cNvPr>
          <p:cNvGrpSpPr/>
          <p:nvPr/>
        </p:nvGrpSpPr>
        <p:grpSpPr>
          <a:xfrm>
            <a:off x="729522" y="2073874"/>
            <a:ext cx="10726868" cy="2710251"/>
            <a:chOff x="545957" y="2410055"/>
            <a:chExt cx="10726868" cy="271025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10D614E-947F-3441-BD00-4D722FDD495F}"/>
                </a:ext>
              </a:extLst>
            </p:cNvPr>
            <p:cNvGrpSpPr/>
            <p:nvPr/>
          </p:nvGrpSpPr>
          <p:grpSpPr>
            <a:xfrm>
              <a:off x="545957" y="2410055"/>
              <a:ext cx="10726868" cy="2710251"/>
              <a:chOff x="545957" y="2410055"/>
              <a:chExt cx="10726868" cy="271025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01E12A3-6333-574B-B1CE-3FE0D3DC9D29}"/>
                  </a:ext>
                </a:extLst>
              </p:cNvPr>
              <p:cNvSpPr/>
              <p:nvPr/>
            </p:nvSpPr>
            <p:spPr>
              <a:xfrm>
                <a:off x="545957" y="2436141"/>
                <a:ext cx="2855247" cy="268416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RPA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통한 뉴스 기사 </a:t>
                </a:r>
                <a:r>
                  <a:rPr kumimoji="1" lang="en-US" altLang="ko-KR" dirty="0"/>
                  <a:t>title,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date, content crawling</a:t>
                </a: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6FEC761-BB11-4842-BC91-DE8E9C6B748C}"/>
                  </a:ext>
                </a:extLst>
              </p:cNvPr>
              <p:cNvSpPr/>
              <p:nvPr/>
            </p:nvSpPr>
            <p:spPr>
              <a:xfrm>
                <a:off x="4481767" y="2410055"/>
                <a:ext cx="2855247" cy="268416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dirty="0"/>
                  <a:t>뉴스</a:t>
                </a:r>
                <a:r>
                  <a:rPr kumimoji="1" lang="ko-KR" altLang="en-US" dirty="0"/>
                  <a:t> 기사 내용에 대해 감성 분석을 통해 긍정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부정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판별</a:t>
                </a:r>
                <a:endParaRPr kumimoji="1" lang="ko-Kore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B6157FA-14CE-E34C-AEDF-6299969591D3}"/>
                  </a:ext>
                </a:extLst>
              </p:cNvPr>
              <p:cNvSpPr/>
              <p:nvPr/>
            </p:nvSpPr>
            <p:spPr>
              <a:xfrm>
                <a:off x="8417577" y="2414954"/>
                <a:ext cx="2855248" cy="26841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재무제표의 다른 </a:t>
                </a:r>
                <a:r>
                  <a:rPr kumimoji="1" lang="en-US" altLang="ko-KR" dirty="0"/>
                  <a:t>data</a:t>
                </a:r>
                <a:r>
                  <a:rPr kumimoji="1" lang="ko-KR" altLang="en-US" dirty="0"/>
                  <a:t>와 함께</a:t>
                </a:r>
                <a:r>
                  <a:rPr kumimoji="1" lang="en-US" altLang="ko-KR" dirty="0"/>
                  <a:t> Regression</a:t>
                </a:r>
                <a:r>
                  <a:rPr kumimoji="1" lang="ko-KR" altLang="en-US" dirty="0"/>
                  <a:t>을 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적용하여 중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장기 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주가 예측</a:t>
                </a:r>
                <a:endParaRPr kumimoji="1" lang="ko-Kore-KR" altLang="en-US" dirty="0"/>
              </a:p>
            </p:txBody>
          </p:sp>
          <p:sp>
            <p:nvSpPr>
              <p:cNvPr id="32" name="오른쪽 화살표[R] 16">
                <a:extLst>
                  <a:ext uri="{FF2B5EF4-FFF2-40B4-BE49-F238E27FC236}">
                    <a16:creationId xmlns:a16="http://schemas.microsoft.com/office/drawing/2014/main" id="{869CB556-99A6-1A4D-AAEE-B4FD50FABE70}"/>
                  </a:ext>
                </a:extLst>
              </p:cNvPr>
              <p:cNvSpPr/>
              <p:nvPr/>
            </p:nvSpPr>
            <p:spPr>
              <a:xfrm>
                <a:off x="3797772" y="3514970"/>
                <a:ext cx="421972" cy="47433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22" name="오른쪽 화살표[R] 16">
              <a:extLst>
                <a:ext uri="{FF2B5EF4-FFF2-40B4-BE49-F238E27FC236}">
                  <a16:creationId xmlns:a16="http://schemas.microsoft.com/office/drawing/2014/main" id="{FD961B6D-9708-F745-9122-AE5178A237E8}"/>
                </a:ext>
              </a:extLst>
            </p:cNvPr>
            <p:cNvSpPr/>
            <p:nvPr/>
          </p:nvSpPr>
          <p:spPr>
            <a:xfrm>
              <a:off x="7599038" y="3514970"/>
              <a:ext cx="421972" cy="47433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4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66" y="2459504"/>
            <a:ext cx="2837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2-1.</a:t>
            </a:r>
            <a:endParaRPr lang="ko-KR" altLang="en-US" sz="1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538" y="2828835"/>
            <a:ext cx="819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Crawling</a:t>
            </a:r>
            <a:endParaRPr lang="ko-KR" altLang="en-US" sz="72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96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69875" indent="-269875" algn="l">
          <a:spcAft>
            <a:spcPts val="1200"/>
          </a:spcAft>
          <a:buFont typeface="Arial" panose="020B0604020202020204" pitchFamily="34" charset="0"/>
          <a:buChar char="•"/>
          <a:defRPr sz="2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13015</TotalTime>
  <Words>967</Words>
  <Application>Microsoft Office PowerPoint</Application>
  <PresentationFormat>와이드스크린</PresentationFormat>
  <Paragraphs>172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GU HYUNSEO</cp:lastModifiedBy>
  <cp:revision>450</cp:revision>
  <dcterms:created xsi:type="dcterms:W3CDTF">2015-01-21T11:35:38Z</dcterms:created>
  <dcterms:modified xsi:type="dcterms:W3CDTF">2021-06-06T13:53:19Z</dcterms:modified>
</cp:coreProperties>
</file>