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1"/>
  </p:notesMasterIdLst>
  <p:handoutMasterIdLst>
    <p:handoutMasterId r:id="rId22"/>
  </p:handoutMasterIdLst>
  <p:sldIdLst>
    <p:sldId id="331" r:id="rId2"/>
    <p:sldId id="330" r:id="rId3"/>
    <p:sldId id="332" r:id="rId4"/>
    <p:sldId id="336" r:id="rId5"/>
    <p:sldId id="339" r:id="rId6"/>
    <p:sldId id="337" r:id="rId7"/>
    <p:sldId id="357" r:id="rId8"/>
    <p:sldId id="358" r:id="rId9"/>
    <p:sldId id="363" r:id="rId10"/>
    <p:sldId id="344" r:id="rId11"/>
    <p:sldId id="364" r:id="rId12"/>
    <p:sldId id="347" r:id="rId13"/>
    <p:sldId id="350" r:id="rId14"/>
    <p:sldId id="348" r:id="rId15"/>
    <p:sldId id="353" r:id="rId16"/>
    <p:sldId id="360" r:id="rId17"/>
    <p:sldId id="365" r:id="rId18"/>
    <p:sldId id="361" r:id="rId19"/>
    <p:sldId id="33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92" d="100"/>
          <a:sy n="92" d="100"/>
        </p:scale>
        <p:origin x="84" y="176"/>
      </p:cViewPr>
      <p:guideLst>
        <p:guide orient="horz" pos="3648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91" y="1514768"/>
            <a:ext cx="8541310" cy="511463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F0A958A-6B93-4CD3-B051-4E4365A5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&#29992;&#25143;&#21517;@ddns.hitsplab1.xyz:/" TargetMode="External"/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plab2@ddns.hitsplab1.xyz: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400" dirty="0"/>
              <a:t>ICS-LAB1  </a:t>
            </a:r>
            <a:r>
              <a:rPr lang="zh-CN" altLang="en-US" sz="4400" dirty="0"/>
              <a:t>系统漫游与数据表示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计算学部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2020</a:t>
            </a:r>
            <a:r>
              <a:rPr lang="zh-CN" altLang="en-US" sz="2800" dirty="0"/>
              <a:t>年</a:t>
            </a:r>
            <a:r>
              <a:rPr lang="en-US" altLang="zh-CN" sz="2800" dirty="0"/>
              <a:t>10</a:t>
            </a:r>
            <a:r>
              <a:rPr lang="zh-CN" altLang="en-US" sz="2800" dirty="0"/>
              <a:t>月</a:t>
            </a:r>
            <a:r>
              <a:rPr lang="en-US" altLang="zh-CN" sz="2800" dirty="0"/>
              <a:t>19</a:t>
            </a:r>
            <a:r>
              <a:rPr lang="zh-CN" altLang="en-US" sz="28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019800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文件管理器：看用户目录、根目录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zh-CN" altLang="en-US" dirty="0"/>
              <a:t>华为泰山服务器的漫游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</a:t>
            </a:r>
            <a:r>
              <a:rPr lang="zh-CN" altLang="en-US" dirty="0"/>
              <a:t>，</a:t>
            </a:r>
            <a:r>
              <a:rPr lang="en-US" altLang="zh-CN" dirty="0" err="1"/>
              <a:t>Mobaxterm</a:t>
            </a:r>
            <a:r>
              <a:rPr lang="zh-CN" altLang="en-US" dirty="0"/>
              <a:t>、</a:t>
            </a:r>
            <a:r>
              <a:rPr lang="en-US" altLang="zh-CN" dirty="0" err="1"/>
              <a:t>xshell</a:t>
            </a:r>
            <a:endParaRPr lang="en-US" altLang="zh-CN" dirty="0"/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22210  </a:t>
            </a:r>
            <a:r>
              <a:rPr lang="zh-CN" altLang="en-US" dirty="0"/>
              <a:t>用户名</a:t>
            </a:r>
            <a:r>
              <a:rPr lang="en-US" altLang="zh-CN" dirty="0"/>
              <a:t>@ddns.hitsplab.xyz       </a:t>
            </a:r>
            <a:r>
              <a:rPr lang="en-US" altLang="zh-CN" dirty="0" err="1"/>
              <a:t>stu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等，在此目录下进行操作与提交。</a:t>
            </a:r>
            <a:endParaRPr lang="en-US" altLang="zh-CN" dirty="0"/>
          </a:p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-P 22210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@ddns.hitsplab.xyz:/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-P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 </a:t>
            </a:r>
            <a:r>
              <a:rPr lang="en-US" altLang="zh-CN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ddns.hitsplab.xyz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</a:t>
            </a:r>
            <a:r>
              <a:rPr lang="zh-CN" altLang="en-US" dirty="0"/>
              <a:t>文件目录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/>
          <a:lstStyle/>
          <a:p>
            <a:r>
              <a:rPr lang="zh-CN" altLang="en-US" dirty="0"/>
              <a:t>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hello.i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dirty="0" err="1"/>
              <a:t>gcc</a:t>
            </a:r>
            <a:r>
              <a:rPr lang="en-US" altLang="zh-CN" dirty="0"/>
              <a:t> –S 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/x86_64-linux-gnu/8/cc1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-lc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endParaRPr lang="en-US" altLang="zh-CN" dirty="0"/>
          </a:p>
          <a:p>
            <a:pPr lvl="1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正确：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-lc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 ===&gt;7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8 9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/>
              <a:t>nano/cat/more/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   </a:t>
            </a:r>
            <a:r>
              <a:rPr lang="en-US" altLang="zh-CN" sz="2000" b="1" dirty="0" err="1"/>
              <a:t>ldd</a:t>
            </a:r>
            <a:r>
              <a:rPr lang="en-US" altLang="zh-CN" sz="2000" b="1" dirty="0"/>
              <a:t> –v hello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b="1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79911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 </a:t>
            </a:r>
            <a:r>
              <a:rPr lang="en-US" altLang="zh-CN" dirty="0" err="1"/>
              <a:t>gcc</a:t>
            </a:r>
            <a:r>
              <a:rPr lang="en-US" altLang="zh-CN" dirty="0"/>
              <a:t> –S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Linux 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 </a:t>
            </a:r>
            <a:r>
              <a:rPr lang="en-US" altLang="zh-CN" dirty="0"/>
              <a:t>= 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学号（去掉字母）</a:t>
            </a:r>
            <a:r>
              <a:rPr lang="zh-CN" altLang="en-US" dirty="0"/>
              <a:t>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身份证号（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；静态局部变量</a:t>
            </a:r>
            <a:r>
              <a:rPr lang="en-US" altLang="zh-CN" b="1" dirty="0"/>
              <a:t>z=</a:t>
            </a:r>
            <a:r>
              <a:rPr lang="zh-CN" altLang="en-US" b="1" dirty="0"/>
              <a:t>字符串常量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b="1" dirty="0">
                <a:solidFill>
                  <a:srgbClr val="FF0000"/>
                </a:solidFill>
              </a:rPr>
              <a:t>char </a:t>
            </a:r>
            <a:r>
              <a:rPr lang="en-US" altLang="zh-CN" b="1" dirty="0" err="1">
                <a:solidFill>
                  <a:srgbClr val="FF0000"/>
                </a:solidFill>
              </a:rPr>
              <a:t>cstr</a:t>
            </a:r>
            <a:r>
              <a:rPr lang="en-US" altLang="zh-CN" b="1" dirty="0">
                <a:solidFill>
                  <a:srgbClr val="FF0000"/>
                </a:solidFill>
              </a:rPr>
              <a:t>[100]=“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”; </a:t>
            </a:r>
            <a:r>
              <a:rPr lang="en-US" altLang="zh-CN" dirty="0"/>
              <a:t>char </a:t>
            </a:r>
            <a:r>
              <a:rPr lang="en-US" altLang="zh-CN" b="1" dirty="0">
                <a:solidFill>
                  <a:srgbClr val="FF0000"/>
                </a:solidFill>
              </a:rPr>
              <a:t>*</a:t>
            </a:r>
            <a:r>
              <a:rPr lang="en-US" altLang="zh-CN" b="1" dirty="0" err="1">
                <a:solidFill>
                  <a:srgbClr val="FF0000"/>
                </a:solidFill>
              </a:rPr>
              <a:t>pstr</a:t>
            </a:r>
            <a:r>
              <a:rPr lang="en-US" altLang="zh-CN" b="1" dirty="0">
                <a:solidFill>
                  <a:srgbClr val="FF0000"/>
                </a:solidFill>
              </a:rPr>
              <a:t>=“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667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源程序的编码：和</a:t>
            </a:r>
            <a:r>
              <a:rPr lang="en-US" altLang="zh-CN" dirty="0">
                <a:latin typeface="黑体" panose="02010609060101010101" pitchFamily="49" charset="-122"/>
              </a:rPr>
              <a:t>OS</a:t>
            </a:r>
            <a:r>
              <a:rPr lang="zh-CN" altLang="en-US" dirty="0">
                <a:latin typeface="黑体" panose="02010609060101010101" pitchFamily="49" charset="-122"/>
              </a:rPr>
              <a:t>、编辑器、编译器相关，</a:t>
            </a:r>
            <a:r>
              <a:rPr lang="en-US" altLang="zh-CN" dirty="0">
                <a:latin typeface="黑体" panose="02010609060101010101" pitchFamily="49" charset="-122"/>
              </a:rPr>
              <a:t>Linux / windows/Mac </a:t>
            </a:r>
            <a:r>
              <a:rPr lang="zh-CN" altLang="en-US" dirty="0">
                <a:latin typeface="黑体" panose="02010609060101010101" pitchFamily="49" charset="-122"/>
              </a:rPr>
              <a:t>下的编码与回车处理不同，所以不同编码在不正确的使用环境下可能有编译以及错误输出。</a:t>
            </a:r>
            <a:endParaRPr lang="en-US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分析验证：</a:t>
            </a:r>
            <a:r>
              <a:rPr lang="en-US" altLang="zh-CN" dirty="0">
                <a:latin typeface="黑体" panose="02010609060101010101" pitchFamily="49" charset="-122"/>
              </a:rPr>
              <a:t>VS/CB/GCC</a:t>
            </a:r>
            <a:r>
              <a:rPr lang="zh-CN" altLang="en-US" dirty="0">
                <a:latin typeface="黑体" panose="02010609060101010101" pitchFamily="49" charset="-122"/>
              </a:rPr>
              <a:t>下不同源程序编码是怎么处理的？缺省</a:t>
            </a:r>
            <a:r>
              <a:rPr lang="en-US" altLang="zh-CN" dirty="0">
                <a:latin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黑体" panose="02010609060101010101" pitchFamily="49" charset="-122"/>
                <a:sym typeface="Wingdings" panose="05000000000000000000" pitchFamily="2" charset="2"/>
              </a:rPr>
              <a:t>可改</a:t>
            </a:r>
            <a:endParaRPr lang="en-US" altLang="zh-CN" dirty="0">
              <a:latin typeface="黑体" panose="02010609060101010101" pitchFamily="49" charset="-122"/>
            </a:endParaRPr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编码（</a:t>
            </a:r>
            <a:r>
              <a:rPr lang="en-US" altLang="zh-CN" dirty="0"/>
              <a:t>Linux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>
              <a:lnSpc>
                <a:spcPts val="2200"/>
              </a:lnSpc>
            </a:pPr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>
              <a:lnSpc>
                <a:spcPts val="2200"/>
              </a:lnSpc>
            </a:pPr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>
              <a:lnSpc>
                <a:spcPts val="2200"/>
              </a:lnSpc>
            </a:pPr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>
              <a:lnSpc>
                <a:spcPts val="2200"/>
              </a:lnSpc>
            </a:pPr>
            <a:r>
              <a:rPr lang="zh-CN" altLang="en-US" dirty="0"/>
              <a:t>政治局常委们排的对吗？请你咨询下！！！！！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8786982" cy="762000"/>
          </a:xfrm>
        </p:spPr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637" y="947737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</a:t>
            </a:r>
            <a:r>
              <a:rPr lang="zh-CN" altLang="en-US" sz="2800" dirty="0"/>
              <a:t>字符串转整数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注意处理非法输入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>
                <a:solidFill>
                  <a:srgbClr val="FF0000"/>
                </a:solidFill>
              </a:rPr>
              <a:t>（操作系统）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  <a:p>
            <a:pPr lvl="1"/>
            <a:r>
              <a:rPr lang="en-US" altLang="zh-CN" sz="2400" dirty="0"/>
              <a:t>OS</a:t>
            </a:r>
            <a:r>
              <a:rPr lang="zh-CN" altLang="en-US" sz="2400" dirty="0"/>
              <a:t>的输入输出</a:t>
            </a:r>
            <a:r>
              <a:rPr lang="en-US" altLang="zh-CN" sz="2400" dirty="0"/>
              <a:t>read/write</a:t>
            </a:r>
            <a:r>
              <a:rPr lang="zh-CN" altLang="en-US" sz="2400" dirty="0"/>
              <a:t>函数研究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983" y="199897"/>
            <a:ext cx="8253582" cy="762000"/>
          </a:xfrm>
        </p:spPr>
        <p:txBody>
          <a:bodyPr/>
          <a:lstStyle/>
          <a:p>
            <a:r>
              <a:rPr lang="en-US" altLang="zh-CN" sz="2800" dirty="0"/>
              <a:t>9.</a:t>
            </a:r>
            <a:r>
              <a:rPr lang="zh-CN" altLang="en-US" sz="2800" dirty="0"/>
              <a:t>整数表示与运算（</a:t>
            </a:r>
            <a:r>
              <a:rPr lang="en-US" altLang="zh-CN" sz="2800" dirty="0"/>
              <a:t>Linux-X64</a:t>
            </a:r>
            <a:r>
              <a:rPr lang="zh-CN" altLang="en-US" sz="28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983" y="735806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为多少时会出错（错误要处理）</a:t>
            </a:r>
          </a:p>
          <a:p>
            <a:pPr lvl="1"/>
            <a:r>
              <a:rPr lang="zh-CN" altLang="en-US" dirty="0"/>
              <a:t>先用递归程序实现，会出现什么问题？    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8……</a:t>
            </a:r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37151" y="2729363"/>
            <a:ext cx="82535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sz="2800" dirty="0"/>
              <a:t>10.</a:t>
            </a:r>
            <a:r>
              <a:rPr lang="zh-CN" altLang="en-US" sz="2800" dirty="0"/>
              <a:t>千年虫</a:t>
            </a:r>
            <a:r>
              <a:rPr lang="en-US" altLang="zh-CN" sz="2800" dirty="0"/>
              <a:t>/</a:t>
            </a:r>
            <a:r>
              <a:rPr lang="zh-CN" altLang="en-US" sz="2800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37151" y="3220029"/>
            <a:ext cx="8594725" cy="3395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</a:t>
            </a:r>
            <a:r>
              <a:rPr lang="zh-CN" altLang="en-US" kern="0" dirty="0">
                <a:solidFill>
                  <a:srgbClr val="FF0000"/>
                </a:solidFill>
              </a:rPr>
              <a:t>改不了？用</a:t>
            </a:r>
            <a:r>
              <a:rPr lang="en-US" altLang="zh-CN" kern="0" dirty="0"/>
              <a:t>C</a:t>
            </a:r>
            <a:r>
              <a:rPr lang="zh-CN" altLang="en-US" kern="0" dirty="0"/>
              <a:t>语言中日期时间的设置与读取函数，分析下结构体的数据类型，改下试试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32</a:t>
            </a:r>
            <a:r>
              <a:rPr lang="zh-CN" altLang="en-US" kern="0" dirty="0"/>
              <a:t>位系统计算机</a:t>
            </a:r>
            <a:r>
              <a:rPr lang="en-US" altLang="zh-CN" kern="0" dirty="0" err="1"/>
              <a:t>posix</a:t>
            </a:r>
            <a:r>
              <a:rPr lang="zh-CN" altLang="en-US" kern="0" dirty="0"/>
              <a:t>时间获取与</a:t>
            </a:r>
            <a:r>
              <a:rPr lang="en-US" altLang="zh-CN" kern="0" dirty="0" err="1"/>
              <a:t>int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   </a:t>
            </a:r>
            <a:r>
              <a:rPr lang="en-US" altLang="zh-CN" kern="0" dirty="0"/>
              <a:t>32==》64   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=&gt;long</a:t>
            </a:r>
            <a:r>
              <a:rPr lang="zh-CN" altLang="en-US" kern="0" dirty="0"/>
              <a:t>。早都解决了</a:t>
            </a:r>
            <a:endParaRPr lang="en-US" altLang="zh-CN" kern="0" dirty="0"/>
          </a:p>
          <a:p>
            <a:r>
              <a:rPr lang="en-US" altLang="zh-CN" kern="0" dirty="0"/>
              <a:t>GPS</a:t>
            </a:r>
            <a:r>
              <a:rPr lang="zh-CN" altLang="en-US" kern="0" dirty="0"/>
              <a:t>归</a:t>
            </a:r>
            <a:r>
              <a:rPr lang="en-US" altLang="zh-CN" kern="0" dirty="0"/>
              <a:t>0</a:t>
            </a:r>
            <a:r>
              <a:rPr lang="zh-CN" altLang="en-US" kern="0" dirty="0"/>
              <a:t>问题：</a:t>
            </a:r>
            <a:r>
              <a:rPr lang="en-US" altLang="zh-CN" kern="0" dirty="0"/>
              <a:t>GPS</a:t>
            </a:r>
            <a:r>
              <a:rPr lang="zh-CN" altLang="en-US" kern="0" dirty="0"/>
              <a:t>授时中的周数翻转   </a:t>
            </a:r>
            <a:r>
              <a:rPr lang="en-US" altLang="zh-CN" kern="0" dirty="0"/>
              <a:t>BD(13</a:t>
            </a:r>
            <a:r>
              <a:rPr lang="zh-CN" altLang="en-US" kern="0" dirty="0"/>
              <a:t>位</a:t>
            </a:r>
            <a:r>
              <a:rPr lang="en-US" altLang="zh-CN" kern="0" dirty="0"/>
              <a:t>)</a:t>
            </a:r>
          </a:p>
          <a:p>
            <a:pPr lvl="1"/>
            <a:r>
              <a:rPr lang="en-US" altLang="zh-CN" kern="0" dirty="0"/>
              <a:t>GPS</a:t>
            </a:r>
            <a:r>
              <a:rPr lang="zh-CN" altLang="en-US" kern="0" dirty="0"/>
              <a:t>整周计数值</a:t>
            </a:r>
            <a:r>
              <a:rPr lang="en-US" altLang="zh-CN" kern="0" dirty="0"/>
              <a:t>(10b)</a:t>
            </a:r>
            <a:r>
              <a:rPr lang="zh-CN" altLang="en-US" kern="0" dirty="0"/>
              <a:t>于</a:t>
            </a:r>
            <a:r>
              <a:rPr lang="en-US" altLang="zh-CN" kern="0" dirty="0"/>
              <a:t>2019.4.6</a:t>
            </a:r>
            <a:r>
              <a:rPr lang="zh-CN" altLang="en-US" kern="0" dirty="0"/>
              <a:t> </a:t>
            </a:r>
            <a:r>
              <a:rPr lang="en-US" altLang="zh-CN" kern="0" dirty="0"/>
              <a:t>24</a:t>
            </a:r>
            <a:r>
              <a:rPr lang="zh-CN" altLang="en-US" kern="0" dirty="0"/>
              <a:t>点由</a:t>
            </a:r>
            <a:r>
              <a:rPr lang="en-US" altLang="zh-CN" kern="0" dirty="0"/>
              <a:t>1023</a:t>
            </a:r>
            <a:r>
              <a:rPr lang="zh-CN" altLang="en-US" kern="0" dirty="0"/>
              <a:t>变为</a:t>
            </a:r>
            <a:r>
              <a:rPr lang="en-US" altLang="zh-CN" kern="0" dirty="0"/>
              <a:t>0,</a:t>
            </a:r>
            <a:r>
              <a:rPr lang="zh-CN" altLang="en-US" b="0" dirty="0"/>
              <a:t> </a:t>
            </a:r>
            <a:r>
              <a:rPr lang="en-US" altLang="zh-CN" b="0" dirty="0"/>
              <a:t>2038.11.20</a:t>
            </a:r>
            <a:r>
              <a:rPr lang="zh-CN" altLang="en-US" b="0" dirty="0"/>
              <a:t>也会！</a:t>
            </a:r>
            <a:endParaRPr lang="en-US" altLang="zh-CN" kern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14024"/>
            <a:ext cx="4675461" cy="15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11.</a:t>
            </a:r>
            <a:r>
              <a:rPr lang="zh-CN" altLang="en-US" dirty="0">
                <a:solidFill>
                  <a:srgbClr val="FF0000"/>
                </a:solidFill>
              </a:rPr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0" y="766542"/>
            <a:ext cx="8594725" cy="34244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按步骤写出</a:t>
            </a:r>
            <a:r>
              <a:rPr lang="en-US" altLang="zh-CN" sz="2000" dirty="0"/>
              <a:t>float</a:t>
            </a:r>
            <a:r>
              <a:rPr lang="zh-CN" altLang="en-US" sz="2000" dirty="0"/>
              <a:t>数</a:t>
            </a:r>
            <a:r>
              <a:rPr lang="en-US" altLang="zh-CN" sz="2000" dirty="0"/>
              <a:t>-10.1</a:t>
            </a:r>
            <a:r>
              <a:rPr lang="zh-CN" altLang="en-US" sz="2000" dirty="0"/>
              <a:t>在内存从低到高地址的字节值</a:t>
            </a:r>
            <a:r>
              <a:rPr lang="en-US" altLang="zh-CN" sz="2000" dirty="0"/>
              <a:t>-16</a:t>
            </a:r>
            <a:r>
              <a:rPr lang="zh-CN" altLang="en-US" sz="2000" dirty="0"/>
              <a:t>进制，（</a:t>
            </a:r>
            <a:r>
              <a:rPr lang="en-US" altLang="zh-CN" sz="2000" dirty="0"/>
              <a:t>10-2</a:t>
            </a:r>
            <a:r>
              <a:rPr lang="zh-CN" altLang="en-US" sz="2000" dirty="0"/>
              <a:t>转换、科学记数、尾数规格化与舍入、阶码表示、</a:t>
            </a:r>
            <a:r>
              <a:rPr lang="en-US" altLang="zh-CN" sz="2000" dirty="0"/>
              <a:t>754</a:t>
            </a:r>
            <a:r>
              <a:rPr lang="zh-CN" altLang="en-US" sz="2000" dirty="0"/>
              <a:t>格式、小端存储格式）编写子程序在内存验证，截图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构造多个</a:t>
            </a:r>
            <a:r>
              <a:rPr lang="en-US" altLang="zh-CN" sz="2000" dirty="0"/>
              <a:t>float</a:t>
            </a:r>
            <a:r>
              <a:rPr lang="zh-CN" altLang="en-US" sz="2000" dirty="0"/>
              <a:t>变量，分别存储</a:t>
            </a:r>
            <a:r>
              <a:rPr lang="en-US" altLang="zh-CN" sz="2000" dirty="0"/>
              <a:t>+0 -0</a:t>
            </a:r>
            <a:r>
              <a:rPr lang="zh-CN" altLang="en-US" sz="2000" dirty="0"/>
              <a:t>，最小浮点正数，最大浮点正数、最小正的规格化浮点数、正无穷大、</a:t>
            </a:r>
            <a:r>
              <a:rPr lang="en-US" altLang="zh-CN" sz="2000" dirty="0"/>
              <a:t>Nan,</a:t>
            </a:r>
            <a:r>
              <a:rPr lang="zh-CN" altLang="en-US" sz="2000" dirty="0"/>
              <a:t>并用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最可能精确地打印每个数据（十进制</a:t>
            </a:r>
            <a:r>
              <a:rPr lang="en-US" altLang="zh-CN" sz="2000" dirty="0"/>
              <a:t>/16</a:t>
            </a:r>
            <a:r>
              <a:rPr lang="zh-CN" altLang="en-US" sz="2000" dirty="0"/>
              <a:t>进制）。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编写</a:t>
            </a:r>
            <a:r>
              <a:rPr lang="en-US" altLang="zh-CN" sz="2000" dirty="0"/>
              <a:t>C</a:t>
            </a:r>
            <a:r>
              <a:rPr lang="zh-CN" altLang="en-US" sz="2000" dirty="0"/>
              <a:t>程序，验证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</a:t>
            </a:r>
            <a:r>
              <a:rPr lang="en-US" altLang="zh-CN" sz="2000" dirty="0"/>
              <a:t>float</a:t>
            </a:r>
            <a:r>
              <a:rPr lang="zh-CN" altLang="en-US" sz="2000" dirty="0"/>
              <a:t>除以</a:t>
            </a:r>
            <a:r>
              <a:rPr lang="en-US" altLang="zh-CN" sz="2000" dirty="0"/>
              <a:t>0/</a:t>
            </a:r>
            <a:r>
              <a:rPr lang="zh-CN" altLang="en-US" sz="2000" dirty="0"/>
              <a:t>极小浮点数后果，截图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第</a:t>
            </a:r>
            <a:r>
              <a:rPr lang="en-US" altLang="zh-CN" sz="2000" dirty="0"/>
              <a:t>5</a:t>
            </a:r>
            <a:r>
              <a:rPr lang="zh-CN" altLang="en-US" sz="2000" dirty="0"/>
              <a:t>步骤的</a:t>
            </a:r>
            <a:r>
              <a:rPr lang="en-US" altLang="zh-CN" sz="2000" dirty="0"/>
              <a:t>x</a:t>
            </a:r>
            <a:r>
              <a:rPr lang="zh-CN" altLang="en-US" sz="2000" dirty="0"/>
              <a:t>变量，执行 </a:t>
            </a:r>
            <a:r>
              <a:rPr lang="en-US" altLang="zh-CN" sz="2000" dirty="0"/>
              <a:t>x=(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)(float)x </a:t>
            </a:r>
            <a:r>
              <a:rPr lang="zh-CN" altLang="en-US" sz="2000" dirty="0"/>
              <a:t>后结果为多少？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1</a:t>
            </a:r>
            <a:r>
              <a:rPr lang="zh-CN" altLang="en-US" sz="2000" dirty="0"/>
              <a:t>：到底有多少个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可以用 </a:t>
            </a:r>
            <a:r>
              <a:rPr lang="en-US" altLang="zh-CN" sz="2000" dirty="0"/>
              <a:t>float </a:t>
            </a:r>
            <a:r>
              <a:rPr lang="zh-CN" altLang="en-US" sz="2000" dirty="0"/>
              <a:t>精确表示呢？是哪些？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2</a:t>
            </a:r>
            <a:r>
              <a:rPr lang="zh-CN" altLang="en-US" sz="2000" dirty="0"/>
              <a:t>：怎么验证</a:t>
            </a:r>
            <a:r>
              <a:rPr lang="en-US" altLang="zh-CN" sz="2000" dirty="0"/>
              <a:t>float</a:t>
            </a:r>
            <a:r>
              <a:rPr lang="zh-CN" altLang="en-US" sz="2000" dirty="0"/>
              <a:t>采用的向偶数舍入呢？</a:t>
            </a:r>
            <a:endParaRPr lang="en-US" altLang="zh-CN" sz="2000" dirty="0"/>
          </a:p>
          <a:p>
            <a:pPr>
              <a:lnSpc>
                <a:spcPts val="2200"/>
              </a:lnSpc>
            </a:pPr>
            <a:r>
              <a:rPr lang="zh-CN" altLang="en-US" sz="2000" dirty="0"/>
              <a:t>讨论</a:t>
            </a:r>
            <a:r>
              <a:rPr lang="en-US" altLang="zh-CN" sz="2000" dirty="0"/>
              <a:t>3</a:t>
            </a:r>
            <a:r>
              <a:rPr lang="zh-CN" altLang="en-US" sz="2000" dirty="0"/>
              <a:t>：人民币</a:t>
            </a:r>
            <a:r>
              <a:rPr lang="en-US" altLang="zh-CN" sz="2000" dirty="0"/>
              <a:t>0.01-0.99</a:t>
            </a:r>
            <a:r>
              <a:rPr lang="zh-CN" altLang="en-US" sz="2000" dirty="0"/>
              <a:t>元之间的十进制数，有多少个可用</a:t>
            </a:r>
            <a:r>
              <a:rPr lang="en-US" altLang="zh-CN" sz="2000" dirty="0"/>
              <a:t>float</a:t>
            </a:r>
            <a:r>
              <a:rPr lang="zh-CN" altLang="en-US" sz="2000" dirty="0"/>
              <a:t>精确表示？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57018" y="41910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12.</a:t>
            </a:r>
            <a:r>
              <a:rPr lang="zh-CN" altLang="en-US" dirty="0">
                <a:solidFill>
                  <a:srgbClr val="FF0000"/>
                </a:solidFill>
              </a:rPr>
              <a:t>探讨：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>
                <a:solidFill>
                  <a:srgbClr val="FF0000"/>
                </a:solidFill>
              </a:rPr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84276" y="4770990"/>
            <a:ext cx="8405982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的最大密度区域范围及其密度，最小密度区域及其密度（表示的浮点个数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区域长度）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锱铢必究的微观世界：能够区别最小的变化是多少？用十进制表示这个变化是多少（十进制科学记数法）？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心系宇宙的宏观世界：那心得有多粗呢？十进制科学记数法呢？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lnSpc>
                <a:spcPts val="22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讨论：怎么比较两个浮点数的大小呢？（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ABS/C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-CPP(all)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F776D5D-D6C1-7F33-B1BE-72864AD9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-228600"/>
            <a:ext cx="5677192" cy="51564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56735"/>
            <a:ext cx="82535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13.</a:t>
            </a:r>
            <a:r>
              <a:rPr lang="zh-CN" altLang="en-US" dirty="0">
                <a:solidFill>
                  <a:srgbClr val="FF0000"/>
                </a:solidFill>
              </a:rPr>
              <a:t>程序运行分析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191" y="766542"/>
            <a:ext cx="3950314" cy="681258"/>
          </a:xfrm>
        </p:spPr>
        <p:txBody>
          <a:bodyPr/>
          <a:lstStyle/>
          <a:p>
            <a:pPr>
              <a:lnSpc>
                <a:spcPts val="2200"/>
              </a:lnSpc>
            </a:pPr>
            <a:r>
              <a:rPr lang="zh-CN" altLang="en-US" sz="2000" dirty="0"/>
              <a:t>为什么程序这样的运行结果？</a:t>
            </a:r>
          </a:p>
          <a:p>
            <a:pPr>
              <a:lnSpc>
                <a:spcPts val="2200"/>
              </a:lnSpc>
            </a:pPr>
            <a:r>
              <a:rPr lang="zh-CN" altLang="en-US" sz="2000" dirty="0"/>
              <a:t>怎么改进程序？</a:t>
            </a:r>
          </a:p>
          <a:p>
            <a:pPr>
              <a:lnSpc>
                <a:spcPts val="22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170234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17</a:t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F79AD-8F22-4692-9581-2101FD1D2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497" b="25088"/>
          <a:stretch>
            <a:fillRect/>
          </a:stretch>
        </p:blipFill>
        <p:spPr>
          <a:xfrm>
            <a:off x="5105400" y="304800"/>
            <a:ext cx="4285096" cy="27491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729D7F-73A0-4846-A29D-459EE5F0B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62" t="43690" r="56310" b="26213"/>
          <a:stretch>
            <a:fillRect/>
          </a:stretch>
        </p:blipFill>
        <p:spPr>
          <a:xfrm>
            <a:off x="486295" y="3810258"/>
            <a:ext cx="3763964" cy="307960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9C4E7D-1D7B-407C-8E4B-A392F2E37572}"/>
              </a:ext>
            </a:extLst>
          </p:cNvPr>
          <p:cNvSpPr txBox="1">
            <a:spLocks/>
          </p:cNvSpPr>
          <p:nvPr/>
        </p:nvSpPr>
        <p:spPr bwMode="auto">
          <a:xfrm>
            <a:off x="4290869" y="3498476"/>
            <a:ext cx="2590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运行输入：</a:t>
            </a:r>
            <a:endParaRPr lang="en-US" altLang="zh-CN" kern="0" dirty="0"/>
          </a:p>
          <a:p>
            <a:r>
              <a:rPr lang="en-US" altLang="zh-CN" kern="0" dirty="0"/>
              <a:t>61.419997</a:t>
            </a:r>
          </a:p>
          <a:p>
            <a:r>
              <a:rPr lang="en-US" altLang="zh-CN" kern="0" dirty="0"/>
              <a:t>61.419998</a:t>
            </a:r>
          </a:p>
          <a:p>
            <a:r>
              <a:rPr lang="en-US" altLang="zh-CN" kern="0" dirty="0"/>
              <a:t>61.419999</a:t>
            </a:r>
          </a:p>
          <a:p>
            <a:r>
              <a:rPr lang="en-US" altLang="zh-CN" kern="0" dirty="0"/>
              <a:t>61.420000</a:t>
            </a:r>
          </a:p>
          <a:p>
            <a:r>
              <a:rPr lang="en-US" altLang="zh-CN" kern="0" dirty="0"/>
              <a:t>61.420001</a:t>
            </a:r>
          </a:p>
          <a:p>
            <a:r>
              <a:rPr lang="en-US" altLang="zh-CN" kern="0" dirty="0"/>
              <a:t>0</a:t>
            </a:r>
            <a:endParaRPr lang="zh-CN" altLang="en-US" kern="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DD4CFFE-F094-48E4-A0A7-93F5BB3DE8F3}"/>
              </a:ext>
            </a:extLst>
          </p:cNvPr>
          <p:cNvSpPr txBox="1">
            <a:spLocks/>
          </p:cNvSpPr>
          <p:nvPr/>
        </p:nvSpPr>
        <p:spPr bwMode="auto">
          <a:xfrm>
            <a:off x="6829173" y="3359524"/>
            <a:ext cx="190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运行输入：</a:t>
            </a:r>
            <a:endParaRPr lang="en-US" altLang="zh-CN" kern="0" dirty="0"/>
          </a:p>
          <a:p>
            <a:r>
              <a:rPr lang="en-US" altLang="zh-CN" kern="0" dirty="0"/>
              <a:t>10.186810</a:t>
            </a:r>
          </a:p>
          <a:p>
            <a:r>
              <a:rPr lang="en-US" altLang="zh-CN" kern="0" dirty="0"/>
              <a:t>10.186811</a:t>
            </a:r>
          </a:p>
          <a:p>
            <a:r>
              <a:rPr lang="en-US" altLang="zh-CN" kern="0" dirty="0"/>
              <a:t>10.186812</a:t>
            </a:r>
          </a:p>
          <a:p>
            <a:r>
              <a:rPr lang="en-US" altLang="zh-CN" kern="0" dirty="0"/>
              <a:t>10.186813</a:t>
            </a:r>
          </a:p>
          <a:p>
            <a:r>
              <a:rPr lang="en-US" altLang="zh-CN" kern="0" dirty="0"/>
              <a:t>10.186814</a:t>
            </a:r>
          </a:p>
          <a:p>
            <a:r>
              <a:rPr lang="en-US" altLang="zh-CN" kern="0" dirty="0"/>
              <a:t>10.186815</a:t>
            </a:r>
          </a:p>
          <a:p>
            <a:r>
              <a:rPr lang="en-US" altLang="zh-CN" kern="0" dirty="0"/>
              <a:t>0</a:t>
            </a:r>
            <a:endParaRPr lang="zh-CN" altLang="en-US" kern="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668E7A1-EEBB-4A0B-8172-B81F9A4C15B5}"/>
              </a:ext>
            </a:extLst>
          </p:cNvPr>
          <p:cNvSpPr txBox="1">
            <a:spLocks/>
          </p:cNvSpPr>
          <p:nvPr/>
        </p:nvSpPr>
        <p:spPr bwMode="auto">
          <a:xfrm>
            <a:off x="339007" y="1688654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14.</a:t>
            </a:r>
            <a:r>
              <a:rPr lang="zh-CN" altLang="en-US" dirty="0">
                <a:solidFill>
                  <a:srgbClr val="FF0000"/>
                </a:solidFill>
              </a:rPr>
              <a:t>程序运行分析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4FE89B6-815B-40E9-8C67-491415C126EF}"/>
              </a:ext>
            </a:extLst>
          </p:cNvPr>
          <p:cNvSpPr txBox="1">
            <a:spLocks/>
          </p:cNvSpPr>
          <p:nvPr/>
        </p:nvSpPr>
        <p:spPr bwMode="auto">
          <a:xfrm>
            <a:off x="409827" y="2465625"/>
            <a:ext cx="4235602" cy="122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ts val="2200"/>
              </a:lnSpc>
            </a:pPr>
            <a:r>
              <a:rPr lang="zh-CN" altLang="en-US" sz="2000" kern="0" dirty="0"/>
              <a:t>（请运行下面的</a:t>
            </a:r>
            <a:r>
              <a:rPr lang="en-US" altLang="zh-CN" sz="2000" kern="0" dirty="0"/>
              <a:t>main</a:t>
            </a:r>
            <a:r>
              <a:rPr lang="zh-CN" altLang="en-US" sz="2000" kern="0" dirty="0"/>
              <a:t>程序，并分析程序为什么是这样的执行结果？</a:t>
            </a:r>
            <a:endParaRPr lang="en-US" altLang="zh-CN" sz="2000" kern="0" dirty="0"/>
          </a:p>
          <a:p>
            <a:pPr>
              <a:lnSpc>
                <a:spcPts val="2200"/>
              </a:lnSpc>
            </a:pPr>
            <a:r>
              <a:rPr lang="zh-CN" altLang="en-US" sz="2000" kern="0" dirty="0"/>
              <a:t>程序中浮点数比较、汇总统计等应注意什么呢？</a:t>
            </a:r>
          </a:p>
          <a:p>
            <a:pPr>
              <a:lnSpc>
                <a:spcPts val="2200"/>
              </a:lnSpc>
            </a:pPr>
            <a:endParaRPr lang="en-US" altLang="zh-CN" sz="2000" kern="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0DF1C32-FABC-1050-D6F7-117D88BA3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99818"/>
            <a:ext cx="5677192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15.</a:t>
            </a:r>
            <a:r>
              <a:rPr lang="zh-CN" altLang="en-US" dirty="0">
                <a:solidFill>
                  <a:srgbClr val="FF0000"/>
                </a:solidFill>
              </a:rPr>
              <a:t>舍尾平衡的讨论：当一天税务局长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1" y="1371600"/>
            <a:ext cx="6575025" cy="5050722"/>
          </a:xfrm>
        </p:spPr>
        <p:txBody>
          <a:bodyPr/>
          <a:lstStyle/>
          <a:p>
            <a:r>
              <a:rPr lang="zh-CN" altLang="en-US" dirty="0"/>
              <a:t>全国税收是从一个个单位</a:t>
            </a:r>
            <a:r>
              <a:rPr lang="en-US" altLang="zh-CN" dirty="0"/>
              <a:t>/</a:t>
            </a:r>
            <a:r>
              <a:rPr lang="zh-CN" altLang="en-US" dirty="0"/>
              <a:t>个人的每一笔消费</a:t>
            </a:r>
            <a:r>
              <a:rPr lang="en-US" altLang="zh-CN" dirty="0"/>
              <a:t>/</a:t>
            </a:r>
            <a:r>
              <a:rPr lang="zh-CN" altLang="en-US" dirty="0"/>
              <a:t>营收等计算出来的。各类税款数据有平均也有汇总！</a:t>
            </a:r>
            <a:endParaRPr lang="en-US" altLang="zh-CN" dirty="0"/>
          </a:p>
          <a:p>
            <a:r>
              <a:rPr lang="zh-CN" altLang="en-US" dirty="0"/>
              <a:t>不同时间段、不同行业、不同县市、省、国家级的统计口径不同，最后的统计数据也不一样，经常出现分项数据的和与总数不一致的情况。</a:t>
            </a:r>
            <a:endParaRPr lang="en-US" altLang="zh-CN" dirty="0"/>
          </a:p>
          <a:p>
            <a:r>
              <a:rPr lang="zh-CN" altLang="en-US" dirty="0"/>
              <a:t>浮点数的二进制表示，导致有精度问题。浮点数据的密度不同，也导致数据的误差。</a:t>
            </a:r>
            <a:endParaRPr lang="en-US" altLang="zh-CN" dirty="0"/>
          </a:p>
          <a:p>
            <a:r>
              <a:rPr lang="zh-CN" altLang="en-US" dirty="0"/>
              <a:t>不要找借口、不要推脱！</a:t>
            </a:r>
            <a:endParaRPr lang="en-US" altLang="zh-CN" dirty="0"/>
          </a:p>
          <a:p>
            <a:r>
              <a:rPr lang="zh-CN" altLang="en-US" dirty="0"/>
              <a:t>设计一套完美的舍尾平衡算法吧（怎么计算都不错）</a:t>
            </a:r>
            <a:endParaRPr lang="en-US" altLang="zh-CN" dirty="0"/>
          </a:p>
          <a:p>
            <a:r>
              <a:rPr lang="en-US" altLang="zh-CN" dirty="0"/>
              <a:t>………………………………………………………………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B2638F-4485-431B-A8E3-7F8A45A8C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67" y="1516583"/>
            <a:ext cx="2283597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9C768-968E-43A6-A87D-5F1C44FE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26" y="5181600"/>
            <a:ext cx="2138818" cy="1205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797FF0-7BB9-4682-8887-15760D24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106" y="3196478"/>
            <a:ext cx="2267178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2</a:t>
            </a:r>
            <a:r>
              <a:rPr lang="zh-CN" altLang="en-US" dirty="0"/>
              <a:t>周内提交至课代表并打包给老师</a:t>
            </a:r>
            <a:r>
              <a:rPr lang="en-US" altLang="zh-CN" dirty="0"/>
              <a:t>hitsxj@163.com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个文件包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 </a:t>
            </a:r>
            <a:r>
              <a:rPr lang="zh-CN" altLang="en-US" dirty="0"/>
              <a:t>，课代表提交</a:t>
            </a:r>
            <a:r>
              <a:rPr lang="en-US" altLang="zh-CN" dirty="0"/>
              <a:t>1</a:t>
            </a:r>
            <a:r>
              <a:rPr lang="zh-CN" altLang="en-US" dirty="0"/>
              <a:t>个包</a:t>
            </a:r>
            <a:r>
              <a:rPr lang="en-US" altLang="zh-CN" dirty="0"/>
              <a:t>LAB1-</a:t>
            </a:r>
            <a:r>
              <a:rPr lang="zh-CN" altLang="en-US" dirty="0"/>
              <a:t>班级</a:t>
            </a:r>
            <a:r>
              <a:rPr lang="en-US" altLang="zh-CN" dirty="0"/>
              <a:t>.zip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理解计算机软硬件系统的构成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实验室教师：刘研、吴晋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：高煜博、胡睿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2203101</a:t>
            </a:r>
            <a:r>
              <a:rPr lang="zh-CN" altLang="en-US" dirty="0"/>
              <a:t>、</a:t>
            </a:r>
            <a:r>
              <a:rPr lang="en-US" altLang="zh-CN" dirty="0"/>
              <a:t>2203102</a:t>
            </a:r>
            <a:r>
              <a:rPr lang="zh-CN" altLang="en-US" dirty="0"/>
              <a:t>、</a:t>
            </a:r>
            <a:r>
              <a:rPr lang="en-US" altLang="zh-CN" dirty="0"/>
              <a:t>2203103</a:t>
            </a:r>
            <a:r>
              <a:rPr lang="zh-CN" altLang="en-US" dirty="0"/>
              <a:t>，共</a:t>
            </a:r>
            <a:r>
              <a:rPr lang="en-US" altLang="zh-CN" dirty="0"/>
              <a:t>82</a:t>
            </a:r>
            <a:r>
              <a:rPr lang="zh-CN" altLang="en-US" dirty="0"/>
              <a:t>人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18:30-21:10</a:t>
            </a:r>
          </a:p>
          <a:p>
            <a:r>
              <a:rPr lang="zh-CN" altLang="en-US" dirty="0"/>
              <a:t>实验成绩：本次实验按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 （</a:t>
            </a:r>
            <a:r>
              <a:rPr lang="en-US" altLang="zh-CN" dirty="0"/>
              <a:t>linux-x64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-10.1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的最大密度区域范围及其密度，最小密度区域及其密度（表示的浮点数个数</a:t>
            </a:r>
            <a:r>
              <a:rPr lang="en-US" altLang="zh-CN" dirty="0"/>
              <a:t>/</a:t>
            </a:r>
            <a:r>
              <a:rPr lang="zh-CN" altLang="en-US" dirty="0"/>
              <a:t>区域长度）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sz="2800" dirty="0"/>
              <a:t>Windows </a:t>
            </a:r>
            <a:r>
              <a:rPr lang="zh-CN" altLang="en-US" sz="2800" dirty="0"/>
              <a:t>下计算机系统漫游</a:t>
            </a:r>
            <a:endParaRPr lang="en-US" altLang="zh-CN" sz="2800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查看内置命令。类似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专业工具的使用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腾讯管家硬件测试、鲁大师 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  </a:t>
            </a:r>
            <a:r>
              <a:rPr lang="zh-CN" altLang="en-US" sz="3200" kern="0" dirty="0"/>
              <a:t>计算机系统漫游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435957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8774</TotalTime>
  <Pages>0</Pages>
  <Words>3389</Words>
  <Characters>0</Characters>
  <Application>Microsoft Office PowerPoint</Application>
  <PresentationFormat>全屏显示(4:3)</PresentationFormat>
  <Lines>0</Lines>
  <Paragraphs>249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Gill Sans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系统漫游与数据表示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8.数据变换与输入输出</vt:lpstr>
      <vt:lpstr>9.整数表示与运算（Linux-X64）</vt:lpstr>
      <vt:lpstr>11.浮点数据的表示与运算</vt:lpstr>
      <vt:lpstr>13.程序运行分析1</vt:lpstr>
      <vt:lpstr>15.舍尾平衡的讨论：当一天税务局长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子健 林</cp:lastModifiedBy>
  <cp:revision>372</cp:revision>
  <cp:lastPrinted>2012-09-05T04:08:39Z</cp:lastPrinted>
  <dcterms:created xsi:type="dcterms:W3CDTF">2012-09-06T15:16:51Z</dcterms:created>
  <dcterms:modified xsi:type="dcterms:W3CDTF">2023-10-29T14:23:25Z</dcterms:modified>
</cp:coreProperties>
</file>