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84" r:id="rId11"/>
    <p:sldId id="356" r:id="rId12"/>
    <p:sldId id="357" r:id="rId13"/>
    <p:sldId id="361" r:id="rId14"/>
    <p:sldId id="341" r:id="rId15"/>
    <p:sldId id="385" r:id="rId16"/>
    <p:sldId id="363" r:id="rId17"/>
    <p:sldId id="364" r:id="rId18"/>
    <p:sldId id="348" r:id="rId19"/>
    <p:sldId id="365" r:id="rId20"/>
    <p:sldId id="354" r:id="rId21"/>
    <p:sldId id="366" r:id="rId22"/>
    <p:sldId id="383" r:id="rId23"/>
    <p:sldId id="369" r:id="rId24"/>
    <p:sldId id="370" r:id="rId25"/>
    <p:sldId id="371" r:id="rId26"/>
    <p:sldId id="372" r:id="rId27"/>
    <p:sldId id="373" r:id="rId28"/>
    <p:sldId id="375" r:id="rId29"/>
    <p:sldId id="376" r:id="rId30"/>
    <p:sldId id="33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5" d="100"/>
          <a:sy n="95" d="100"/>
        </p:scale>
        <p:origin x="1468" y="4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55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 dirty="0"/>
              <a:t> ICS-LAB2  </a:t>
            </a:r>
            <a:br>
              <a:rPr lang="en-US" altLang="zh-CN" sz="4800" dirty="0"/>
            </a:br>
            <a:r>
              <a:rPr lang="en-US" altLang="zh-CN" sz="4800" dirty="0" err="1">
                <a:solidFill>
                  <a:srgbClr val="FF0000"/>
                </a:solidFill>
              </a:rPr>
              <a:t>BinaryBomb</a:t>
            </a: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zh-CN" altLang="en-US" sz="4800" dirty="0">
                <a:solidFill>
                  <a:srgbClr val="FF0000"/>
                </a:solidFill>
              </a:rPr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</a:t>
            </a:r>
            <a:r>
              <a:rPr lang="zh-CN" altLang="en-US" dirty="0"/>
              <a:t>注：</a:t>
            </a:r>
            <a:r>
              <a:rPr lang="zh-CN" altLang="zh-CN" dirty="0"/>
              <a:t>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n)   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r>
              <a:rPr lang="zh-CN" altLang="en-US" dirty="0"/>
              <a:t>不应该</a:t>
            </a:r>
            <a:r>
              <a:rPr lang="en-US" altLang="zh-CN" dirty="0"/>
              <a:t>%</a:t>
            </a:r>
            <a:r>
              <a:rPr lang="zh-CN" altLang="en-US" dirty="0"/>
              <a:t>吗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）：鼠标右键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97678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594725" cy="5791200"/>
          </a:xfrm>
        </p:spPr>
        <p:txBody>
          <a:bodyPr/>
          <a:lstStyle/>
          <a:p>
            <a:r>
              <a:rPr lang="en-US" altLang="zh-CN" sz="2800" dirty="0"/>
              <a:t>5.</a:t>
            </a:r>
            <a:r>
              <a:rPr lang="zh-CN" altLang="en-US" sz="2800" dirty="0"/>
              <a:t>递归程序的深度调试</a:t>
            </a:r>
            <a:r>
              <a:rPr lang="en-US" altLang="zh-CN" sz="2800" dirty="0"/>
              <a:t>(GDB)</a:t>
            </a:r>
          </a:p>
          <a:p>
            <a:pPr marL="0" indent="0">
              <a:buNone/>
            </a:pPr>
            <a:r>
              <a:rPr lang="zh-CN" altLang="en-US" b="0" dirty="0"/>
              <a:t>     求</a:t>
            </a:r>
            <a:r>
              <a:rPr lang="en-US" altLang="zh-CN" b="0" dirty="0"/>
              <a:t>1+2+……+n</a:t>
            </a:r>
            <a:r>
              <a:rPr lang="zh-CN" altLang="en-US" b="0" dirty="0"/>
              <a:t>累加和</a:t>
            </a:r>
            <a:r>
              <a:rPr lang="en-US" altLang="zh-CN" b="0" dirty="0"/>
              <a:t>sum</a:t>
            </a:r>
            <a:r>
              <a:rPr lang="zh-CN" altLang="en-US" b="0" dirty="0"/>
              <a:t>函数，采用递归方式实现。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   sum1(n)=n+sum1(n-1);        sum2(n)=sum2(n-1)+n;</a:t>
            </a:r>
          </a:p>
          <a:p>
            <a:pPr marL="0" indent="0">
              <a:buNone/>
            </a:pPr>
            <a:r>
              <a:rPr lang="en-US" altLang="zh-CN" b="0" dirty="0"/>
              <a:t>  </a:t>
            </a:r>
            <a:r>
              <a:rPr lang="zh-CN" altLang="en-US" b="0" dirty="0">
                <a:solidFill>
                  <a:srgbClr val="FF0000"/>
                </a:solidFill>
              </a:rPr>
              <a:t>（两种</a:t>
            </a:r>
            <a:r>
              <a:rPr lang="en-US" altLang="zh-CN" b="0" dirty="0">
                <a:solidFill>
                  <a:srgbClr val="FF0000"/>
                </a:solidFill>
              </a:rPr>
              <a:t>sum</a:t>
            </a:r>
            <a:r>
              <a:rPr lang="zh-CN" altLang="en-US" b="0" dirty="0">
                <a:solidFill>
                  <a:srgbClr val="FF0000"/>
                </a:solidFill>
              </a:rPr>
              <a:t>）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1. </a:t>
            </a:r>
            <a:r>
              <a:rPr lang="zh-CN" altLang="en-US" b="0" dirty="0"/>
              <a:t>请运行程序，请问</a:t>
            </a:r>
            <a:r>
              <a:rPr lang="en-US" altLang="zh-CN" b="0" dirty="0"/>
              <a:t>n</a:t>
            </a:r>
            <a:r>
              <a:rPr lang="zh-CN" altLang="en-US" b="0" dirty="0"/>
              <a:t>为多少时恰好第一次发生了异常退出？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2. </a:t>
            </a:r>
            <a:r>
              <a:rPr lang="zh-CN" altLang="en-US" b="0" dirty="0"/>
              <a:t>当编译选项为</a:t>
            </a:r>
            <a:r>
              <a:rPr lang="en-US" altLang="zh-CN" b="0" dirty="0"/>
              <a:t>-m32 –m64</a:t>
            </a:r>
            <a:r>
              <a:rPr lang="zh-CN" altLang="en-US" b="0" dirty="0"/>
              <a:t>时有什么不同？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3. </a:t>
            </a:r>
            <a:r>
              <a:rPr lang="zh-CN" altLang="en-US" b="0" dirty="0"/>
              <a:t>当编译选项加上</a:t>
            </a:r>
            <a:r>
              <a:rPr lang="en-US" altLang="zh-CN" b="0" dirty="0"/>
              <a:t>-</a:t>
            </a:r>
            <a:r>
              <a:rPr lang="en-US" altLang="zh-CN" b="0" dirty="0" err="1"/>
              <a:t>Og</a:t>
            </a:r>
            <a:r>
              <a:rPr lang="en-US" altLang="zh-CN" b="0" dirty="0"/>
              <a:t> –O0 –O1 –O2 </a:t>
            </a:r>
            <a:r>
              <a:rPr lang="zh-CN" altLang="en-US" b="0" dirty="0"/>
              <a:t>时有什么不同？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</a:t>
            </a:r>
            <a:r>
              <a:rPr lang="zh-CN" altLang="en-US" b="0" dirty="0"/>
              <a:t>注意：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1.</a:t>
            </a:r>
            <a:r>
              <a:rPr lang="zh-CN" altLang="en-US" b="0" dirty="0"/>
              <a:t>采用</a:t>
            </a:r>
            <a:r>
              <a:rPr lang="en-US" altLang="zh-CN" b="0" dirty="0"/>
              <a:t>GDB</a:t>
            </a:r>
            <a:r>
              <a:rPr lang="zh-CN" altLang="en-US" b="0" dirty="0"/>
              <a:t>调试，使用</a:t>
            </a:r>
            <a:r>
              <a:rPr lang="en-US" altLang="zh-CN" b="0" dirty="0"/>
              <a:t>layout</a:t>
            </a:r>
            <a:r>
              <a:rPr lang="zh-CN" altLang="en-US" b="0" dirty="0"/>
              <a:t>学会</a:t>
            </a:r>
            <a:r>
              <a:rPr lang="en-US" altLang="zh-CN" b="0" dirty="0"/>
              <a:t>C</a:t>
            </a:r>
            <a:r>
              <a:rPr lang="zh-CN" altLang="en-US" b="0" dirty="0"/>
              <a:t>语言、汇编语言、寄存器的顶部窗口显示。</a:t>
            </a:r>
            <a:r>
              <a:rPr lang="zh-CN" altLang="en-US" b="0" dirty="0">
                <a:solidFill>
                  <a:srgbClr val="FF0000"/>
                </a:solidFill>
              </a:rPr>
              <a:t>（同时显示）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0" dirty="0"/>
              <a:t>  2.</a:t>
            </a:r>
            <a:r>
              <a:rPr lang="zh-CN" altLang="en-US" b="0" dirty="0"/>
              <a:t>学会查看返回值、参数、局部变量、堆栈的内容。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3.</a:t>
            </a:r>
            <a:r>
              <a:rPr lang="zh-CN" altLang="en-US" b="0" dirty="0"/>
              <a:t>通过调试确定异常发生时的</a:t>
            </a:r>
            <a:r>
              <a:rPr lang="en-US" altLang="zh-CN" b="0" dirty="0"/>
              <a:t>n</a:t>
            </a:r>
            <a:r>
              <a:rPr lang="zh-CN" altLang="en-US" b="0" dirty="0"/>
              <a:t>值。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4.</a:t>
            </a:r>
            <a:r>
              <a:rPr lang="zh-CN" altLang="en-US" b="0" dirty="0"/>
              <a:t>重新运行程序验证</a:t>
            </a:r>
            <a:r>
              <a:rPr lang="en-US" altLang="zh-CN" b="0" dirty="0"/>
              <a:t>n</a:t>
            </a:r>
            <a:r>
              <a:rPr lang="zh-CN" altLang="en-US" b="0" dirty="0"/>
              <a:t>是否正确。</a:t>
            </a:r>
            <a:r>
              <a:rPr lang="zh-CN" altLang="en-US" b="0" dirty="0">
                <a:solidFill>
                  <a:srgbClr val="FF0000"/>
                </a:solidFill>
              </a:rPr>
              <a:t>（运行时输入这个</a:t>
            </a:r>
            <a:r>
              <a:rPr lang="en-US" altLang="zh-CN" b="0" dirty="0">
                <a:solidFill>
                  <a:srgbClr val="FF0000"/>
                </a:solidFill>
              </a:rPr>
              <a:t>n</a:t>
            </a:r>
            <a:r>
              <a:rPr lang="zh-CN" altLang="en-US" b="0" dirty="0">
                <a:solidFill>
                  <a:srgbClr val="FF0000"/>
                </a:solidFill>
              </a:rPr>
              <a:t>验证）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16377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老师会随机抽一种模式（</a:t>
            </a:r>
            <a:r>
              <a:rPr lang="en-US" altLang="zh-CN" sz="2800" dirty="0"/>
              <a:t> </a:t>
            </a:r>
            <a:r>
              <a:rPr lang="zh-CN" altLang="en-US" sz="2800" dirty="0"/>
              <a:t>包括</a:t>
            </a:r>
            <a:r>
              <a:rPr lang="en-US" altLang="zh-CN" sz="2800" dirty="0"/>
              <a:t>sum</a:t>
            </a:r>
            <a:r>
              <a:rPr lang="zh-CN" altLang="en-US" sz="2800" dirty="0"/>
              <a:t>的形式，</a:t>
            </a:r>
            <a:r>
              <a:rPr lang="en-US" altLang="zh-CN" sz="2800" dirty="0"/>
              <a:t>m</a:t>
            </a:r>
            <a:r>
              <a:rPr lang="zh-CN" altLang="en-US" sz="2800" dirty="0"/>
              <a:t>形式，</a:t>
            </a:r>
            <a:r>
              <a:rPr lang="en-US" altLang="zh-CN" sz="2800" dirty="0"/>
              <a:t>O</a:t>
            </a:r>
            <a:r>
              <a:rPr lang="zh-CN" altLang="en-US" sz="2800" dirty="0"/>
              <a:t>形式），请你给老师演示你找到的</a:t>
            </a:r>
            <a:r>
              <a:rPr lang="en-US" altLang="zh-CN" sz="2800" dirty="0"/>
              <a:t>n</a:t>
            </a:r>
            <a:r>
              <a:rPr lang="zh-CN" altLang="en-US" sz="2800" dirty="0"/>
              <a:t>值。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给老师演示你怎么找到的？自己会讲解说明。</a:t>
            </a: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至少</a:t>
            </a:r>
            <a:r>
              <a:rPr lang="en-US" altLang="zh-CN" sz="2800" dirty="0"/>
              <a:t>layout</a:t>
            </a:r>
            <a:r>
              <a:rPr lang="zh-CN" altLang="en-US" sz="2800" dirty="0"/>
              <a:t>一种窗口，</a:t>
            </a:r>
            <a:r>
              <a:rPr lang="en-US" altLang="zh-CN" sz="2800" dirty="0"/>
              <a:t>   </a:t>
            </a:r>
            <a:r>
              <a:rPr lang="zh-CN" altLang="en-US" sz="2800" dirty="0"/>
              <a:t>讲清楚</a:t>
            </a:r>
            <a:r>
              <a:rPr lang="en-US" altLang="zh-CN" sz="2800" dirty="0"/>
              <a:t>sum(n-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时堆栈内容，返回值，参数在哪儿。</a:t>
            </a:r>
            <a:endParaRPr lang="en-US" altLang="zh-CN" sz="2800" dirty="0"/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为什么是这个值？调试验证！</a:t>
            </a:r>
            <a:r>
              <a:rPr lang="zh-CN" altLang="en-US" sz="2800" dirty="0">
                <a:solidFill>
                  <a:srgbClr val="FF0000"/>
                </a:solidFill>
              </a:rPr>
              <a:t>（说明原因 参数传递要占多少多少）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课堂验收：</a:t>
            </a:r>
            <a:r>
              <a:rPr lang="en-US" altLang="zh-CN" sz="2800" dirty="0"/>
              <a:t>20</a:t>
            </a:r>
            <a:r>
              <a:rPr lang="zh-CN" altLang="en-US" sz="2800" dirty="0"/>
              <a:t>分，本次课完成，否则扣分。</a:t>
            </a: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5CD7D2B-9F9E-449B-A70F-8275D0AD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课堂验收：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6.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QQID.txt，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01-1180310101-</a:t>
            </a:r>
            <a:r>
              <a:rPr lang="zh-CN" altLang="en-US" dirty="0">
                <a:solidFill>
                  <a:schemeClr val="tx1"/>
                </a:solidFill>
              </a:rPr>
              <a:t>张三</a:t>
            </a:r>
            <a:r>
              <a:rPr lang="en-US" altLang="zh-CN" dirty="0">
                <a:solidFill>
                  <a:schemeClr val="tx1"/>
                </a:solidFill>
              </a:rPr>
              <a:t>.txt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实验室教师：刘研、吴晋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：高煜博、胡睿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2203101</a:t>
            </a:r>
            <a:r>
              <a:rPr lang="zh-CN" altLang="en-US" dirty="0"/>
              <a:t>、</a:t>
            </a:r>
            <a:r>
              <a:rPr lang="en-US" altLang="zh-CN" dirty="0"/>
              <a:t>2203102</a:t>
            </a:r>
            <a:r>
              <a:rPr lang="zh-CN" altLang="en-US" dirty="0"/>
              <a:t>、</a:t>
            </a:r>
            <a:r>
              <a:rPr lang="en-US" altLang="zh-CN" dirty="0"/>
              <a:t>2203103</a:t>
            </a:r>
            <a:r>
              <a:rPr lang="zh-CN" altLang="en-US" dirty="0"/>
              <a:t>，共</a:t>
            </a:r>
            <a:r>
              <a:rPr lang="en-US" altLang="zh-CN" dirty="0"/>
              <a:t>82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熟练掌握实验流程（</a:t>
            </a:r>
            <a:r>
              <a:rPr lang="en-US" altLang="zh-CN" dirty="0"/>
              <a:t>GDB</a:t>
            </a:r>
            <a:r>
              <a:rPr lang="zh-CN" altLang="en-US" dirty="0"/>
              <a:t>版）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60960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instruction）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09600"/>
            <a:ext cx="8594725" cy="61722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/>
              <a:t>VirtualBox/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课堂验收：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 实验报告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ID.docx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/>
              <a:t>Og</a:t>
            </a:r>
            <a:r>
              <a:rPr lang="zh-CN" altLang="en-US" dirty="0"/>
              <a:t>、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之后缺省无栈帧，</a:t>
            </a:r>
            <a:r>
              <a:rPr lang="en-US" altLang="zh-CN" dirty="0"/>
              <a:t>RBP</a:t>
            </a:r>
            <a:r>
              <a:rPr lang="zh-CN" altLang="en-US" dirty="0"/>
              <a:t>为普通寄存器。用 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的功能，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3.Linux</a:t>
            </a:r>
            <a:r>
              <a:rPr lang="zh-CN" altLang="en-US" dirty="0">
                <a:sym typeface="+mn-ea"/>
              </a:rPr>
              <a:t>常用命令复习</a:t>
            </a:r>
            <a:endParaRPr lang="en-US" altLang="zh-CN" dirty="0"/>
          </a:p>
          <a:p>
            <a:pPr lvl="1" algn="l"/>
            <a:r>
              <a:rPr lang="en-US" altLang="zh-CN" sz="2000" dirty="0">
                <a:sym typeface="+mn-ea"/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 algn="l"/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下的命令行比较下，</a:t>
            </a:r>
            <a:r>
              <a:rPr lang="en-US" altLang="zh-CN" sz="2000" dirty="0">
                <a:sym typeface="+mn-ea"/>
              </a:rPr>
              <a:t>Win</a:t>
            </a:r>
            <a:r>
              <a:rPr lang="zh-CN" altLang="en-US" sz="2000" dirty="0">
                <a:sym typeface="+mn-ea"/>
              </a:rPr>
              <a:t>用什么命令，哪些没有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 dirty="0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3744</Words>
  <Application>Microsoft Office PowerPoint</Application>
  <PresentationFormat>全屏显示(4:3)</PresentationFormat>
  <Paragraphs>349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ICS-LAB2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EDB破解神器（Linux）：鼠标右键</vt:lpstr>
      <vt:lpstr>PowerPoint 演示文稿</vt:lpstr>
      <vt:lpstr>课堂验收：</vt:lpstr>
      <vt:lpstr>PowerPoint 演示文稿</vt:lpstr>
      <vt:lpstr>7.分析实验代码框架</vt:lpstr>
      <vt:lpstr>8.拆弹过程</vt:lpstr>
      <vt:lpstr>9.实验成果提交</vt:lpstr>
      <vt:lpstr>10.熟练掌握实验流程（GDB版）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子健 林</cp:lastModifiedBy>
  <cp:revision>346</cp:revision>
  <cp:lastPrinted>2012-09-05T04:08:00Z</cp:lastPrinted>
  <dcterms:created xsi:type="dcterms:W3CDTF">2012-09-06T15:16:00Z</dcterms:created>
  <dcterms:modified xsi:type="dcterms:W3CDTF">2023-11-11T14:42:37Z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