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D4_E75A11E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31" r:id="rId2"/>
    <p:sldId id="330" r:id="rId3"/>
    <p:sldId id="471" r:id="rId4"/>
    <p:sldId id="336" r:id="rId5"/>
    <p:sldId id="339" r:id="rId6"/>
    <p:sldId id="337" r:id="rId7"/>
    <p:sldId id="319" r:id="rId8"/>
    <p:sldId id="413" r:id="rId9"/>
    <p:sldId id="468" r:id="rId10"/>
    <p:sldId id="469" r:id="rId11"/>
    <p:sldId id="347" r:id="rId12"/>
    <p:sldId id="474" r:id="rId13"/>
    <p:sldId id="473" r:id="rId14"/>
    <p:sldId id="333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4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EA7CB5D-BC67-3DC9-40FB-82AC83BE5912}" name="子健 林" initials="子林" userId="79b86ca70877a46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95" d="100"/>
          <a:sy n="95" d="100"/>
        </p:scale>
        <p:origin x="1468" y="40"/>
      </p:cViewPr>
      <p:guideLst>
        <p:guide orient="horz" pos="3614"/>
        <p:guide pos="27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omments/modernComment_1D4_E75A11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C123DB7-DA7F-477A-9DBC-084B99E4DD5F}" authorId="{DEA7CB5D-BC67-3DC9-40FB-82AC83BE5912}" created="2023-11-30T10:46:32.82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42589982" sldId="468"/>
      <ac:spMk id="6148" creationId="{00000000-0000-0000-0000-000000000000}"/>
    </ac:deMkLst>
    <p188:txBody>
      <a:bodyPr/>
      <a:lstStyle/>
      <a:p>
        <a:r>
          <a:rPr lang="zh-CN" altLang="en-US"/>
          <a:t>分布式系统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0B783-9227-4F08-9355-2A1B8B93BD4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jkkkk/p/6520381.html" TargetMode="External"/><Relationship Id="rId7" Type="http://schemas.openxmlformats.org/officeDocument/2006/relationships/hyperlink" Target="https://blog.csdn.net/u010168781/article/details/84303954" TargetMode="External"/><Relationship Id="rId2" Type="http://schemas.openxmlformats.org/officeDocument/2006/relationships/hyperlink" Target="https://blog.csdn.net/Blaider/article/details/773079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ianshu.com/p/1e423e3f5ed5" TargetMode="External"/><Relationship Id="rId5" Type="http://schemas.openxmlformats.org/officeDocument/2006/relationships/hyperlink" Target="http://www.baidu.com/link?url=IljehViMGsHqpJhXu-Cjc2JuqFkCpEYWud17l7v5kaHTI-GB1hqOXd-mRqETCAFslqMxkqtu3Rhnq4kLJVuNWa" TargetMode="External"/><Relationship Id="rId4" Type="http://schemas.openxmlformats.org/officeDocument/2006/relationships/hyperlink" Target="https://www.cnblogs.com/MYSQLZOUQI/p/5426689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n.ubuntu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forum.ubuntu.org.c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D4_E75A11E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/>
              <a:t> ICS-LAB3  </a:t>
            </a:r>
            <a:br>
              <a:rPr lang="en-US" altLang="zh-CN" sz="4800" dirty="0"/>
            </a:br>
            <a:r>
              <a:rPr lang="zh-CN" altLang="en-US" sz="6000" dirty="0">
                <a:solidFill>
                  <a:srgbClr val="FF0000"/>
                </a:solidFill>
              </a:rPr>
              <a:t>优化 </a:t>
            </a:r>
            <a:r>
              <a:rPr lang="en-US" altLang="zh-CN" sz="6000" dirty="0">
                <a:solidFill>
                  <a:srgbClr val="FF0000"/>
                </a:solidFill>
              </a:rPr>
              <a:t>Optimize</a:t>
            </a:r>
            <a:endParaRPr lang="zh-CN" sz="4800" dirty="0"/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2023</a:t>
            </a:r>
            <a:r>
              <a:rPr lang="zh-CN" altLang="en-US" sz="2800" dirty="0"/>
              <a:t>年</a:t>
            </a:r>
            <a:r>
              <a:rPr lang="en-US" altLang="zh-CN" sz="2800" dirty="0"/>
              <a:t>11</a:t>
            </a:r>
            <a:r>
              <a:rPr lang="zh-CN" altLang="en-US" sz="2800" dirty="0"/>
              <a:t>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5.</a:t>
            </a:r>
            <a:r>
              <a:rPr lang="zh-CN" altLang="en-US" dirty="0">
                <a:sym typeface="+mn-ea"/>
              </a:rPr>
              <a:t>性能测试的工具</a:t>
            </a:r>
            <a:r>
              <a:rPr lang="en-US" altLang="zh-CN" dirty="0">
                <a:sym typeface="+mn-ea"/>
              </a:rPr>
              <a:t>---</a:t>
            </a:r>
            <a:r>
              <a:rPr lang="zh-CN" altLang="en-US" sz="2800" dirty="0">
                <a:sym typeface="+mn-ea"/>
              </a:rPr>
              <a:t>库打桩机制典型应用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6875" y="990600"/>
            <a:ext cx="8229600" cy="559371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Windows</a:t>
            </a:r>
            <a:r>
              <a:rPr lang="zh-CN" altLang="en-US" sz="2800" dirty="0"/>
              <a:t>下</a:t>
            </a:r>
            <a:r>
              <a:rPr lang="en-US" altLang="zh-CN" sz="2800" dirty="0"/>
              <a:t>VS</a:t>
            </a:r>
            <a:r>
              <a:rPr lang="zh-CN" altLang="en-US" sz="2800" dirty="0"/>
              <a:t>，本身就有性能评测的组件</a:t>
            </a:r>
            <a:endParaRPr lang="en-US" altLang="zh-CN" sz="2800" dirty="0"/>
          </a:p>
          <a:p>
            <a:pPr lvl="1">
              <a:lnSpc>
                <a:spcPct val="90000"/>
              </a:lnSpc>
            </a:pPr>
            <a:r>
              <a:rPr lang="zh-CN" altLang="en-US" sz="2800" dirty="0"/>
              <a:t>调试：性能探测器：</a:t>
            </a:r>
            <a:r>
              <a:rPr lang="en-US" altLang="zh-CN" sz="2800" dirty="0"/>
              <a:t>CPU</a:t>
            </a:r>
            <a:r>
              <a:rPr lang="zh-CN" altLang="en-US" sz="2800" dirty="0"/>
              <a:t>、</a:t>
            </a:r>
            <a:r>
              <a:rPr lang="en-US" altLang="zh-CN" sz="2800" dirty="0"/>
              <a:t>RAM</a:t>
            </a:r>
            <a:r>
              <a:rPr lang="zh-CN" altLang="en-US" sz="2800" dirty="0"/>
              <a:t>、</a:t>
            </a:r>
            <a:r>
              <a:rPr lang="en-US" altLang="zh-CN" sz="2800" dirty="0"/>
              <a:t>GPU</a:t>
            </a:r>
          </a:p>
          <a:p>
            <a:pPr>
              <a:lnSpc>
                <a:spcPct val="90000"/>
              </a:lnSpc>
            </a:pPr>
            <a:r>
              <a:rPr lang="en-US" altLang="zh-CN" sz="3200" dirty="0"/>
              <a:t>Linux</a:t>
            </a:r>
            <a:r>
              <a:rPr lang="zh-CN" altLang="en-US" sz="3200" dirty="0"/>
              <a:t>下</a:t>
            </a:r>
            <a:r>
              <a:rPr lang="en-US" altLang="zh-CN" sz="3200" dirty="0" err="1"/>
              <a:t>Oprofile</a:t>
            </a:r>
            <a:r>
              <a:rPr lang="zh-CN" altLang="en-US" sz="3200" dirty="0"/>
              <a:t>等工具（</a:t>
            </a:r>
            <a:r>
              <a:rPr lang="en-US" altLang="zh-CN" sz="3200" dirty="0" err="1"/>
              <a:t>gprof</a:t>
            </a:r>
            <a:r>
              <a:rPr lang="zh-CN" altLang="en-US" sz="3200" dirty="0"/>
              <a:t>、</a:t>
            </a:r>
            <a:r>
              <a:rPr lang="en-US" altLang="zh-CN" b="0" dirty="0"/>
              <a:t>google-</a:t>
            </a:r>
            <a:r>
              <a:rPr lang="en-US" altLang="zh-CN" b="0" dirty="0" err="1"/>
              <a:t>perftools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lvl="1">
              <a:lnSpc>
                <a:spcPct val="90000"/>
              </a:lnSpc>
            </a:pPr>
            <a:r>
              <a:rPr lang="en-US" altLang="zh-CN" sz="2800" dirty="0">
                <a:hlinkClick r:id="rId2"/>
              </a:rPr>
              <a:t>https://blog.csdn.net/Blaider/article/details/7730792</a:t>
            </a:r>
            <a:r>
              <a:rPr lang="en-US" altLang="zh-CN" sz="2800" dirty="0"/>
              <a:t>  </a:t>
            </a:r>
            <a:r>
              <a:rPr lang="zh-CN" altLang="en-US" dirty="0"/>
              <a:t>用 </a:t>
            </a:r>
            <a:r>
              <a:rPr lang="en-US" altLang="zh-CN" dirty="0" err="1"/>
              <a:t>OProfile</a:t>
            </a:r>
            <a:r>
              <a:rPr lang="en-US" altLang="zh-CN" dirty="0"/>
              <a:t> </a:t>
            </a:r>
            <a:r>
              <a:rPr lang="zh-CN" altLang="en-US" dirty="0"/>
              <a:t>彻底了解性能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hlinkClick r:id="rId3"/>
              </a:rPr>
              <a:t>https://www.cnblogs.com/</a:t>
            </a:r>
            <a:r>
              <a:rPr lang="en-US" altLang="zh-CN" sz="2400" dirty="0" err="1">
                <a:hlinkClick r:id="rId3"/>
              </a:rPr>
              <a:t>jkkkk</a:t>
            </a:r>
            <a:r>
              <a:rPr lang="en-US" altLang="zh-CN" sz="2400" dirty="0">
                <a:hlinkClick r:id="rId3"/>
              </a:rPr>
              <a:t>/p/6520381.html</a:t>
            </a:r>
            <a:r>
              <a:rPr lang="en-US" altLang="zh-CN" sz="2400" dirty="0"/>
              <a:t>《Linux</a:t>
            </a:r>
            <a:r>
              <a:rPr lang="zh-CN" altLang="en-US" sz="2400" dirty="0"/>
              <a:t>调优工具</a:t>
            </a:r>
            <a:r>
              <a:rPr lang="en-US" altLang="zh-CN" sz="2400" dirty="0" err="1"/>
              <a:t>oprofile</a:t>
            </a:r>
            <a:r>
              <a:rPr lang="zh-CN" altLang="en-US" sz="2400" dirty="0"/>
              <a:t>的演示分析</a:t>
            </a:r>
            <a:r>
              <a:rPr lang="en-US" altLang="zh-CN" sz="2400" dirty="0"/>
              <a:t>》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hlinkClick r:id="rId4"/>
              </a:rPr>
              <a:t>https://www.cnblogs.com/MYSQLZOUQI/p/5426689.html</a:t>
            </a:r>
            <a:endParaRPr lang="zh-CN" altLang="en-US" sz="2400" dirty="0"/>
          </a:p>
          <a:p>
            <a:pPr>
              <a:lnSpc>
                <a:spcPct val="90000"/>
              </a:lnSpc>
            </a:pPr>
            <a:r>
              <a:rPr lang="en-US" altLang="zh-CN" sz="3200" dirty="0"/>
              <a:t>Linux</a:t>
            </a:r>
            <a:r>
              <a:rPr lang="zh-CN" altLang="en-US" sz="3200" dirty="0"/>
              <a:t>下的</a:t>
            </a:r>
            <a:r>
              <a:rPr lang="en-US" altLang="zh-CN" b="0" dirty="0" err="1">
                <a:hlinkClick r:id="rId5"/>
              </a:rPr>
              <a:t>valgrind</a:t>
            </a:r>
            <a:r>
              <a:rPr lang="zh-CN" altLang="en-US" b="0" dirty="0">
                <a:hlinkClick r:id="rId5"/>
              </a:rPr>
              <a:t>：</a:t>
            </a:r>
            <a:r>
              <a:rPr lang="en-US" altLang="zh-CN" b="0" dirty="0">
                <a:hlinkClick r:id="rId5"/>
              </a:rPr>
              <a:t> </a:t>
            </a:r>
            <a:r>
              <a:rPr lang="en-US" altLang="zh-CN" b="0" u="sng" dirty="0" err="1">
                <a:hlinkClick r:id="rId5"/>
              </a:rPr>
              <a:t>callgrind</a:t>
            </a:r>
            <a:r>
              <a:rPr lang="en-US" altLang="zh-CN" b="0" u="sng" dirty="0"/>
              <a:t>/</a:t>
            </a:r>
            <a:r>
              <a:rPr lang="en-US" altLang="zh-CN" dirty="0" err="1"/>
              <a:t>Cachegrind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hlinkClick r:id="rId6"/>
              </a:rPr>
              <a:t>https://www.jianshu.com/p/1e423e3f5ed5</a:t>
            </a:r>
            <a:r>
              <a:rPr lang="zh-CN" altLang="en-US" sz="2400" b="1" dirty="0"/>
              <a:t>将 </a:t>
            </a:r>
            <a:r>
              <a:rPr lang="en-US" altLang="zh-CN" sz="2400" b="1" dirty="0" err="1"/>
              <a:t>Cachegrind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和 </a:t>
            </a:r>
            <a:r>
              <a:rPr lang="en-US" altLang="zh-CN" sz="2400" b="1" dirty="0" err="1"/>
              <a:t>Callgrind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用于性能调优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hlinkClick r:id="rId7"/>
              </a:rPr>
              <a:t>https://blog.csdn.net/u010168781/article/details/84303954</a:t>
            </a: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b="0" dirty="0"/>
          </a:p>
          <a:p>
            <a:pPr>
              <a:lnSpc>
                <a:spcPct val="90000"/>
              </a:lnSpc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234363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87740" cy="5902960"/>
          </a:xfrm>
        </p:spPr>
        <p:txBody>
          <a:bodyPr/>
          <a:lstStyle/>
          <a:p>
            <a:r>
              <a:rPr lang="en-US" altLang="zh-CN" sz="3200" dirty="0"/>
              <a:t>6.</a:t>
            </a:r>
            <a:r>
              <a:rPr lang="zh-CN" altLang="en-US" sz="3200" dirty="0"/>
              <a:t>自己编写性能测试代码</a:t>
            </a:r>
            <a:endParaRPr lang="en-US" altLang="zh-CN" sz="3200" dirty="0"/>
          </a:p>
          <a:p>
            <a:pPr lvl="1"/>
            <a:r>
              <a:rPr lang="en-US" altLang="zh-CN" sz="2400" dirty="0"/>
              <a:t>Time </a:t>
            </a:r>
          </a:p>
          <a:p>
            <a:pPr lvl="1"/>
            <a:r>
              <a:rPr lang="en-US" altLang="zh-CN" sz="2400" dirty="0"/>
              <a:t>RDTSC</a:t>
            </a:r>
          </a:p>
          <a:p>
            <a:pPr lvl="1"/>
            <a:r>
              <a:rPr lang="en-US" altLang="zh-CN" sz="2400" dirty="0"/>
              <a:t>clock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Clock_gettime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r>
              <a:rPr lang="en-US" altLang="zh-CN" sz="2800" dirty="0"/>
              <a:t>7.</a:t>
            </a:r>
            <a:r>
              <a:rPr lang="zh-CN" altLang="en-US" sz="2800" dirty="0"/>
              <a:t>性能测试准确性的讨论</a:t>
            </a:r>
            <a:endParaRPr lang="en-US" altLang="zh-CN" sz="2800" dirty="0"/>
          </a:p>
          <a:p>
            <a:pPr lvl="1"/>
            <a:r>
              <a:rPr lang="zh-CN" altLang="en-US" sz="2400" dirty="0"/>
              <a:t>流水线、超线程、超标量、向量、多核、</a:t>
            </a:r>
            <a:r>
              <a:rPr lang="en-US" altLang="zh-CN" sz="2400" dirty="0"/>
              <a:t>GPU</a:t>
            </a:r>
            <a:r>
              <a:rPr lang="zh-CN" altLang="en-US" sz="2400" dirty="0"/>
              <a:t>、多级</a:t>
            </a:r>
            <a:r>
              <a:rPr lang="en-US" altLang="zh-CN" sz="2400" dirty="0"/>
              <a:t>CACHE</a:t>
            </a:r>
            <a:r>
              <a:rPr lang="zh-CN" altLang="en-US" sz="2400" dirty="0"/>
              <a:t>、编译优化</a:t>
            </a:r>
            <a:r>
              <a:rPr lang="en-US" altLang="zh-CN" sz="2400" dirty="0"/>
              <a:t>Ox</a:t>
            </a:r>
            <a:r>
              <a:rPr lang="zh-CN" altLang="en-US" sz="2400" dirty="0"/>
              <a:t>、多进程、多线程等多种因素对程序性能的综合影响</a:t>
            </a:r>
            <a:endParaRPr lang="en-US" altLang="zh-CN" sz="2400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4928235"/>
          </a:xfrm>
        </p:spPr>
        <p:txBody>
          <a:bodyPr/>
          <a:lstStyle/>
          <a:p>
            <a:r>
              <a:rPr lang="zh-CN" altLang="en-US" sz="2800" dirty="0"/>
              <a:t> 一个图像处理程序实现图像的平滑，其图像分辨率为</a:t>
            </a:r>
            <a:r>
              <a:rPr lang="en-US" altLang="zh-CN" sz="2800" dirty="0"/>
              <a:t>8192*5120</a:t>
            </a:r>
            <a:r>
              <a:rPr lang="zh-CN" altLang="en-US" sz="2800" dirty="0"/>
              <a:t>（</a:t>
            </a:r>
            <a:r>
              <a:rPr lang="en-US" altLang="zh-CN" sz="2800" dirty="0"/>
              <a:t>8K</a:t>
            </a:r>
            <a:r>
              <a:rPr lang="zh-CN" altLang="en-US" sz="2800" dirty="0"/>
              <a:t>），每一点颜色值为</a:t>
            </a:r>
            <a:r>
              <a:rPr lang="en-US" altLang="zh-CN" sz="2800" dirty="0"/>
              <a:t>64b</a:t>
            </a:r>
            <a:r>
              <a:rPr lang="zh-CN" altLang="en-US" sz="2800" dirty="0"/>
              <a:t>，用</a:t>
            </a:r>
            <a:r>
              <a:rPr lang="en-US" altLang="zh-CN" sz="2800" dirty="0"/>
              <a:t>long </a:t>
            </a:r>
            <a:r>
              <a:rPr lang="en-US" altLang="zh-CN" sz="2800" dirty="0" err="1"/>
              <a:t>img</a:t>
            </a:r>
            <a:r>
              <a:rPr lang="en-US" altLang="zh-CN" sz="2800" dirty="0"/>
              <a:t>[8192][5120]</a:t>
            </a:r>
            <a:r>
              <a:rPr lang="zh-CN" altLang="en-US" sz="2800" dirty="0"/>
              <a:t>存储屏幕上的所有点颜色值</a:t>
            </a:r>
            <a:r>
              <a:rPr lang="en-US" altLang="zh-CN" sz="2800" dirty="0"/>
              <a:t>,</a:t>
            </a:r>
            <a:r>
              <a:rPr lang="zh-CN" altLang="en-US" sz="2800" dirty="0"/>
              <a:t>颜色值可以随机、或从</a:t>
            </a:r>
            <a:r>
              <a:rPr lang="en-US" altLang="zh-CN" sz="2800" dirty="0"/>
              <a:t>0</a:t>
            </a:r>
            <a:r>
              <a:rPr lang="zh-CN" altLang="en-US" sz="2800" dirty="0"/>
              <a:t>依行列递增，或真实图像。</a:t>
            </a:r>
          </a:p>
          <a:p>
            <a:r>
              <a:rPr lang="zh-CN" altLang="en-US" sz="2800" dirty="0"/>
              <a:t>平滑算法为：任一点的颜色值为其上下左右</a:t>
            </a:r>
            <a:r>
              <a:rPr lang="en-US" altLang="zh-CN" sz="2800" dirty="0"/>
              <a:t>4</a:t>
            </a:r>
            <a:r>
              <a:rPr lang="zh-CN" altLang="en-US" sz="2800" dirty="0"/>
              <a:t>个点颜色的平均值，即：</a:t>
            </a:r>
          </a:p>
          <a:p>
            <a:r>
              <a:rPr lang="en-US" altLang="zh-CN" sz="2800" dirty="0"/>
              <a:t>       </a:t>
            </a:r>
            <a:r>
              <a:rPr lang="en-US" altLang="zh-CN" sz="2800" dirty="0" err="1"/>
              <a:t>img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][j]  =   (  </a:t>
            </a:r>
            <a:r>
              <a:rPr lang="en-US" altLang="zh-CN" sz="2800" dirty="0" err="1"/>
              <a:t>img</a:t>
            </a:r>
            <a:r>
              <a:rPr lang="en-US" altLang="zh-CN" sz="2800" dirty="0"/>
              <a:t>[i-1][j] + </a:t>
            </a:r>
            <a:r>
              <a:rPr lang="en-US" altLang="zh-CN" sz="2800" dirty="0" err="1"/>
              <a:t>img</a:t>
            </a:r>
            <a:r>
              <a:rPr lang="en-US" altLang="zh-CN" sz="2800" dirty="0"/>
              <a:t>[i+1][j]</a:t>
            </a:r>
          </a:p>
          <a:p>
            <a:r>
              <a:rPr lang="en-US" altLang="zh-CN" sz="2800" dirty="0"/>
              <a:t>                           +</a:t>
            </a:r>
            <a:r>
              <a:rPr lang="en-US" altLang="zh-CN" sz="2800" dirty="0" err="1"/>
              <a:t>img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][j-1] + </a:t>
            </a:r>
            <a:r>
              <a:rPr lang="en-US" altLang="zh-CN" sz="2800" dirty="0" err="1"/>
              <a:t>img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][j+1] )  /4</a:t>
            </a:r>
            <a:r>
              <a:rPr lang="zh-CN" altLang="en-US" sz="2800" dirty="0"/>
              <a:t>。</a:t>
            </a:r>
          </a:p>
          <a:p>
            <a:r>
              <a:rPr lang="zh-CN" altLang="en-US" sz="2800" dirty="0"/>
              <a:t>请面向你的</a:t>
            </a:r>
            <a:r>
              <a:rPr lang="en-US" altLang="zh-CN" sz="2800" dirty="0"/>
              <a:t>CPU</a:t>
            </a:r>
            <a:r>
              <a:rPr lang="zh-CN" altLang="en-US" sz="2800" dirty="0"/>
              <a:t>与</a:t>
            </a:r>
            <a:r>
              <a:rPr lang="en-US" altLang="zh-CN" sz="2800" dirty="0"/>
              <a:t>cache</a:t>
            </a:r>
            <a:r>
              <a:rPr lang="zh-CN" altLang="en-US" sz="2800" dirty="0"/>
              <a:t>，利用本课程学过的优化技术，编写程序，并说明你所采用的优化方法。</a:t>
            </a:r>
            <a:endParaRPr lang="en-US" altLang="zh-CN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86982" cy="762000"/>
          </a:xfrm>
        </p:spPr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实验任务</a:t>
            </a:r>
            <a:r>
              <a:rPr lang="en-US" altLang="zh-CN" dirty="0"/>
              <a:t>:</a:t>
            </a:r>
            <a:r>
              <a:rPr lang="zh-CN" altLang="en-US" dirty="0">
                <a:solidFill>
                  <a:srgbClr val="FF0000"/>
                </a:solidFill>
              </a:rPr>
              <a:t>教师指定任务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DB9358-01EE-E9A6-9765-147E9417E405}"/>
              </a:ext>
            </a:extLst>
          </p:cNvPr>
          <p:cNvSpPr txBox="1"/>
          <p:nvPr/>
        </p:nvSpPr>
        <p:spPr>
          <a:xfrm>
            <a:off x="7236873" y="2115401"/>
            <a:ext cx="355741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>
                <a:solidFill>
                  <a:srgbClr val="FF0000"/>
                </a:solidFill>
                <a:latin typeface="Calibri" panose="020F0502020204030204" pitchFamily="34" charset="0"/>
              </a:rPr>
              <a:t>共享公用子表达式</a:t>
            </a:r>
            <a:endParaRPr lang="en-US" altLang="zh-CN" sz="2000" b="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zh-CN" altLang="en-US" sz="2000" b="0" dirty="0">
                <a:solidFill>
                  <a:srgbClr val="FF0000"/>
                </a:solidFill>
                <a:latin typeface="Calibri" panose="020F0502020204030204" pitchFamily="34" charset="0"/>
              </a:rPr>
              <a:t>还有除法</a:t>
            </a:r>
            <a:endParaRPr lang="en-US" altLang="zh-CN" sz="2000" b="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endParaRPr lang="en-US" altLang="zh-CN" sz="2000" b="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zh-CN" altLang="en-US" sz="2000" b="0" dirty="0">
                <a:solidFill>
                  <a:srgbClr val="FF0000"/>
                </a:solidFill>
                <a:latin typeface="Calibri" panose="020F0502020204030204" pitchFamily="34" charset="0"/>
              </a:rPr>
              <a:t>还有截图显示</a:t>
            </a:r>
            <a:r>
              <a:rPr lang="en-US" altLang="zh-CN" sz="2000" b="0" dirty="0" err="1">
                <a:solidFill>
                  <a:srgbClr val="FF0000"/>
                </a:solidFill>
                <a:latin typeface="Calibri" panose="020F0502020204030204" pitchFamily="34" charset="0"/>
              </a:rPr>
              <a:t>cpu</a:t>
            </a:r>
            <a:r>
              <a:rPr lang="en-US" altLang="zh-CN" sz="2000" b="0" dirty="0">
                <a:solidFill>
                  <a:srgbClr val="FF0000"/>
                </a:solidFill>
                <a:latin typeface="Calibri" panose="020F0502020204030204" pitchFamily="34" charset="0"/>
              </a:rPr>
              <a:t> cache</a:t>
            </a:r>
            <a:r>
              <a:rPr lang="zh-CN" altLang="en-US" sz="2000" b="0" dirty="0">
                <a:solidFill>
                  <a:srgbClr val="FF0000"/>
                </a:solidFill>
                <a:latin typeface="Calibri" panose="020F0502020204030204" pitchFamily="34" charset="0"/>
              </a:rPr>
              <a:t>信息 </a:t>
            </a:r>
            <a:endParaRPr lang="en-US" altLang="zh-CN" sz="2000" b="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endParaRPr lang="en-US" altLang="zh-CN" sz="2000" b="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zh-CN" altLang="en-US" sz="2000" b="0" dirty="0">
                <a:solidFill>
                  <a:srgbClr val="FF0000"/>
                </a:solidFill>
                <a:latin typeface="Calibri" panose="020F0502020204030204" pitchFamily="34" charset="0"/>
              </a:rPr>
              <a:t>内存别名等 要屏蔽掉</a:t>
            </a:r>
            <a:endParaRPr lang="en-US" altLang="zh-CN" sz="2000" b="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endParaRPr lang="en-US" altLang="zh-CN" sz="2000" b="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zh-CN" altLang="en-US" sz="2000" b="0" dirty="0">
                <a:solidFill>
                  <a:srgbClr val="FF0000"/>
                </a:solidFill>
                <a:latin typeface="Calibri" panose="020F0502020204030204" pitchFamily="34" charset="0"/>
              </a:rPr>
              <a:t>充分利用</a:t>
            </a:r>
            <a:r>
              <a:rPr lang="en-US" altLang="zh-CN" sz="2000" b="0" dirty="0">
                <a:solidFill>
                  <a:srgbClr val="FF0000"/>
                </a:solidFill>
                <a:latin typeface="Calibri" panose="020F0502020204030204" pitchFamily="34" charset="0"/>
              </a:rPr>
              <a:t>cache</a:t>
            </a:r>
          </a:p>
          <a:p>
            <a:endParaRPr lang="en-US" altLang="zh-CN" sz="2000" b="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zh-CN" altLang="en-US" sz="2000" b="0" dirty="0">
                <a:solidFill>
                  <a:srgbClr val="FF0000"/>
                </a:solidFill>
                <a:latin typeface="Calibri" panose="020F0502020204030204" pitchFamily="34" charset="0"/>
              </a:rPr>
              <a:t>每个点</a:t>
            </a:r>
            <a:r>
              <a:rPr lang="en-US" altLang="zh-CN" sz="2000" b="0" dirty="0">
                <a:solidFill>
                  <a:srgbClr val="FF0000"/>
                </a:solidFill>
                <a:latin typeface="Calibri" panose="020F0502020204030204" pitchFamily="34" charset="0"/>
              </a:rPr>
              <a:t>8</a:t>
            </a:r>
            <a:r>
              <a:rPr lang="zh-CN" altLang="en-US" sz="2000" b="0" dirty="0">
                <a:solidFill>
                  <a:srgbClr val="FF0000"/>
                </a:solidFill>
                <a:latin typeface="Calibri" panose="020F0502020204030204" pitchFamily="34" charset="0"/>
              </a:rPr>
              <a:t>个字节 </a:t>
            </a:r>
            <a:r>
              <a:rPr lang="en-US" altLang="zh-CN" sz="2000" b="0" dirty="0">
                <a:solidFill>
                  <a:srgbClr val="FF0000"/>
                </a:solidFill>
                <a:latin typeface="Calibri" panose="020F0502020204030204" pitchFamily="34" charset="0"/>
              </a:rPr>
              <a:t>8K </a:t>
            </a:r>
            <a:r>
              <a:rPr lang="zh-CN" altLang="en-US" sz="2000" b="0" dirty="0">
                <a:solidFill>
                  <a:srgbClr val="FF0000"/>
                </a:solidFill>
                <a:latin typeface="Calibri" panose="020F0502020204030204" pitchFamily="34" charset="0"/>
              </a:rPr>
              <a:t>说明每行</a:t>
            </a:r>
            <a:r>
              <a:rPr lang="en-US" altLang="zh-CN" sz="2000" b="0" dirty="0">
                <a:solidFill>
                  <a:srgbClr val="FF0000"/>
                </a:solidFill>
                <a:latin typeface="Calibri" panose="020F0502020204030204" pitchFamily="34" charset="0"/>
              </a:rPr>
              <a:t>64K</a:t>
            </a:r>
            <a:r>
              <a:rPr lang="zh-CN" altLang="en-US" sz="2000" b="0" dirty="0">
                <a:solidFill>
                  <a:srgbClr val="FF0000"/>
                </a:solidFill>
                <a:latin typeface="Calibri" panose="020F0502020204030204" pitchFamily="34" charset="0"/>
              </a:rPr>
              <a:t> 利用分块技术处理</a:t>
            </a:r>
            <a:endParaRPr lang="en-US" altLang="zh-CN" sz="2000" b="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zh-CN" altLang="en-US" sz="2000" b="0" dirty="0">
                <a:solidFill>
                  <a:srgbClr val="FF0000"/>
                </a:solidFill>
                <a:latin typeface="Calibri" panose="020F0502020204030204" pitchFamily="34" charset="0"/>
              </a:rPr>
              <a:t>多大的块？ 利用</a:t>
            </a:r>
            <a:r>
              <a:rPr lang="en-US" altLang="zh-CN" sz="2000" b="0" dirty="0">
                <a:solidFill>
                  <a:srgbClr val="FF0000"/>
                </a:solidFill>
                <a:latin typeface="Calibri" panose="020F0502020204030204" pitchFamily="34" charset="0"/>
              </a:rPr>
              <a:t>cache</a:t>
            </a:r>
          </a:p>
          <a:p>
            <a:endParaRPr lang="en-US" altLang="zh-CN" sz="2000" b="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n-US" altLang="zh-CN" sz="2000" b="0" dirty="0">
                <a:solidFill>
                  <a:srgbClr val="FF0000"/>
                </a:solidFill>
                <a:latin typeface="Calibri" panose="020F0502020204030204" pitchFamily="34" charset="0"/>
              </a:rPr>
              <a:t>CPU</a:t>
            </a:r>
            <a:r>
              <a:rPr lang="zh-CN" altLang="en-US" sz="2000" b="0" dirty="0">
                <a:solidFill>
                  <a:srgbClr val="FF0000"/>
                </a:solidFill>
                <a:latin typeface="Calibri" panose="020F0502020204030204" pitchFamily="34" charset="0"/>
              </a:rPr>
              <a:t>和</a:t>
            </a:r>
            <a:r>
              <a:rPr lang="en-US" altLang="zh-CN" sz="2000" b="0" dirty="0">
                <a:solidFill>
                  <a:srgbClr val="FF0000"/>
                </a:solidFill>
                <a:latin typeface="Calibri" panose="020F0502020204030204" pitchFamily="34" charset="0"/>
              </a:rPr>
              <a:t>cache</a:t>
            </a:r>
            <a:r>
              <a:rPr lang="zh-CN" altLang="en-US" sz="2000" b="0" dirty="0">
                <a:solidFill>
                  <a:srgbClr val="FF0000"/>
                </a:solidFill>
                <a:latin typeface="Calibri" panose="020F0502020204030204" pitchFamily="34" charset="0"/>
              </a:rPr>
              <a:t>各一种 </a:t>
            </a:r>
            <a:r>
              <a:rPr lang="en-US" altLang="zh-CN" sz="2000" b="0" dirty="0">
                <a:solidFill>
                  <a:srgbClr val="FF0000"/>
                </a:solidFill>
                <a:latin typeface="Calibri" panose="020F0502020204030204" pitchFamily="34" charset="0"/>
              </a:rPr>
              <a:t>CPU</a:t>
            </a:r>
            <a:r>
              <a:rPr lang="zh-CN" altLang="en-US" sz="2000" b="0" dirty="0">
                <a:solidFill>
                  <a:srgbClr val="FF0000"/>
                </a:solidFill>
                <a:latin typeface="Calibri" panose="020F0502020204030204" pitchFamily="34" charset="0"/>
              </a:rPr>
              <a:t>带累加器的循环展开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533400"/>
            <a:ext cx="8534400" cy="5867400"/>
          </a:xfrm>
        </p:spPr>
        <p:txBody>
          <a:bodyPr/>
          <a:lstStyle/>
          <a:p>
            <a:r>
              <a:rPr lang="zh-CN" altLang="en-US" sz="2800" dirty="0"/>
              <a:t>实验要求</a:t>
            </a:r>
            <a:endParaRPr lang="en-US" altLang="zh-CN" sz="2800" dirty="0"/>
          </a:p>
          <a:p>
            <a:pPr lvl="1"/>
            <a:r>
              <a:rPr lang="zh-CN" altLang="en-US" sz="2400" dirty="0"/>
              <a:t>实验课堂上可以先完成一般有用的优化</a:t>
            </a:r>
            <a:endParaRPr lang="en-US" altLang="zh-CN" sz="2400" dirty="0"/>
          </a:p>
          <a:p>
            <a:pPr lvl="1"/>
            <a:r>
              <a:rPr lang="zh-CN" altLang="en-US" sz="2400" dirty="0"/>
              <a:t>至少包含</a:t>
            </a:r>
            <a:r>
              <a:rPr lang="en-US" altLang="zh-CN" sz="2400" dirty="0"/>
              <a:t>CPU</a:t>
            </a:r>
            <a:r>
              <a:rPr lang="zh-CN" altLang="en-US" sz="2400" dirty="0"/>
              <a:t>、</a:t>
            </a:r>
            <a:r>
              <a:rPr lang="en-US" altLang="zh-CN" sz="2400" dirty="0"/>
              <a:t>Cache</a:t>
            </a:r>
            <a:r>
              <a:rPr lang="zh-CN" altLang="en-US" sz="2400" dirty="0"/>
              <a:t>优化的各一种方法</a:t>
            </a:r>
            <a:endParaRPr lang="en-US" altLang="zh-CN" sz="2400" dirty="0"/>
          </a:p>
          <a:p>
            <a:pPr lvl="1"/>
            <a:r>
              <a:rPr lang="zh-CN" altLang="en-US" sz="2400" dirty="0"/>
              <a:t>提示：为方便测量，整个算法循环</a:t>
            </a:r>
            <a:r>
              <a:rPr lang="en-US" altLang="zh-CN" sz="2400" dirty="0"/>
              <a:t>10000</a:t>
            </a:r>
            <a:r>
              <a:rPr lang="zh-CN" altLang="en-US" sz="2400" dirty="0"/>
              <a:t>次以上</a:t>
            </a:r>
            <a:endParaRPr lang="en-US" altLang="zh-CN" sz="2400" dirty="0"/>
          </a:p>
          <a:p>
            <a:pPr lvl="1"/>
            <a:r>
              <a:rPr lang="zh-CN" altLang="en-US" sz="2400" dirty="0"/>
              <a:t>提供原始程序、优化后的程序</a:t>
            </a:r>
            <a:endParaRPr lang="en-US" altLang="zh-CN" sz="2400" dirty="0"/>
          </a:p>
          <a:p>
            <a:pPr lvl="1"/>
            <a:r>
              <a:rPr lang="zh-CN" altLang="en-US" sz="2400" dirty="0"/>
              <a:t>提供性能评测结果、截图</a:t>
            </a:r>
            <a:endParaRPr lang="en-US" altLang="zh-CN" sz="2400" dirty="0"/>
          </a:p>
          <a:p>
            <a:pPr lvl="1"/>
            <a:r>
              <a:rPr lang="zh-CN" altLang="en-US" sz="2400" dirty="0"/>
              <a:t>分析说明你所采用的方法目的达成情况</a:t>
            </a:r>
            <a:endParaRPr lang="en-US" altLang="zh-CN" sz="2400" dirty="0"/>
          </a:p>
          <a:p>
            <a:pPr lvl="1"/>
            <a:r>
              <a:rPr lang="zh-CN" altLang="en-US" sz="2400" dirty="0"/>
              <a:t>按要求撰写实验报告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Windows</a:t>
            </a:r>
            <a:r>
              <a:rPr lang="zh-CN" altLang="en-US" sz="2400" dirty="0"/>
              <a:t>、</a:t>
            </a:r>
            <a:r>
              <a:rPr lang="en-US" altLang="zh-CN" sz="2400" dirty="0"/>
              <a:t>Linux</a:t>
            </a:r>
            <a:r>
              <a:rPr lang="zh-CN" altLang="en-US" sz="2400" dirty="0"/>
              <a:t>，可任选一个平台</a:t>
            </a:r>
            <a:endParaRPr lang="en-US" altLang="zh-CN" sz="2400" dirty="0"/>
          </a:p>
          <a:p>
            <a:pPr lvl="1"/>
            <a:r>
              <a:rPr lang="zh-CN" altLang="en-US" sz="2400" dirty="0"/>
              <a:t>面向泰山服务器</a:t>
            </a:r>
            <a:r>
              <a:rPr lang="en-US" altLang="zh-CN" sz="2400" dirty="0"/>
              <a:t>CPU</a:t>
            </a:r>
            <a:r>
              <a:rPr lang="zh-CN" altLang="en-US" sz="2400" dirty="0"/>
              <a:t>与</a:t>
            </a:r>
            <a:r>
              <a:rPr lang="en-US" altLang="zh-CN" sz="2400" dirty="0"/>
              <a:t>Cache</a:t>
            </a:r>
            <a:r>
              <a:rPr lang="zh-CN" altLang="en-US" sz="2400" dirty="0"/>
              <a:t> 优化。程序保留在服务器上</a:t>
            </a:r>
            <a:endParaRPr lang="en-US" altLang="zh-CN" sz="2400" dirty="0"/>
          </a:p>
          <a:p>
            <a:pPr lvl="1"/>
            <a:r>
              <a:rPr lang="zh-CN" altLang="en-US" sz="2400" dirty="0"/>
              <a:t>边缘点可不处理，不建议分支处理，因为降低性能</a:t>
            </a:r>
            <a:endParaRPr lang="en-US" altLang="zh-CN" sz="2400" dirty="0"/>
          </a:p>
          <a:p>
            <a:pPr lvl="1"/>
            <a:r>
              <a:rPr lang="zh-CN" altLang="en-US" sz="2400" dirty="0"/>
              <a:t>平滑后图像应覆盖原图像，尽量少申请数组空间</a:t>
            </a:r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2D661B1-B352-C6E5-BD8C-7913FB5C7996}"/>
              </a:ext>
            </a:extLst>
          </p:cNvPr>
          <p:cNvSpPr txBox="1"/>
          <p:nvPr/>
        </p:nvSpPr>
        <p:spPr>
          <a:xfrm>
            <a:off x="7010400" y="762000"/>
            <a:ext cx="549823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 err="1">
                <a:solidFill>
                  <a:srgbClr val="FF0000"/>
                </a:solidFill>
                <a:latin typeface="Calibri" panose="020F0502020204030204" pitchFamily="34" charset="0"/>
              </a:rPr>
              <a:t>cpu</a:t>
            </a:r>
            <a:r>
              <a:rPr lang="en-US" altLang="zh-CN" sz="1800" b="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zh-CN" altLang="en-US" sz="1800" b="0" dirty="0">
                <a:solidFill>
                  <a:srgbClr val="FF0000"/>
                </a:solidFill>
                <a:latin typeface="Calibri" panose="020F0502020204030204" pitchFamily="34" charset="0"/>
              </a:rPr>
              <a:t>和 </a:t>
            </a:r>
            <a:r>
              <a:rPr lang="en-US" altLang="zh-CN" sz="1800" b="0" dirty="0">
                <a:solidFill>
                  <a:srgbClr val="FF0000"/>
                </a:solidFill>
                <a:latin typeface="Calibri" panose="020F0502020204030204" pitchFamily="34" charset="0"/>
              </a:rPr>
              <a:t>cache</a:t>
            </a:r>
            <a:r>
              <a:rPr lang="zh-CN" altLang="en-US" sz="1800" b="0" dirty="0">
                <a:solidFill>
                  <a:srgbClr val="FF0000"/>
                </a:solidFill>
                <a:latin typeface="Calibri" panose="020F0502020204030204" pitchFamily="34" charset="0"/>
              </a:rPr>
              <a:t>各一种</a:t>
            </a:r>
            <a:endParaRPr lang="en-US" altLang="zh-CN" sz="1800" b="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endParaRPr lang="en-US" altLang="zh-CN" sz="1800" b="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zh-CN" altLang="en-US" sz="1800" b="0" dirty="0">
                <a:solidFill>
                  <a:srgbClr val="FF0000"/>
                </a:solidFill>
                <a:latin typeface="Calibri" panose="020F0502020204030204" pitchFamily="34" charset="0"/>
              </a:rPr>
              <a:t>集成所有的优化方法</a:t>
            </a:r>
            <a:endParaRPr lang="en-US" altLang="zh-CN" sz="1800" b="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endParaRPr lang="en-US" altLang="zh-CN" sz="1800" b="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zh-CN" altLang="en-US" sz="1800" b="0" dirty="0">
                <a:solidFill>
                  <a:srgbClr val="FF0000"/>
                </a:solidFill>
                <a:latin typeface="Calibri" panose="020F0502020204030204" pitchFamily="34" charset="0"/>
              </a:rPr>
              <a:t>原始时间多少 优化后时间多少</a:t>
            </a:r>
            <a:endParaRPr lang="en-US" altLang="zh-CN" sz="1800" b="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zh-CN" altLang="en-US" sz="1800" b="0" dirty="0">
                <a:solidFill>
                  <a:srgbClr val="FF0000"/>
                </a:solidFill>
                <a:latin typeface="Calibri" panose="020F0502020204030204" pitchFamily="34" charset="0"/>
              </a:rPr>
              <a:t>可以在</a:t>
            </a:r>
            <a:r>
              <a:rPr lang="en-US" altLang="zh-CN" sz="1800" b="0" dirty="0">
                <a:solidFill>
                  <a:srgbClr val="FF0000"/>
                </a:solidFill>
                <a:latin typeface="Calibri" panose="020F0502020204030204" pitchFamily="34" charset="0"/>
              </a:rPr>
              <a:t>window </a:t>
            </a:r>
            <a:r>
              <a:rPr lang="zh-CN" altLang="en-US" sz="1800" b="0" dirty="0">
                <a:solidFill>
                  <a:srgbClr val="FF0000"/>
                </a:solidFill>
                <a:latin typeface="Calibri" panose="020F0502020204030204" pitchFamily="34" charset="0"/>
              </a:rPr>
              <a:t>也可以在</a:t>
            </a:r>
            <a:r>
              <a:rPr lang="en-US" altLang="zh-CN" sz="1800" b="0" dirty="0" err="1">
                <a:solidFill>
                  <a:srgbClr val="FF0000"/>
                </a:solidFill>
                <a:latin typeface="Calibri" panose="020F0502020204030204" pitchFamily="34" charset="0"/>
              </a:rPr>
              <a:t>linux</a:t>
            </a:r>
            <a:endParaRPr lang="en-US" altLang="zh-CN" sz="1800" b="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endParaRPr lang="en-US" altLang="zh-CN" sz="1800" b="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zh-CN" altLang="en-US" sz="1800" b="0" dirty="0">
                <a:solidFill>
                  <a:srgbClr val="FF0000"/>
                </a:solidFill>
                <a:latin typeface="Calibri" panose="020F0502020204030204" pitchFamily="34" charset="0"/>
              </a:rPr>
              <a:t>但要在泰山服务器 但要面向泰山服务器优化</a:t>
            </a:r>
            <a:endParaRPr lang="en-US" altLang="zh-CN" sz="1800" b="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zh-CN" altLang="en-US" sz="1800" b="0" dirty="0">
                <a:solidFill>
                  <a:srgbClr val="FF0000"/>
                </a:solidFill>
                <a:latin typeface="Calibri" panose="020F0502020204030204" pitchFamily="34" charset="0"/>
              </a:rPr>
              <a:t>它的核是多少 </a:t>
            </a:r>
            <a:r>
              <a:rPr lang="en-US" altLang="zh-CN" sz="1800" b="0" dirty="0" err="1">
                <a:solidFill>
                  <a:srgbClr val="FF0000"/>
                </a:solidFill>
                <a:latin typeface="Calibri" panose="020F0502020204030204" pitchFamily="34" charset="0"/>
              </a:rPr>
              <a:t>cpu</a:t>
            </a:r>
            <a:r>
              <a:rPr lang="zh-CN" altLang="en-US" sz="1800" b="0" dirty="0">
                <a:solidFill>
                  <a:srgbClr val="FF0000"/>
                </a:solidFill>
                <a:latin typeface="Calibri" panose="020F0502020204030204" pitchFamily="34" charset="0"/>
              </a:rPr>
              <a:t>是多少 </a:t>
            </a:r>
            <a:r>
              <a:rPr lang="en-US" altLang="zh-CN" sz="1800" b="0" dirty="0">
                <a:solidFill>
                  <a:srgbClr val="FF0000"/>
                </a:solidFill>
                <a:latin typeface="Calibri" panose="020F0502020204030204" pitchFamily="34" charset="0"/>
              </a:rPr>
              <a:t>cache</a:t>
            </a:r>
            <a:r>
              <a:rPr lang="zh-CN" altLang="en-US" sz="1800" b="0" dirty="0">
                <a:solidFill>
                  <a:srgbClr val="FF0000"/>
                </a:solidFill>
                <a:latin typeface="Calibri" panose="020F0502020204030204" pitchFamily="34" charset="0"/>
              </a:rPr>
              <a:t>是多少</a:t>
            </a:r>
            <a:endParaRPr lang="en-US" altLang="zh-CN" sz="1800" b="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zh-CN" altLang="en-US" sz="1800" b="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1800" b="0" dirty="0" err="1">
                <a:solidFill>
                  <a:srgbClr val="FF0000"/>
                </a:solidFill>
                <a:latin typeface="Calibri" panose="020F0502020204030204" pitchFamily="34" charset="0"/>
              </a:rPr>
              <a:t>catproc</a:t>
            </a:r>
            <a:r>
              <a:rPr lang="en-US" altLang="zh-CN" sz="1800" b="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1800" b="0" dirty="0" err="1">
                <a:solidFill>
                  <a:srgbClr val="FF0000"/>
                </a:solidFill>
                <a:latin typeface="Calibri" panose="020F0502020204030204" pitchFamily="34" charset="0"/>
              </a:rPr>
              <a:t>cpu</a:t>
            </a:r>
            <a:r>
              <a:rPr lang="en-US" altLang="zh-CN" sz="1800" b="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1800" b="0" dirty="0" err="1">
                <a:solidFill>
                  <a:srgbClr val="FF0000"/>
                </a:solidFill>
                <a:latin typeface="Calibri" panose="020F0502020204030204" pitchFamily="34" charset="0"/>
              </a:rPr>
              <a:t>uver</a:t>
            </a:r>
            <a:r>
              <a:rPr lang="en-US" altLang="zh-CN" sz="1800" b="0" dirty="0">
                <a:solidFill>
                  <a:srgbClr val="FF0000"/>
                </a:solidFill>
                <a:latin typeface="Calibri" panose="020F0502020204030204" pitchFamily="34" charset="0"/>
              </a:rPr>
              <a:t>  </a:t>
            </a:r>
            <a:r>
              <a:rPr lang="en-US" altLang="zh-CN" sz="1800" b="0" dirty="0" err="1">
                <a:solidFill>
                  <a:srgbClr val="FF0000"/>
                </a:solidFill>
                <a:latin typeface="Calibri" panose="020F0502020204030204" pitchFamily="34" charset="0"/>
              </a:rPr>
              <a:t>catproc</a:t>
            </a:r>
            <a:r>
              <a:rPr lang="en-US" altLang="zh-CN" sz="1800" b="0" dirty="0">
                <a:solidFill>
                  <a:srgbClr val="FF0000"/>
                </a:solidFill>
                <a:latin typeface="Calibri" panose="020F0502020204030204" pitchFamily="34" charset="0"/>
              </a:rPr>
              <a:t> / </a:t>
            </a:r>
            <a:r>
              <a:rPr lang="en-US" altLang="zh-CN" sz="1800" b="0" dirty="0" err="1">
                <a:solidFill>
                  <a:srgbClr val="FF0000"/>
                </a:solidFill>
                <a:latin typeface="Calibri" panose="020F0502020204030204" pitchFamily="34" charset="0"/>
              </a:rPr>
              <a:t>memeory</a:t>
            </a:r>
            <a:r>
              <a:rPr lang="en-US" altLang="zh-CN" sz="1800" b="0" dirty="0">
                <a:solidFill>
                  <a:srgbClr val="FF0000"/>
                </a:solidFill>
                <a:latin typeface="Calibri" panose="020F0502020204030204" pitchFamily="34" charset="0"/>
              </a:rPr>
              <a:t> printer</a:t>
            </a:r>
            <a:r>
              <a:rPr lang="zh-CN" altLang="en-US" sz="1800" b="0" dirty="0">
                <a:solidFill>
                  <a:srgbClr val="FF0000"/>
                </a:solidFill>
                <a:latin typeface="Calibri" panose="020F0502020204030204" pitchFamily="34" charset="0"/>
              </a:rPr>
              <a:t>（去搜）</a:t>
            </a:r>
            <a:endParaRPr lang="en-US" altLang="zh-CN" sz="1800" b="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endParaRPr lang="en-US" altLang="zh-CN" sz="1800" b="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zh-CN" altLang="en-US" sz="1800" b="0" dirty="0">
                <a:solidFill>
                  <a:srgbClr val="FF0000"/>
                </a:solidFill>
                <a:latin typeface="Calibri" panose="020F0502020204030204" pitchFamily="34" charset="0"/>
              </a:rPr>
              <a:t>从</a:t>
            </a:r>
            <a:r>
              <a:rPr lang="en-US" altLang="zh-CN" sz="1800" b="0" dirty="0">
                <a:solidFill>
                  <a:srgbClr val="FF0000"/>
                </a:solidFill>
                <a:latin typeface="Calibri" panose="020F0502020204030204" pitchFamily="34" charset="0"/>
              </a:rPr>
              <a:t>1----n-1 </a:t>
            </a:r>
            <a:r>
              <a:rPr lang="zh-CN" altLang="en-US" sz="1800" b="0" dirty="0">
                <a:solidFill>
                  <a:srgbClr val="FF0000"/>
                </a:solidFill>
                <a:latin typeface="Calibri" panose="020F0502020204030204" pitchFamily="34" charset="0"/>
              </a:rPr>
              <a:t>边缘点不处理 </a:t>
            </a:r>
            <a:endParaRPr lang="en-US" altLang="zh-CN" sz="1800" b="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zh-CN" altLang="en-US" sz="1800" b="0" dirty="0">
                <a:solidFill>
                  <a:srgbClr val="FF0000"/>
                </a:solidFill>
                <a:latin typeface="Calibri" panose="020F0502020204030204" pitchFamily="34" charset="0"/>
              </a:rPr>
              <a:t>平滑后的图像覆盖原图像  但要思考下一行怎么处理</a:t>
            </a:r>
            <a:endParaRPr lang="en-US" altLang="zh-CN" sz="1800" b="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zh-CN" altLang="en-US" sz="1800" b="0" dirty="0">
                <a:solidFill>
                  <a:srgbClr val="FF0000"/>
                </a:solidFill>
                <a:latin typeface="Calibri" panose="020F0502020204030204" pitchFamily="34" charset="0"/>
              </a:rPr>
              <a:t>可以申请一个小的数组 小的存储器 尽量小 </a:t>
            </a:r>
            <a:endParaRPr lang="en-US" altLang="zh-CN" sz="1800" b="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zh-CN" altLang="en-US" sz="1800" b="0" dirty="0">
                <a:solidFill>
                  <a:srgbClr val="FF0000"/>
                </a:solidFill>
                <a:latin typeface="Calibri" panose="020F0502020204030204" pitchFamily="34" charset="0"/>
              </a:rPr>
              <a:t>如果分块 那就更小了</a:t>
            </a:r>
          </a:p>
        </p:txBody>
      </p:sp>
    </p:spTree>
    <p:extLst>
      <p:ext uri="{BB962C8B-B14F-4D97-AF65-F5344CB8AC3E}">
        <p14:creationId xmlns:p14="http://schemas.microsoft.com/office/powerpoint/2010/main" val="138122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  </a:t>
            </a:r>
            <a:r>
              <a:rPr lang="en-US" altLang="zh-CN" dirty="0">
                <a:solidFill>
                  <a:srgbClr val="FF0000"/>
                </a:solidFill>
              </a:rPr>
              <a:t>2 </a:t>
            </a:r>
            <a:r>
              <a:rPr lang="zh-CN" altLang="en-US" dirty="0">
                <a:solidFill>
                  <a:srgbClr val="FF0000"/>
                </a:solidFill>
              </a:rPr>
              <a:t>周内 </a:t>
            </a:r>
            <a:r>
              <a:rPr lang="zh-CN" altLang="en-US" dirty="0"/>
              <a:t>提交至课代表并打包给授课教师。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 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.zip </a:t>
            </a:r>
            <a:r>
              <a:rPr lang="zh-CN" altLang="en-US" dirty="0"/>
              <a:t>即可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在实验报告中，要对每一优化方法与评测结果进行说明，并进行分析，要有截图标注及说明。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</a:pPr>
            <a:r>
              <a:rPr lang="zh-CN" altLang="en-US" dirty="0"/>
              <a:t>注意：及时保存代码、记录实验数据与截图等等。以方便实验报告的撰写。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5105400"/>
          </a:xfrm>
        </p:spPr>
        <p:txBody>
          <a:bodyPr/>
          <a:lstStyle/>
          <a:p>
            <a:r>
              <a:rPr lang="zh-CN" altLang="en-US" dirty="0"/>
              <a:t>实验类型：综合型实验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理解程序优化的</a:t>
            </a:r>
            <a:r>
              <a:rPr lang="en-US" altLang="zh-CN" dirty="0"/>
              <a:t>10</a:t>
            </a:r>
            <a:r>
              <a:rPr lang="zh-CN" altLang="en-US" dirty="0"/>
              <a:t>个维度</a:t>
            </a:r>
            <a:endParaRPr lang="en-US" altLang="zh-CN" dirty="0"/>
          </a:p>
          <a:p>
            <a:pPr lvl="1"/>
            <a:r>
              <a:rPr lang="zh-CN" altLang="en-US" dirty="0"/>
              <a:t>熟练利用工具进行程序的性能评价、瓶颈定位</a:t>
            </a:r>
            <a:endParaRPr lang="en-US" altLang="zh-CN" dirty="0"/>
          </a:p>
          <a:p>
            <a:pPr lvl="1"/>
            <a:r>
              <a:rPr lang="zh-CN" altLang="en-US" dirty="0"/>
              <a:t>掌握多种程序性能优化的方法</a:t>
            </a:r>
            <a:endParaRPr lang="en-US" altLang="zh-CN" dirty="0"/>
          </a:p>
          <a:p>
            <a:pPr lvl="1"/>
            <a:r>
              <a:rPr lang="zh-CN" altLang="en-US" dirty="0"/>
              <a:t>熟练应用软件、硬件等底层技术优化程序性能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</a:t>
            </a:r>
            <a:r>
              <a:rPr lang="en-US" altLang="zh-CN" dirty="0"/>
              <a:t>XXX</a:t>
            </a:r>
          </a:p>
          <a:p>
            <a:pPr lvl="1"/>
            <a:r>
              <a:rPr lang="zh-CN" altLang="en-US" dirty="0"/>
              <a:t>实验室教师：</a:t>
            </a:r>
            <a:r>
              <a:rPr lang="en-US" altLang="zh-CN" dirty="0"/>
              <a:t>XXX1</a:t>
            </a:r>
            <a:r>
              <a:rPr lang="zh-CN" altLang="en-US" dirty="0"/>
              <a:t>、</a:t>
            </a:r>
            <a:r>
              <a:rPr lang="en-US" altLang="zh-CN" dirty="0"/>
              <a:t>XXX2</a:t>
            </a:r>
          </a:p>
          <a:p>
            <a:pPr lvl="1"/>
            <a:r>
              <a:rPr lang="en-US" altLang="zh-CN" dirty="0"/>
              <a:t>TA</a:t>
            </a:r>
            <a:r>
              <a:rPr lang="zh-CN" altLang="en-US" dirty="0"/>
              <a:t>：</a:t>
            </a:r>
            <a:r>
              <a:rPr lang="en-US" altLang="zh-CN" dirty="0"/>
              <a:t>XXX1</a:t>
            </a:r>
            <a:r>
              <a:rPr lang="zh-CN" altLang="en-US" dirty="0"/>
              <a:t>、</a:t>
            </a:r>
            <a:r>
              <a:rPr lang="en-US" altLang="zh-CN" dirty="0"/>
              <a:t>XXX2</a:t>
            </a:r>
          </a:p>
          <a:p>
            <a:r>
              <a:rPr lang="zh-CN" altLang="en-US" dirty="0"/>
              <a:t>实验班级、人数与分组</a:t>
            </a:r>
            <a:endParaRPr lang="en-US" altLang="zh-CN" dirty="0"/>
          </a:p>
          <a:p>
            <a:pPr lvl="1"/>
            <a:r>
              <a:rPr lang="en-US" altLang="zh-CN" dirty="0"/>
              <a:t>20XXXXX, 20XXXXX, 20XXXXX, 20XXXXX</a:t>
            </a:r>
            <a:endParaRPr lang="zh-CN" altLang="en-US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835" y="539115"/>
            <a:ext cx="8558530" cy="6100445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2</a:t>
            </a:r>
            <a:r>
              <a:rPr lang="zh-CN" altLang="en-US" dirty="0"/>
              <a:t>，周</a:t>
            </a:r>
            <a:r>
              <a:rPr lang="en-US" altLang="zh-CN" dirty="0"/>
              <a:t>X  </a:t>
            </a:r>
            <a:r>
              <a:rPr lang="zh-CN" altLang="en-US" dirty="0"/>
              <a:t> </a:t>
            </a:r>
            <a:r>
              <a:rPr lang="en-US" altLang="zh-CN" dirty="0"/>
              <a:t>X-X</a:t>
            </a:r>
            <a:r>
              <a:rPr lang="zh-CN" altLang="en-US" dirty="0"/>
              <a:t>节</a:t>
            </a:r>
            <a:endParaRPr lang="en-US" altLang="zh-CN" dirty="0"/>
          </a:p>
          <a:p>
            <a:r>
              <a:rPr lang="zh-CN" altLang="en-US" dirty="0"/>
              <a:t>实验学分：</a:t>
            </a:r>
            <a:r>
              <a:rPr lang="en-US" altLang="zh-CN" dirty="0"/>
              <a:t>0.5</a:t>
            </a:r>
            <a:r>
              <a:rPr lang="zh-CN" altLang="en-US" dirty="0"/>
              <a:t>，本实验按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2.5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G709,G712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Windows7/10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 以上；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 err="1"/>
              <a:t>CodeBlocks</a:t>
            </a:r>
            <a:r>
              <a:rPr lang="en-US" altLang="zh-CN" dirty="0"/>
              <a:t> 64</a:t>
            </a:r>
            <a:r>
              <a:rPr lang="zh-CN" altLang="en-US" dirty="0"/>
              <a:t>位；</a:t>
            </a:r>
            <a:r>
              <a:rPr lang="en-US" altLang="zh-CN" dirty="0"/>
              <a:t>vi/vim/</a:t>
            </a:r>
            <a:r>
              <a:rPr lang="en-US" altLang="zh-CN" dirty="0" err="1"/>
              <a:t>gedit+gcc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+mn-ea"/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C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汇编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Linux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  <a:sym typeface="+mn-ea"/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CMU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  <a:sym typeface="+mn-ea"/>
                <a:hlinkClick r:id="rId3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  <a:sym typeface="+mn-ea"/>
              </a:rPr>
              <a:t>   </a:t>
            </a:r>
            <a:r>
              <a:rPr lang="en-US" altLang="zh-CN" u="sng" dirty="0">
                <a:solidFill>
                  <a:srgbClr val="FF0000"/>
                </a:solidFill>
                <a:sym typeface="+mn-ea"/>
                <a:hlinkClick r:id="rId4"/>
              </a:rPr>
              <a:t>http://forum.ubuntu.org.cn/</a:t>
            </a:r>
            <a:r>
              <a:rPr lang="en-US" altLang="zh-CN" u="sng" dirty="0">
                <a:solidFill>
                  <a:srgbClr val="FF0000"/>
                </a:solidFill>
                <a:sym typeface="+mn-ea"/>
              </a:rPr>
              <a:t>      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网站与论坛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0070C0"/>
                </a:solidFill>
              </a:rPr>
              <a:t>请写出程序优化的十个维度</a:t>
            </a:r>
          </a:p>
          <a:p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/>
              <a:t>如何编写面向编译器、</a:t>
            </a:r>
            <a:r>
              <a:rPr lang="en-US" altLang="zh-CN" dirty="0"/>
              <a:t>CPU</a:t>
            </a:r>
            <a:r>
              <a:rPr lang="zh-CN" altLang="en-US" dirty="0"/>
              <a:t>、存储器友好的程序。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性能测试方法：</a:t>
            </a:r>
            <a:r>
              <a:rPr lang="en-US" altLang="zh-CN" dirty="0"/>
              <a:t>time</a:t>
            </a:r>
            <a:r>
              <a:rPr lang="zh-CN" altLang="en-US" dirty="0"/>
              <a:t>、</a:t>
            </a:r>
            <a:r>
              <a:rPr lang="en-US" altLang="zh-CN" dirty="0"/>
              <a:t>RDTSC</a:t>
            </a:r>
            <a:r>
              <a:rPr lang="zh-CN" altLang="en-US" dirty="0"/>
              <a:t>、</a:t>
            </a:r>
            <a:r>
              <a:rPr lang="en-US" altLang="zh-CN" dirty="0"/>
              <a:t>clock</a:t>
            </a:r>
          </a:p>
          <a:p>
            <a:endParaRPr lang="en-US" altLang="zh-CN" dirty="0"/>
          </a:p>
          <a:p>
            <a:r>
              <a:rPr lang="zh-CN" altLang="en-US" dirty="0"/>
              <a:t>性能测试准确性的文献查找：流水线、超线程、超标量、向量、多核、</a:t>
            </a:r>
            <a:r>
              <a:rPr lang="en-US" altLang="zh-CN" dirty="0"/>
              <a:t>GPU</a:t>
            </a:r>
            <a:r>
              <a:rPr lang="zh-CN" altLang="en-US" dirty="0"/>
              <a:t>、多级</a:t>
            </a:r>
            <a:r>
              <a:rPr lang="en-US" altLang="zh-CN" dirty="0"/>
              <a:t>CACHE</a:t>
            </a:r>
            <a:r>
              <a:rPr lang="zh-CN" altLang="en-US" dirty="0"/>
              <a:t>、编译优化</a:t>
            </a:r>
            <a:r>
              <a:rPr lang="en-US" altLang="zh-CN" dirty="0"/>
              <a:t>Ox</a:t>
            </a:r>
            <a:r>
              <a:rPr lang="zh-CN" altLang="en-US" dirty="0"/>
              <a:t>、多进程、多线程等多种因素对程序性能的综合影响。</a:t>
            </a:r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2015 </a:t>
            </a:r>
            <a:r>
              <a:rPr lang="zh-CN" altLang="en-US" dirty="0"/>
              <a:t>以上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Perf</a:t>
            </a:r>
            <a:r>
              <a:rPr lang="zh-CN" altLang="en-US" dirty="0"/>
              <a:t>、</a:t>
            </a:r>
            <a:r>
              <a:rPr lang="en-US" altLang="zh-CN" dirty="0"/>
              <a:t>VS</a:t>
            </a:r>
            <a:r>
              <a:rPr lang="zh-CN" altLang="en-US" dirty="0"/>
              <a:t>的性能探测器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 err="1"/>
              <a:t>oprofiler</a:t>
            </a:r>
            <a:r>
              <a:rPr lang="zh-CN" altLang="en-US" dirty="0"/>
              <a:t>、</a:t>
            </a:r>
            <a:r>
              <a:rPr lang="en-US" altLang="zh-CN" dirty="0" err="1"/>
              <a:t>gprof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/>
            <a:r>
              <a:rPr lang="zh-CN" altLang="en-US" dirty="0"/>
              <a:t>老师演示</a:t>
            </a:r>
            <a:r>
              <a:rPr lang="en-US" altLang="zh-CN" dirty="0"/>
              <a:t>SSEAVX</a:t>
            </a:r>
          </a:p>
          <a:p>
            <a:pPr lvl="1"/>
            <a:r>
              <a:rPr lang="zh-CN" altLang="en-US" dirty="0"/>
              <a:t>完成老师指定任务的程序优化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十个优化维度：优化源程序</a:t>
            </a:r>
            <a:r>
              <a:rPr lang="en-US" altLang="zh-CN" dirty="0"/>
              <a:t>-</a:t>
            </a:r>
            <a:r>
              <a:rPr lang="zh-CN" altLang="en-US" dirty="0"/>
              <a:t>高级语言</a:t>
            </a:r>
            <a:endParaRPr lang="en-US" altLang="zh-CN" dirty="0"/>
          </a:p>
          <a:p>
            <a:pPr lvl="1"/>
            <a:r>
              <a:rPr lang="zh-CN" altLang="en-US" dirty="0"/>
              <a:t>本课程重点在性能优化</a:t>
            </a:r>
            <a:endParaRPr lang="en-US" altLang="zh-CN" dirty="0"/>
          </a:p>
          <a:p>
            <a:pPr lvl="1"/>
            <a:r>
              <a:rPr lang="zh-CN" altLang="en-US" dirty="0"/>
              <a:t>计算机系统设计本身就考虑到了</a:t>
            </a:r>
            <a:r>
              <a:rPr lang="zh-CN" altLang="en-US" dirty="0">
                <a:highlight>
                  <a:srgbClr val="FFFF00"/>
                </a:highlight>
              </a:rPr>
              <a:t>性能优化</a:t>
            </a:r>
            <a:r>
              <a:rPr lang="zh-CN" altLang="en-US" dirty="0"/>
              <a:t>、空间优化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89115" y="269268"/>
            <a:ext cx="5373686" cy="60529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9pPr>
          </a:lstStyle>
          <a:p>
            <a:pPr algn="ctr"/>
            <a:r>
              <a:rPr lang="zh-CN" altLang="en-US" b="1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十个优化维度</a:t>
            </a:r>
          </a:p>
        </p:txBody>
      </p:sp>
      <p:sp>
        <p:nvSpPr>
          <p:cNvPr id="6" name="Rectangle 4"/>
          <p:cNvSpPr>
            <a:spLocks noGrp="1" noChangeArrowheads="1"/>
          </p:cNvSpPr>
          <p:nvPr/>
        </p:nvSpPr>
        <p:spPr bwMode="auto">
          <a:xfrm>
            <a:off x="457200" y="1295400"/>
            <a:ext cx="8305800" cy="510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9pPr>
          </a:lstStyle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更快（本课程重点！）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更省（存储空间、运行空间）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更美（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UI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交互）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更正确（本课程重点！各种条件下）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更可靠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可移植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更强大（功能）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更方便（使用）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更范（格式符合编程规范、接口规范 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更易懂（能读明白、有注释、模块化）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</a:t>
            </a:r>
            <a:r>
              <a:rPr lang="zh-CN" altLang="en-US" dirty="0">
                <a:sym typeface="+mn-ea"/>
              </a:rPr>
              <a:t>性能优化方法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6875" y="990600"/>
            <a:ext cx="8229600" cy="559371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一般有用的优化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代码移动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复杂指令简化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公共子表达式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面向编译器的优化：障碍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函数副作用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内存别名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面向超标量</a:t>
            </a:r>
            <a:r>
              <a:rPr lang="en-US" altLang="zh-CN" dirty="0"/>
              <a:t>CPU</a:t>
            </a:r>
            <a:r>
              <a:rPr lang="zh-CN" altLang="en-US" dirty="0"/>
              <a:t>的优化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流水线、超线程、多功能部件、分支预测投机执行、乱序执行、多核：分离的循环展开！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只有保持能够执行该操作的所有功能单元的流水线都是满的，程序才能达到这个操作的吞吐量界限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4.</a:t>
            </a:r>
            <a:r>
              <a:rPr lang="zh-CN" altLang="en-US" sz="2800" dirty="0"/>
              <a:t>面向向量</a:t>
            </a:r>
            <a:r>
              <a:rPr lang="en-US" altLang="zh-CN" sz="2800" dirty="0"/>
              <a:t>CPU</a:t>
            </a:r>
            <a:r>
              <a:rPr lang="zh-CN" altLang="en-US" sz="2800" dirty="0"/>
              <a:t>的优化：</a:t>
            </a:r>
            <a:r>
              <a:rPr lang="en-US" altLang="zh-CN" sz="2800" dirty="0"/>
              <a:t>MMX/SSE/AVR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5. </a:t>
            </a:r>
            <a:r>
              <a:rPr lang="en-US" altLang="zh-CN" dirty="0" err="1"/>
              <a:t>CMOVxx</a:t>
            </a:r>
            <a:r>
              <a:rPr lang="zh-CN" altLang="en-US" dirty="0"/>
              <a:t>，串指令等指令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代替</a:t>
            </a:r>
            <a:r>
              <a:rPr lang="en-US" altLang="zh-CN" dirty="0"/>
              <a:t>test/</a:t>
            </a:r>
            <a:r>
              <a:rPr lang="en-US" altLang="zh-CN" dirty="0" err="1"/>
              <a:t>cmp+jxx</a:t>
            </a:r>
            <a:r>
              <a:rPr lang="zh-CN" altLang="en-US" dirty="0"/>
              <a:t>，</a:t>
            </a:r>
            <a:r>
              <a:rPr lang="en-US" altLang="zh-CN" dirty="0"/>
              <a:t>for </a:t>
            </a:r>
            <a:r>
              <a:rPr lang="zh-CN" altLang="en-US" dirty="0"/>
              <a:t>循环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6. </a:t>
            </a:r>
            <a:r>
              <a:rPr lang="zh-CN" altLang="en-US" dirty="0"/>
              <a:t>嵌入式汇编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6875" y="304800"/>
            <a:ext cx="8229600" cy="627951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7.</a:t>
            </a:r>
            <a:r>
              <a:rPr lang="zh-CN" altLang="en-US" sz="2800" dirty="0"/>
              <a:t>面向编译器的优化</a:t>
            </a:r>
            <a:endParaRPr lang="en-US" altLang="zh-CN" sz="2800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Ox:0 1 2 3 g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8.</a:t>
            </a:r>
            <a:r>
              <a:rPr lang="zh-CN" altLang="en-US" sz="2800" dirty="0"/>
              <a:t>面向存储器的优化：</a:t>
            </a:r>
            <a:r>
              <a:rPr lang="en-US" altLang="zh-CN" sz="2800" dirty="0"/>
              <a:t>Cache</a:t>
            </a:r>
            <a:r>
              <a:rPr lang="zh-CN" altLang="en-US" sz="2800" dirty="0"/>
              <a:t>无处不在</a:t>
            </a:r>
            <a:endParaRPr lang="en-US" altLang="zh-CN" sz="28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重新排列提高空间局部性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分块提高时间局部性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9.</a:t>
            </a:r>
            <a:r>
              <a:rPr lang="zh-CN" altLang="en-US" sz="2800" dirty="0"/>
              <a:t>内存作为逻辑磁盘：内存够用的前提下。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10.</a:t>
            </a:r>
            <a:r>
              <a:rPr lang="zh-CN" altLang="en-US" sz="2800" dirty="0"/>
              <a:t>多进程优化</a:t>
            </a:r>
            <a:endParaRPr lang="en-US" altLang="zh-CN" sz="28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fork</a:t>
            </a:r>
            <a:r>
              <a:rPr lang="zh-CN" altLang="en-US" sz="2400" dirty="0"/>
              <a:t>，每个进程负责各自的工作任务，通过</a:t>
            </a:r>
            <a:r>
              <a:rPr lang="en-US" altLang="zh-CN" sz="2400" dirty="0" err="1"/>
              <a:t>mmap</a:t>
            </a:r>
            <a:r>
              <a:rPr lang="zh-CN" altLang="en-US" sz="2400" dirty="0"/>
              <a:t>共享内存或磁盘等进行交互。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11.</a:t>
            </a:r>
            <a:r>
              <a:rPr lang="zh-CN" altLang="en-US" sz="2800" dirty="0"/>
              <a:t>文件访问优化：带</a:t>
            </a:r>
            <a:r>
              <a:rPr lang="en-US" altLang="zh-CN" sz="2800" dirty="0"/>
              <a:t>Cache</a:t>
            </a:r>
            <a:r>
              <a:rPr lang="zh-CN" altLang="en-US" sz="2800" dirty="0"/>
              <a:t>的文件访问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12.</a:t>
            </a:r>
            <a:r>
              <a:rPr lang="zh-CN" altLang="en-US" sz="2800" dirty="0"/>
              <a:t>并行计算：多线程优化：第</a:t>
            </a:r>
            <a:r>
              <a:rPr lang="en-US" altLang="zh-CN" sz="2800" dirty="0"/>
              <a:t>12</a:t>
            </a:r>
            <a:r>
              <a:rPr lang="zh-CN" altLang="en-US" sz="2800" dirty="0"/>
              <a:t>章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13.</a:t>
            </a:r>
            <a:r>
              <a:rPr lang="zh-CN" altLang="en-US" sz="2800" dirty="0"/>
              <a:t>网络计算优化：第</a:t>
            </a:r>
            <a:r>
              <a:rPr lang="en-US" altLang="zh-CN" sz="2800" dirty="0"/>
              <a:t>11</a:t>
            </a:r>
            <a:r>
              <a:rPr lang="zh-CN" altLang="en-US" sz="2800" dirty="0"/>
              <a:t>章、</a:t>
            </a:r>
            <a:r>
              <a:rPr lang="zh-CN" altLang="en-US" sz="2800" dirty="0">
                <a:highlight>
                  <a:srgbClr val="FFFF00"/>
                </a:highlight>
              </a:rPr>
              <a:t>分布式计算</a:t>
            </a:r>
            <a:r>
              <a:rPr lang="zh-CN" altLang="en-US" sz="2800" dirty="0"/>
              <a:t>、云计算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14.GPU</a:t>
            </a:r>
            <a:r>
              <a:rPr lang="zh-CN" altLang="en-US" sz="2800" dirty="0"/>
              <a:t>编程、算法优化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15.</a:t>
            </a:r>
            <a:r>
              <a:rPr lang="zh-CN" altLang="en-US" sz="2800" dirty="0"/>
              <a:t>超级计算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4258998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1699</Words>
  <Application>Microsoft Office PowerPoint</Application>
  <PresentationFormat>全屏显示(4:3)</PresentationFormat>
  <Paragraphs>183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Gill Sans</vt:lpstr>
      <vt:lpstr>黑体</vt:lpstr>
      <vt:lpstr>微软雅黑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ICS-LAB3   优化 Optimize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4.性能优化方法</vt:lpstr>
      <vt:lpstr>PowerPoint 演示文稿</vt:lpstr>
      <vt:lpstr>5.性能测试的工具---库打桩机制典型应用</vt:lpstr>
      <vt:lpstr>PowerPoint 演示文稿</vt:lpstr>
      <vt:lpstr>7. 实验任务:教师指定任务</vt:lpstr>
      <vt:lpstr>PowerPoint 演示文稿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子健 林</cp:lastModifiedBy>
  <cp:revision>448</cp:revision>
  <cp:lastPrinted>2012-09-05T04:08:00Z</cp:lastPrinted>
  <dcterms:created xsi:type="dcterms:W3CDTF">2012-09-06T15:16:00Z</dcterms:created>
  <dcterms:modified xsi:type="dcterms:W3CDTF">2023-11-30T11:18:24Z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2052-11.1.0.7842</vt:lpwstr>
  </property>
</Properties>
</file>