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437" r:id="rId4"/>
    <p:sldId id="336" r:id="rId5"/>
    <p:sldId id="339" r:id="rId6"/>
    <p:sldId id="438" r:id="rId7"/>
    <p:sldId id="432" r:id="rId8"/>
    <p:sldId id="434" r:id="rId9"/>
    <p:sldId id="337" r:id="rId10"/>
    <p:sldId id="421" r:id="rId11"/>
    <p:sldId id="420" r:id="rId12"/>
    <p:sldId id="428" r:id="rId13"/>
    <p:sldId id="429" r:id="rId14"/>
    <p:sldId id="423" r:id="rId15"/>
    <p:sldId id="430" r:id="rId16"/>
    <p:sldId id="422" r:id="rId17"/>
    <p:sldId id="424" r:id="rId18"/>
    <p:sldId id="425" r:id="rId19"/>
    <p:sldId id="436" r:id="rId20"/>
    <p:sldId id="435" r:id="rId21"/>
    <p:sldId id="426" r:id="rId22"/>
    <p:sldId id="427" r:id="rId23"/>
    <p:sldId id="333" r:id="rId24"/>
    <p:sldId id="41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50" autoAdjust="0"/>
  </p:normalViewPr>
  <p:slideViewPr>
    <p:cSldViewPr>
      <p:cViewPr varScale="1">
        <p:scale>
          <a:sx n="99" d="100"/>
          <a:sy n="99" d="100"/>
        </p:scale>
        <p:origin x="924" y="31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</a:t>
            </a:r>
            <a:r>
              <a:rPr lang="en-US" altLang="zh-CN" dirty="0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/>
              <a:t>12</a:t>
            </a:r>
            <a:r>
              <a:rPr lang="zh-CN" altLang="en-US" sz="280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quit, </a:t>
            </a:r>
            <a:r>
              <a:rPr lang="en-US" altLang="zh-CN" dirty="0" err="1"/>
              <a:t>fg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zh-CN" altLang="en-US" dirty="0"/>
              <a:t>和 </a:t>
            </a:r>
            <a:r>
              <a:rPr lang="en-US" altLang="zh-CN" dirty="0"/>
              <a:t>jobs.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</a:t>
            </a:r>
            <a:r>
              <a:rPr lang="zh-CN" altLang="en-US" b="1">
                <a:solidFill>
                  <a:srgbClr val="0000FF"/>
                </a:solidFill>
              </a:rPr>
              <a:t>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dirty="0"/>
              <a:t>）。是指这个初始子进程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SIGTSTP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#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trace10.txt </a:t>
            </a:r>
            <a:r>
              <a:rPr lang="en-US" altLang="zh-CN" sz="2000" dirty="0">
                <a:latin typeface="Calibri" panose="020F0502020204030204" pitchFamily="34" charset="0"/>
              </a:rPr>
              <a:t>- Process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</a:rPr>
              <a:t>builtin</a:t>
            </a:r>
            <a:r>
              <a:rPr lang="en-US" altLang="zh-CN" sz="2000" dirty="0">
                <a:latin typeface="Calibri" panose="020F0502020204030204" pitchFamily="34" charset="0"/>
              </a:rPr>
              <a:t> command. 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#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-e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./</a:t>
            </a:r>
            <a:r>
              <a:rPr lang="en-US" altLang="zh-CN" sz="2000" dirty="0" err="1">
                <a:latin typeface="Calibri" panose="020F0502020204030204" pitchFamily="34" charset="0"/>
              </a:rPr>
              <a:t>myspin</a:t>
            </a:r>
            <a:r>
              <a:rPr lang="en-US" altLang="zh-CN" sz="2000" dirty="0">
                <a:latin typeface="Calibri" panose="020F0502020204030204" pitchFamily="34" charset="0"/>
              </a:rPr>
              <a:t> 4 \046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./</a:t>
            </a:r>
            <a:r>
              <a:rPr lang="en-US" altLang="zh-CN" sz="2000" dirty="0" err="1">
                <a:latin typeface="Calibri" panose="020F0502020204030204" pitchFamily="34" charset="0"/>
              </a:rPr>
              <a:t>myspin</a:t>
            </a:r>
            <a:r>
              <a:rPr lang="en-US" altLang="zh-CN" sz="2000" dirty="0">
                <a:latin typeface="Calibri" panose="020F0502020204030204" pitchFamily="34" charset="0"/>
              </a:rPr>
              <a:t> 4 &amp;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SLEEP 1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SLEEP 1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TSTP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jobs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jobs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jobs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jobs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anose="05020102010507070707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要求在个人虚拟机和泰山服务器上都测试正确。将实验包和修改后的</a:t>
            </a:r>
            <a:r>
              <a:rPr lang="en-US" altLang="zh-CN" b="0" dirty="0" err="1"/>
              <a:t>tsh.c</a:t>
            </a:r>
            <a:r>
              <a:rPr lang="zh-CN" altLang="en-US" b="0"/>
              <a:t>及执行程序留在服务器上（校内同学）。</a:t>
            </a:r>
            <a:endParaRPr lang="en-US" altLang="zh-CN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把信号发送给组</a:t>
            </a:r>
            <a:r>
              <a:rPr lang="en-US" altLang="zh-CN" b="0" dirty="0"/>
              <a:t>id  </a:t>
            </a:r>
            <a:r>
              <a:rPr lang="zh-CN" altLang="en-US" b="0" dirty="0"/>
              <a:t>为 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en-US" altLang="zh-CN" b="0" dirty="0"/>
              <a:t> </a:t>
            </a:r>
            <a:r>
              <a:rPr lang="zh-CN" altLang="en-US" b="0" dirty="0"/>
              <a:t>的进程组中所有进程；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，把信号发送给所有进程，除系统进程外（有些进程不接受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603" y="1295400"/>
            <a:ext cx="8594725" cy="53340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实验室教师：刘研、吴晋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：高煜博、胡睿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2203101</a:t>
            </a:r>
            <a:r>
              <a:rPr lang="zh-CN" altLang="en-US" dirty="0"/>
              <a:t>、</a:t>
            </a:r>
            <a:r>
              <a:rPr lang="en-US" altLang="zh-CN" dirty="0"/>
              <a:t>2203102</a:t>
            </a:r>
            <a:r>
              <a:rPr lang="zh-CN" altLang="en-US" dirty="0"/>
              <a:t>、</a:t>
            </a:r>
            <a:r>
              <a:rPr lang="en-US" altLang="zh-CN" dirty="0"/>
              <a:t>2203103</a:t>
            </a:r>
            <a:r>
              <a:rPr lang="zh-CN" altLang="en-US" dirty="0"/>
              <a:t>，共</a:t>
            </a:r>
            <a:r>
              <a:rPr lang="en-US" altLang="zh-CN" dirty="0"/>
              <a:t>82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  议：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WNOHANG|WUNTRACED))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.....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（已提供）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会给所有前台进程组中的进程发送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800" b="0" dirty="0"/>
              <a:t>解决办法</a:t>
            </a:r>
            <a:r>
              <a:rPr lang="zh-CN" altLang="en-US" sz="2800" b="0" dirty="0">
                <a:solidFill>
                  <a:srgbClr val="FF0000"/>
                </a:solidFill>
                <a:sym typeface="Wingdings" panose="05000000000000000000" pitchFamily="2" charset="2"/>
              </a:rPr>
              <a:t>（已提供）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——2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b="1" dirty="0"/>
              <a:t>提交时间：</a:t>
            </a:r>
            <a:r>
              <a:rPr lang="en-US" altLang="zh-CN" sz="2800" b="1" dirty="0"/>
              <a:t>2023.12.26</a:t>
            </a:r>
            <a:r>
              <a:rPr lang="zh-CN" altLang="en-US" sz="2800" b="1" dirty="0"/>
              <a:t>前提交</a:t>
            </a:r>
            <a:endParaRPr lang="en-US" altLang="zh-CN" sz="2800" b="1" dirty="0"/>
          </a:p>
          <a:p>
            <a:pPr marL="0" lvl="1" indent="0">
              <a:buSzPct val="60000"/>
              <a:buNone/>
            </a:pP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  </a:t>
            </a:r>
            <a:r>
              <a:rPr lang="en-US" altLang="zh-CN" dirty="0"/>
              <a:t>LAB5-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4</a:t>
            </a:r>
            <a:r>
              <a:rPr lang="zh-CN" altLang="en-US" dirty="0"/>
              <a:t>，周</a:t>
            </a:r>
            <a:r>
              <a:rPr lang="en-US" altLang="zh-CN" dirty="0"/>
              <a:t>4  </a:t>
            </a:r>
            <a:r>
              <a:rPr lang="zh-CN" altLang="en-US" dirty="0"/>
              <a:t> </a:t>
            </a:r>
            <a:r>
              <a:rPr lang="en-US" altLang="zh-CN" dirty="0"/>
              <a:t>9-11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84CD-2454-4E93-98B7-84716896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CAB94-5756-4DC1-A044-DBFEC474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4972050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壳：</a:t>
            </a:r>
            <a:r>
              <a:rPr lang="en-US" altLang="zh-CN" dirty="0"/>
              <a:t>shell  </a:t>
            </a:r>
            <a:r>
              <a:rPr lang="zh-CN" altLang="en-US" dirty="0"/>
              <a:t>是一个交互型应用级程序，代表用户运行其他程序。如</a:t>
            </a:r>
            <a:r>
              <a:rPr lang="en-US" altLang="zh-CN" dirty="0"/>
              <a:t>Windows</a:t>
            </a:r>
            <a:r>
              <a:rPr lang="zh-CN" altLang="en-US" dirty="0"/>
              <a:t>下的命令行解释器，</a:t>
            </a:r>
            <a:r>
              <a:rPr lang="en-US" altLang="zh-CN" dirty="0" err="1"/>
              <a:t>cmd</a:t>
            </a:r>
            <a:r>
              <a:rPr lang="zh-CN" altLang="en-US" dirty="0"/>
              <a:t>、</a:t>
            </a:r>
            <a:r>
              <a:rPr lang="en-US" altLang="zh-CN" dirty="0" err="1"/>
              <a:t>powershell</a:t>
            </a:r>
            <a:r>
              <a:rPr lang="zh-CN" altLang="en-US" dirty="0"/>
              <a:t>，图形界面的资源管理器。</a:t>
            </a: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Terminal/</a:t>
            </a:r>
            <a:r>
              <a:rPr lang="en-US" altLang="zh-CN" dirty="0" err="1"/>
              <a:t>tcsh</a:t>
            </a:r>
            <a:r>
              <a:rPr lang="zh-CN" altLang="en-US" dirty="0"/>
              <a:t>、</a:t>
            </a:r>
            <a:r>
              <a:rPr lang="en-US" altLang="zh-CN" dirty="0"/>
              <a:t>bash</a:t>
            </a:r>
            <a:r>
              <a:rPr lang="zh-CN" altLang="en-US" dirty="0"/>
              <a:t>等等，当然也包括图形化的</a:t>
            </a:r>
            <a:r>
              <a:rPr lang="en-US" altLang="zh-CN" dirty="0"/>
              <a:t>GNOME</a:t>
            </a:r>
            <a:r>
              <a:rPr lang="zh-CN" altLang="en-US" dirty="0"/>
              <a:t>桌面环境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是信号处理的代表，负责各进程创建与程序加载运行及前后台控制，作业调用，信号发送与管理等。</a:t>
            </a:r>
          </a:p>
          <a:p>
            <a:r>
              <a:rPr lang="en-US" altLang="zh-CN" i="1" dirty="0">
                <a:solidFill>
                  <a:srgbClr val="C00000"/>
                </a:solidFill>
              </a:rPr>
              <a:t>shell</a:t>
            </a:r>
            <a:r>
              <a:rPr lang="en-US" altLang="zh-CN" dirty="0"/>
              <a:t>  </a:t>
            </a:r>
            <a:r>
              <a:rPr lang="zh-CN" altLang="en-US" dirty="0"/>
              <a:t>是一个交互型应用级程序，代表用户运行其他程序</a:t>
            </a:r>
            <a:endParaRPr lang="en-US" altLang="zh-CN" dirty="0"/>
          </a:p>
          <a:p>
            <a:pPr lvl="1">
              <a:tabLst>
                <a:tab pos="1485900" algn="l"/>
              </a:tabLst>
            </a:pPr>
            <a:r>
              <a:rPr lang="en-US" altLang="zh-CN" b="1" dirty="0" err="1">
                <a:latin typeface="Courier New" pitchFamily="49" charset="0"/>
              </a:rPr>
              <a:t>sh</a:t>
            </a:r>
            <a:r>
              <a:rPr lang="en-US" altLang="zh-CN" dirty="0"/>
              <a:t> 			</a:t>
            </a:r>
            <a:r>
              <a:rPr lang="zh-CN" altLang="en-US" dirty="0"/>
              <a:t>最早的</a:t>
            </a:r>
            <a:r>
              <a:rPr lang="en-US" altLang="zh-CN" dirty="0"/>
              <a:t>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altLang="zh-CN" b="1" dirty="0" err="1">
                <a:latin typeface="Courier New" pitchFamily="49" charset="0"/>
              </a:rPr>
              <a:t>csh</a:t>
            </a:r>
            <a:r>
              <a:rPr lang="en-US" altLang="zh-CN" b="1" dirty="0">
                <a:latin typeface="Courier New" pitchFamily="49" charset="0"/>
              </a:rPr>
              <a:t>/</a:t>
            </a:r>
            <a:r>
              <a:rPr lang="en-US" altLang="zh-CN" b="1" dirty="0" err="1">
                <a:latin typeface="Courier New" pitchFamily="49" charset="0"/>
              </a:rPr>
              <a:t>tcsh</a:t>
            </a:r>
            <a:r>
              <a:rPr lang="en-US" altLang="zh-CN" dirty="0">
                <a:latin typeface="Courier New" pitchFamily="49" charset="0"/>
              </a:rPr>
              <a:t> 	</a:t>
            </a:r>
            <a:r>
              <a:rPr lang="zh-CN" altLang="en-US" dirty="0">
                <a:latin typeface="Courier New" pitchFamily="49" charset="0"/>
              </a:rPr>
              <a:t>变种</a:t>
            </a:r>
            <a:endParaRPr lang="en-US" altLang="zh-CN" dirty="0"/>
          </a:p>
          <a:p>
            <a:pPr lvl="1">
              <a:tabLst>
                <a:tab pos="1485900" algn="l"/>
              </a:tabLst>
            </a:pPr>
            <a:r>
              <a:rPr lang="en-US" altLang="zh-CN" b="1" dirty="0">
                <a:latin typeface="Courier New" pitchFamily="49" charset="0"/>
              </a:rPr>
              <a:t>bash</a:t>
            </a:r>
            <a:r>
              <a:rPr lang="en-US" altLang="zh-CN" dirty="0">
                <a:latin typeface="Courier New" pitchFamily="49" charset="0"/>
              </a:rPr>
              <a:t> 		</a:t>
            </a:r>
            <a:r>
              <a:rPr lang="zh-CN" altLang="en-US" dirty="0">
                <a:latin typeface="Courier New" pitchFamily="49" charset="0"/>
              </a:rPr>
              <a:t>变种、缺省的</a:t>
            </a:r>
            <a:r>
              <a:rPr lang="en-US" altLang="zh-CN" dirty="0">
                <a:latin typeface="Courier New" pitchFamily="49" charset="0"/>
              </a:rPr>
              <a:t>Linux </a:t>
            </a:r>
            <a:r>
              <a:rPr lang="en-US" altLang="zh-CN" dirty="0"/>
              <a:t>shell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altLang="zh-CN" i="1" dirty="0"/>
              <a:t>shell</a:t>
            </a:r>
            <a:r>
              <a:rPr lang="zh-CN" altLang="en-US" i="1" dirty="0"/>
              <a:t>执行一系列的读</a:t>
            </a:r>
            <a:r>
              <a:rPr lang="en-US" altLang="zh-CN" i="1" dirty="0"/>
              <a:t>/</a:t>
            </a:r>
            <a:r>
              <a:rPr lang="zh-CN" altLang="en-US" i="1" dirty="0"/>
              <a:t>求值 步骤</a:t>
            </a:r>
            <a:endParaRPr lang="en-US" altLang="zh-CN" i="1" dirty="0"/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zh-CN" altLang="en-US" dirty="0"/>
              <a:t>读步骤读取用户的命令行，求值步骤解析命令，代表用户运行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42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9102" y="295275"/>
            <a:ext cx="8786982" cy="762000"/>
          </a:xfrm>
        </p:spPr>
        <p:txBody>
          <a:bodyPr/>
          <a:lstStyle/>
          <a:p>
            <a:r>
              <a:rPr lang="zh-CN" altLang="en-US" dirty="0"/>
              <a:t>常用作业、进程、进程组管理的命令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89102" y="1066800"/>
            <a:ext cx="8594725" cy="5410200"/>
          </a:xfrm>
        </p:spPr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sz="2400" dirty="0"/>
              <a:t>jobs </a:t>
            </a:r>
            <a:r>
              <a:rPr lang="zh-CN" altLang="en-US" sz="2400" dirty="0"/>
              <a:t>显示当前暂停的进程</a:t>
            </a:r>
          </a:p>
          <a:p>
            <a:pPr lvl="1"/>
            <a:r>
              <a:rPr lang="en-US" altLang="zh-CN" sz="2400" dirty="0" err="1"/>
              <a:t>bg</a:t>
            </a:r>
            <a:r>
              <a:rPr lang="en-US" altLang="zh-CN" sz="2400" dirty="0"/>
              <a:t> %n </a:t>
            </a:r>
            <a:r>
              <a:rPr lang="zh-CN" altLang="en-US" sz="2400" dirty="0"/>
              <a:t>使第</a:t>
            </a:r>
            <a:r>
              <a:rPr lang="en-US" altLang="zh-CN" sz="2400" dirty="0"/>
              <a:t>n</a:t>
            </a:r>
            <a:r>
              <a:rPr lang="zh-CN" altLang="en-US" sz="2400" dirty="0"/>
              <a:t>个任务在后台运行</a:t>
            </a:r>
            <a:r>
              <a:rPr lang="en-US" altLang="zh-CN" sz="2400" dirty="0"/>
              <a:t>(%</a:t>
            </a:r>
            <a:r>
              <a:rPr lang="zh-CN" altLang="en-US" sz="2400" dirty="0"/>
              <a:t>前有空格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fg</a:t>
            </a:r>
            <a:r>
              <a:rPr lang="en-US" altLang="zh-CN" sz="2400" dirty="0"/>
              <a:t> %n </a:t>
            </a:r>
            <a:r>
              <a:rPr lang="zh-CN" altLang="en-US" sz="2400" dirty="0"/>
              <a:t>使第</a:t>
            </a:r>
            <a:r>
              <a:rPr lang="en-US" altLang="zh-CN" sz="2400" dirty="0"/>
              <a:t>n</a:t>
            </a:r>
            <a:r>
              <a:rPr lang="zh-CN" altLang="en-US" sz="2400" dirty="0"/>
              <a:t>个任务在前台运行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bg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  </a:t>
            </a:r>
            <a:r>
              <a:rPr lang="zh-CN" altLang="en-US" sz="2400" dirty="0"/>
              <a:t>不带</a:t>
            </a:r>
            <a:r>
              <a:rPr lang="en-US" altLang="zh-CN" sz="2400" dirty="0"/>
              <a:t>%n</a:t>
            </a:r>
            <a:r>
              <a:rPr lang="zh-CN" altLang="en-US" sz="2400" dirty="0"/>
              <a:t> 表示对最后一个进程操作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ctrl+c</a:t>
            </a:r>
            <a:r>
              <a:rPr lang="en-US" altLang="zh-CN" sz="2400" dirty="0"/>
              <a:t>:</a:t>
            </a:r>
            <a:r>
              <a:rPr lang="zh-CN" altLang="en-US" sz="2400" dirty="0"/>
              <a:t> 终止前台作业</a:t>
            </a:r>
            <a:r>
              <a:rPr lang="en-US" altLang="zh-CN" sz="2400" dirty="0"/>
              <a:t>(</a:t>
            </a:r>
            <a:r>
              <a:rPr lang="zh-CN" altLang="en-US" sz="2400" dirty="0"/>
              <a:t>进程组的每个进程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ctrl+z</a:t>
            </a:r>
            <a:r>
              <a:rPr lang="en-US" altLang="zh-CN" sz="2400" dirty="0"/>
              <a:t>: </a:t>
            </a:r>
            <a:r>
              <a:rPr lang="zh-CN" altLang="en-US" sz="2400" dirty="0"/>
              <a:t>停止前台作业</a:t>
            </a:r>
            <a:r>
              <a:rPr lang="en-US" altLang="zh-CN" sz="2400" dirty="0"/>
              <a:t>(</a:t>
            </a:r>
            <a:r>
              <a:rPr lang="zh-CN" altLang="en-US" sz="2400" dirty="0"/>
              <a:t>进程组的每个进程</a:t>
            </a:r>
            <a:r>
              <a:rPr lang="en-US" altLang="zh-CN" sz="2400" dirty="0"/>
              <a:t>)</a:t>
            </a:r>
            <a:r>
              <a:rPr lang="zh-CN" altLang="en-US" sz="2400" dirty="0"/>
              <a:t>，随后可用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 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bg</a:t>
            </a:r>
            <a:r>
              <a:rPr lang="zh-CN" altLang="en-US" sz="2400" dirty="0"/>
              <a:t>恢复运行。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            / </a:t>
            </a:r>
            <a:r>
              <a:rPr lang="en-US" altLang="zh-CN" dirty="0" err="1"/>
              <a:t>ps</a:t>
            </a:r>
            <a:r>
              <a:rPr lang="en-US" altLang="zh-CN" dirty="0"/>
              <a:t> -t       /</a:t>
            </a:r>
            <a:r>
              <a:rPr lang="en-US" altLang="zh-CN" dirty="0" err="1"/>
              <a:t>ps</a:t>
            </a:r>
            <a:r>
              <a:rPr lang="en-US" altLang="zh-CN" dirty="0"/>
              <a:t> -aux        /</a:t>
            </a:r>
            <a:r>
              <a:rPr lang="en-US" altLang="zh-CN" dirty="0" err="1"/>
              <a:t>ps</a:t>
            </a:r>
            <a:r>
              <a:rPr lang="en-US" altLang="zh-CN" dirty="0"/>
              <a:t>  -w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05200" y="304800"/>
            <a:ext cx="533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Linux&gt;sleep 2000 |</a:t>
            </a:r>
            <a:r>
              <a:rPr lang="en-US" altLang="zh-CN" dirty="0" err="1">
                <a:latin typeface="Calibri" panose="020F0502020204030204" pitchFamily="34" charset="0"/>
              </a:rPr>
              <a:t>more|sort|grep</a:t>
            </a:r>
            <a:r>
              <a:rPr lang="en-US" altLang="zh-CN" dirty="0">
                <a:latin typeface="Calibri" panose="020F0502020204030204" pitchFamily="34" charset="0"/>
              </a:rPr>
              <a:t> hit&amp;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Linux&gt;</a:t>
            </a:r>
            <a:r>
              <a:rPr lang="en-US" altLang="zh-CN" dirty="0" err="1">
                <a:latin typeface="Calibri" panose="020F0502020204030204" pitchFamily="34" charset="0"/>
              </a:rPr>
              <a:t>ps</a:t>
            </a:r>
            <a:r>
              <a:rPr lang="en-US" altLang="zh-CN" dirty="0">
                <a:latin typeface="Calibri" panose="020F0502020204030204" pitchFamily="34" charset="0"/>
              </a:rPr>
              <a:t> -f a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Linux&gt;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aj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30C060-A06A-4BB4-AE50-59C34739FB99}"/>
              </a:ext>
            </a:extLst>
          </p:cNvPr>
          <p:cNvSpPr txBox="1"/>
          <p:nvPr/>
        </p:nvSpPr>
        <p:spPr>
          <a:xfrm>
            <a:off x="3413125" y="6153090"/>
            <a:ext cx="53340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Linux&gt; </a:t>
            </a:r>
            <a:r>
              <a:rPr lang="en-US" altLang="zh-CN" sz="2000" dirty="0" err="1"/>
              <a:t>pstree</a:t>
            </a:r>
            <a:r>
              <a:rPr lang="en-US" altLang="zh-CN" sz="2000" dirty="0"/>
              <a:t> -h -g –p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3872</Words>
  <Application>Microsoft Office PowerPoint</Application>
  <PresentationFormat>全屏显示(4:3)</PresentationFormat>
  <Paragraphs>313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Gill Sans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 ICS-LAB5  TinyShell   微壳</vt:lpstr>
      <vt:lpstr>一、实验基本信息</vt:lpstr>
      <vt:lpstr>PowerPoint 演示文稿</vt:lpstr>
      <vt:lpstr>二、实验要求</vt:lpstr>
      <vt:lpstr>三、实验预习</vt:lpstr>
      <vt:lpstr>Shell壳</vt:lpstr>
      <vt:lpstr>常用作业、进程、进程组管理的命令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494</cp:revision>
  <cp:lastPrinted>2012-09-05T04:08:00Z</cp:lastPrinted>
  <dcterms:created xsi:type="dcterms:W3CDTF">2012-09-06T15:16:00Z</dcterms:created>
  <dcterms:modified xsi:type="dcterms:W3CDTF">2023-12-14T09:32:46Z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