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1" d="100"/>
          <a:sy n="91" d="100"/>
        </p:scale>
        <p:origin x="1568" y="24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36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01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96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ICS-LAB3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6000" dirty="0">
                <a:solidFill>
                  <a:srgbClr val="FF0000"/>
                </a:solidFill>
              </a:rPr>
              <a:t>/</a:t>
            </a:r>
            <a:r>
              <a:rPr lang="en-US" altLang="zh-CN" sz="6000" dirty="0" err="1">
                <a:solidFill>
                  <a:srgbClr val="FF0000"/>
                </a:solidFill>
              </a:rPr>
              <a:t>AttackLab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49345" y="145501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80278" y="3413525"/>
              <a:ext cx="719489" cy="414316"/>
              <a:chOff x="3114951" y="3383452"/>
              <a:chExt cx="404713" cy="414316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14951" y="3383452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52" y="3797768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671FC9-BD28-8CEB-E832-075B596BEA65}"/>
              </a:ext>
            </a:extLst>
          </p:cNvPr>
          <p:cNvSpPr txBox="1"/>
          <p:nvPr/>
        </p:nvSpPr>
        <p:spPr>
          <a:xfrm>
            <a:off x="6019800" y="1219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Calibri" panose="020F0502020204030204" pitchFamily="34" charset="0"/>
              </a:rPr>
              <a:t>64</a:t>
            </a:r>
            <a:r>
              <a:rPr lang="zh-CN" altLang="en-US" dirty="0">
                <a:highlight>
                  <a:srgbClr val="FFFF00"/>
                </a:highlight>
                <a:latin typeface="Calibri" panose="020F0502020204030204" pitchFamily="34" charset="0"/>
              </a:rPr>
              <a:t>位可能没有参数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CBAF1D-A944-6232-AE85-64E1FD6EC9C9}"/>
              </a:ext>
            </a:extLst>
          </p:cNvPr>
          <p:cNvSpPr txBox="1"/>
          <p:nvPr/>
        </p:nvSpPr>
        <p:spPr>
          <a:xfrm>
            <a:off x="8058058" y="3124200"/>
            <a:ext cx="375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highlight>
                  <a:srgbClr val="FFFF00"/>
                </a:highlight>
                <a:latin typeface="Calibri" panose="020F0502020204030204" pitchFamily="34" charset="0"/>
              </a:rPr>
              <a:t>填的是距离 是当前的距离 怎么算呢</a:t>
            </a:r>
            <a:endParaRPr lang="en-US" altLang="zh-CN" sz="1800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endParaRPr lang="en-US" altLang="zh-CN" sz="1800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zh-CN" altLang="en-US" sz="1800" dirty="0">
                <a:highlight>
                  <a:srgbClr val="FFFF00"/>
                </a:highlight>
                <a:latin typeface="Calibri" panose="020F0502020204030204" pitchFamily="34" charset="0"/>
              </a:rPr>
              <a:t>需要</a:t>
            </a:r>
            <a:r>
              <a:rPr lang="en-US" altLang="zh-CN" sz="1800" dirty="0">
                <a:highlight>
                  <a:srgbClr val="FFFF00"/>
                </a:highlight>
                <a:latin typeface="Calibri" panose="020F0502020204030204" pitchFamily="34" charset="0"/>
              </a:rPr>
              <a:t>40</a:t>
            </a:r>
            <a:r>
              <a:rPr lang="zh-CN" altLang="en-US" sz="1800" dirty="0">
                <a:highlight>
                  <a:srgbClr val="FFFF00"/>
                </a:highlight>
                <a:latin typeface="Calibri" panose="020F0502020204030204" pitchFamily="34" charset="0"/>
              </a:rPr>
              <a:t>个，从第</a:t>
            </a:r>
            <a:r>
              <a:rPr lang="en-US" altLang="zh-CN" sz="1800" dirty="0">
                <a:highlight>
                  <a:srgbClr val="FFFF00"/>
                </a:highlight>
                <a:latin typeface="Calibri" panose="020F0502020204030204" pitchFamily="34" charset="0"/>
              </a:rPr>
              <a:t>40</a:t>
            </a:r>
            <a:r>
              <a:rPr lang="zh-CN" altLang="en-US" sz="1800" dirty="0">
                <a:highlight>
                  <a:srgbClr val="FFFF00"/>
                </a:highlight>
                <a:latin typeface="Calibri" panose="020F0502020204030204" pitchFamily="34" charset="0"/>
              </a:rPr>
              <a:t>个之后就要自己去跟踪了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AC0A41-8CC5-D423-119D-84167110B503}"/>
              </a:ext>
            </a:extLst>
          </p:cNvPr>
          <p:cNvSpPr txBox="1"/>
          <p:nvPr/>
        </p:nvSpPr>
        <p:spPr>
          <a:xfrm>
            <a:off x="6172200" y="3962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highlight>
                  <a:srgbClr val="FFFF00"/>
                </a:highlight>
                <a:latin typeface="Calibri" panose="020F0502020204030204" pitchFamily="34" charset="0"/>
              </a:rPr>
              <a:t>执行黑客程序后还要绕回去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             32</a:t>
            </a:r>
            <a:r>
              <a:rPr lang="zh-CN" altLang="en-US" dirty="0"/>
              <a:t>位简单些</a:t>
            </a:r>
            <a:r>
              <a:rPr lang="en-US" altLang="zh-CN" dirty="0"/>
              <a:t>/64</a:t>
            </a:r>
            <a:r>
              <a:rPr lang="zh-CN" altLang="en-US" dirty="0"/>
              <a:t>位麻烦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A95797-B2E2-A597-3230-13F827AEDFD8}"/>
              </a:ext>
            </a:extLst>
          </p:cNvPr>
          <p:cNvSpPr txBox="1"/>
          <p:nvPr/>
        </p:nvSpPr>
        <p:spPr>
          <a:xfrm>
            <a:off x="3505200" y="1131242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因为要通过语句改变第一个参数</a:t>
            </a:r>
            <a:r>
              <a:rPr lang="en-US" altLang="zh-CN" sz="2000" b="0" dirty="0" err="1">
                <a:highlight>
                  <a:srgbClr val="FFFF00"/>
                </a:highlight>
                <a:latin typeface="Calibri" panose="020F0502020204030204" pitchFamily="34" charset="0"/>
              </a:rPr>
              <a:t>rdi</a:t>
            </a:r>
            <a:endParaRPr lang="zh-CN" altLang="en-US" sz="2000" b="0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A65E02-7B55-2A53-BE98-2DF5CBC03024}"/>
              </a:ext>
            </a:extLst>
          </p:cNvPr>
          <p:cNvSpPr txBox="1"/>
          <p:nvPr/>
        </p:nvSpPr>
        <p:spPr>
          <a:xfrm>
            <a:off x="1143000" y="2743200"/>
            <a:ext cx="3865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32</a:t>
            </a:r>
            <a:r>
              <a:rPr lang="zh-CN" altLang="en-US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位</a:t>
            </a:r>
            <a:r>
              <a:rPr lang="en-US" altLang="zh-CN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4</a:t>
            </a:r>
            <a:r>
              <a:rPr lang="zh-CN" altLang="en-US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个字节 </a:t>
            </a:r>
            <a:r>
              <a:rPr lang="en-US" altLang="zh-CN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32+4+4+4</a:t>
            </a:r>
          </a:p>
          <a:p>
            <a:endParaRPr lang="en-US" altLang="zh-CN" sz="2000" b="0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但</a:t>
            </a:r>
            <a:r>
              <a:rPr lang="en-US" altLang="zh-CN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64</a:t>
            </a:r>
            <a:r>
              <a:rPr lang="zh-CN" altLang="en-US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位系统就不行了，必须编个程序 把程序放在里面 </a:t>
            </a:r>
            <a:endParaRPr lang="en-US" altLang="zh-CN" sz="2000" b="0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en-US" altLang="zh-CN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mov cookie %</a:t>
            </a:r>
            <a:r>
              <a:rPr lang="en-US" altLang="zh-CN" sz="2000" b="0" dirty="0" err="1">
                <a:highlight>
                  <a:srgbClr val="FFFF00"/>
                </a:highlight>
                <a:latin typeface="Calibri" panose="020F0502020204030204" pitchFamily="34" charset="0"/>
              </a:rPr>
              <a:t>rdi</a:t>
            </a:r>
            <a:endParaRPr lang="en-US" altLang="zh-CN" sz="2000" b="0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en-US" altLang="zh-CN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Call</a:t>
            </a:r>
            <a:r>
              <a:rPr lang="zh-CN" altLang="en-US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altLang="zh-CN" sz="2000" b="0" dirty="0" err="1">
                <a:highlight>
                  <a:srgbClr val="FFFF00"/>
                </a:highlight>
                <a:latin typeface="Calibri" panose="020F0502020204030204" pitchFamily="34" charset="0"/>
              </a:rPr>
              <a:t>xxxx</a:t>
            </a:r>
            <a:endParaRPr lang="en-US" altLang="zh-CN" sz="2000" b="0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highlight>
                  <a:srgbClr val="FFFF00"/>
                </a:highlight>
                <a:latin typeface="Calibri" panose="020F0502020204030204" pitchFamily="34" charset="0"/>
              </a:rPr>
              <a:t>放到栈中合适的位置</a:t>
            </a:r>
            <a:endParaRPr lang="en-US" altLang="zh-CN" sz="2000" b="0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 </a:t>
            </a:r>
            <a:r>
              <a:rPr lang="zh-CN" altLang="en-US" sz="1600" b="0" dirty="0">
                <a:highlight>
                  <a:srgbClr val="FFFF00"/>
                </a:highlight>
              </a:rPr>
              <a:t>篡改后还要干嘛？回哪去啊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C61503-EB7D-1FB7-267C-70444449A4D1}"/>
              </a:ext>
            </a:extLst>
          </p:cNvPr>
          <p:cNvSpPr txBox="1"/>
          <p:nvPr/>
        </p:nvSpPr>
        <p:spPr>
          <a:xfrm>
            <a:off x="4191000" y="3200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highlight>
                  <a:srgbClr val="FFFF00"/>
                </a:highlight>
                <a:latin typeface="Calibri" panose="020F0502020204030204" pitchFamily="34" charset="0"/>
              </a:rPr>
              <a:t>把</a:t>
            </a:r>
            <a:r>
              <a:rPr lang="en-US" altLang="zh-CN" sz="1800" b="0" dirty="0">
                <a:highlight>
                  <a:srgbClr val="FFFF00"/>
                </a:highlight>
                <a:latin typeface="Calibri" panose="020F0502020204030204" pitchFamily="34" charset="0"/>
              </a:rPr>
              <a:t>cookie</a:t>
            </a:r>
            <a:r>
              <a:rPr lang="zh-CN" altLang="en-US" sz="1800" b="0" dirty="0">
                <a:highlight>
                  <a:srgbClr val="FFFF00"/>
                </a:highlight>
                <a:latin typeface="Calibri" panose="020F0502020204030204" pitchFamily="34" charset="0"/>
              </a:rPr>
              <a:t>给到寄存器，再把寄存器给到全局变量；或者直接把他给到全局变量 但回到</a:t>
            </a:r>
            <a:r>
              <a:rPr lang="en-US" altLang="zh-CN" sz="1800" b="0" dirty="0">
                <a:highlight>
                  <a:srgbClr val="FFFF00"/>
                </a:highlight>
                <a:latin typeface="Calibri" panose="020F0502020204030204" pitchFamily="34" charset="0"/>
              </a:rPr>
              <a:t>bang</a:t>
            </a:r>
            <a:r>
              <a:rPr lang="zh-CN" altLang="en-US" sz="1800" b="0" dirty="0">
                <a:highlight>
                  <a:srgbClr val="FFFF00"/>
                </a:highlight>
                <a:latin typeface="Calibri" panose="020F0502020204030204" pitchFamily="34" charset="0"/>
              </a:rPr>
              <a:t>去的调用时间不一样 有注意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498475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/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实验室教师：刘研、吴晋</a:t>
            </a:r>
            <a:endParaRPr lang="en-US" altLang="zh-CN" sz="2400" dirty="0"/>
          </a:p>
          <a:p>
            <a:pPr lvl="1"/>
            <a:r>
              <a:rPr lang="en-US" altLang="zh-CN" sz="2400" dirty="0"/>
              <a:t>TA</a:t>
            </a:r>
            <a:r>
              <a:rPr lang="zh-CN" altLang="en-US" sz="2400" dirty="0"/>
              <a:t>：高煜博、胡睿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/>
              <a:t>2203101</a:t>
            </a:r>
            <a:r>
              <a:rPr lang="zh-CN" altLang="en-US" sz="2400" dirty="0"/>
              <a:t>、</a:t>
            </a:r>
            <a:r>
              <a:rPr lang="en-US" altLang="zh-CN" sz="2400" dirty="0"/>
              <a:t>2203102</a:t>
            </a:r>
            <a:r>
              <a:rPr lang="zh-CN" altLang="en-US" sz="2400" dirty="0"/>
              <a:t>、</a:t>
            </a:r>
            <a:r>
              <a:rPr lang="en-US" altLang="zh-CN" sz="2400" dirty="0"/>
              <a:t>2203103</a:t>
            </a:r>
            <a:r>
              <a:rPr lang="zh-CN" altLang="en-US" sz="2400" dirty="0"/>
              <a:t>，共</a:t>
            </a:r>
            <a:r>
              <a:rPr lang="en-US" altLang="zh-CN" sz="2400" dirty="0"/>
              <a:t>82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lvl="1"/>
            <a:r>
              <a:rPr lang="zh-CN" altLang="en-US" sz="2400" dirty="0"/>
              <a:t>一人一组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D4813-FE48-4BB1-F682-10EC199B2556}"/>
              </a:ext>
            </a:extLst>
          </p:cNvPr>
          <p:cNvSpPr txBox="1"/>
          <p:nvPr/>
        </p:nvSpPr>
        <p:spPr>
          <a:xfrm>
            <a:off x="1676400" y="60960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highlight>
                  <a:srgbClr val="FFFF00"/>
                </a:highlight>
                <a:latin typeface="Calibri" panose="020F0502020204030204" pitchFamily="34" charset="0"/>
              </a:rPr>
              <a:t>建议将恶意代码放在缓冲区最开始的位置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edb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可以直接写 不需要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objdump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647564" y="3124200"/>
            <a:ext cx="7848872" cy="19442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339A50-9D49-A532-6E90-829E3D32131A}"/>
              </a:ext>
            </a:extLst>
          </p:cNvPr>
          <p:cNvSpPr txBox="1"/>
          <p:nvPr/>
        </p:nvSpPr>
        <p:spPr>
          <a:xfrm>
            <a:off x="6400800" y="57150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highlight>
                  <a:srgbClr val="FFFF00"/>
                </a:highlight>
                <a:latin typeface="Calibri" panose="020F0502020204030204" pitchFamily="34" charset="0"/>
              </a:rPr>
              <a:t>每次攻击 栈的位置就变化了 因为采取了随机化栈的方式 空间随机化 但距离可能不变 要注意距离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r>
              <a:rPr lang="en-US" altLang="zh-CN" dirty="0">
                <a:solidFill>
                  <a:srgbClr val="CC3300"/>
                </a:solidFill>
              </a:rPr>
              <a:t>+</a:t>
            </a:r>
            <a:r>
              <a:rPr lang="en-US" altLang="zh-CN" dirty="0" err="1">
                <a:solidFill>
                  <a:srgbClr val="CC3300"/>
                </a:solidFill>
              </a:rPr>
              <a:t>ebp</a:t>
            </a:r>
            <a:r>
              <a:rPr lang="zh-CN" altLang="en-US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</a:t>
            </a:r>
            <a:r>
              <a:rPr lang="zh-CN" altLang="zh-CN" dirty="0">
                <a:solidFill>
                  <a:srgbClr val="CC3300"/>
                </a:solidFill>
              </a:rPr>
              <a:t>）</a:t>
            </a:r>
            <a:r>
              <a:rPr lang="zh-CN" altLang="en-US" dirty="0">
                <a:solidFill>
                  <a:srgbClr val="CC3300"/>
                </a:solidFill>
              </a:rPr>
              <a:t>）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19800" y="54510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实验学时：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18:30-21:00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实验学分：</a:t>
            </a:r>
            <a:r>
              <a:rPr lang="zh-CN" altLang="en-US" dirty="0"/>
              <a:t>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1170300101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</a:t>
            </a:r>
            <a:r>
              <a:rPr lang="en-US" altLang="zh-CN" dirty="0"/>
              <a:t>/PDF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1170301099_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周后 提</a:t>
            </a:r>
            <a:r>
              <a:rPr lang="zh-CN" altLang="en-US" dirty="0"/>
              <a:t>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sz="2000" b="0" dirty="0">
                <a:solidFill>
                  <a:srgbClr val="FF0000"/>
                </a:solidFill>
              </a:rPr>
              <a:t>覆盖了局部变量以下的其他数据的内容，对他的操作超过了它的范围，改变了返回地址等数据 参数、返回地址、主程序的栈帧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87740" cy="64008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调试中，可以直接修改栈帧中的返回地址，让某一函数返回到</a:t>
            </a:r>
            <a:r>
              <a:rPr lang="en-US" altLang="zh-CN" sz="2400" dirty="0"/>
              <a:t>hack   </a:t>
            </a:r>
            <a:r>
              <a:rPr lang="en-US" altLang="zh-CN" sz="2400" dirty="0">
                <a:solidFill>
                  <a:srgbClr val="FF0000"/>
                </a:solidFill>
              </a:rPr>
              <a:t>GDB EDB</a:t>
            </a:r>
          </a:p>
          <a:p>
            <a:r>
              <a:rPr lang="en-US" altLang="zh-CN" sz="2800" dirty="0"/>
              <a:t>5.VisualStudio/CB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  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会更难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6.VisualStuidio/CB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使用安全函数</a:t>
            </a:r>
            <a:r>
              <a:rPr lang="en-US" altLang="zh-CN" sz="2400" dirty="0"/>
              <a:t>scanf_s    fgets   strcnpy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 </a:t>
            </a:r>
            <a:r>
              <a:rPr lang="en-US" altLang="zh-CN" sz="2400" dirty="0">
                <a:sym typeface="+mn-ea"/>
              </a:rPr>
              <a:t>CheckESP </a:t>
            </a:r>
            <a:r>
              <a:rPr lang="zh-CN" altLang="en-US" sz="2400" dirty="0">
                <a:sym typeface="+mn-ea"/>
              </a:rPr>
              <a:t>或栈金丝雀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密钥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 </a:t>
            </a:r>
            <a:r>
              <a:rPr lang="en-US" altLang="zh-CN" sz="2400" dirty="0" err="1"/>
              <a:t>SecurityStack</a:t>
            </a:r>
            <a:r>
              <a:rPr lang="en-US" altLang="zh-CN" sz="2400" dirty="0"/>
              <a:t>  </a:t>
            </a:r>
            <a:r>
              <a:rPr lang="en-US" altLang="zh-CN" sz="2400" dirty="0">
                <a:highlight>
                  <a:srgbClr val="FFFF00"/>
                </a:highlight>
              </a:rPr>
              <a:t>Windows</a:t>
            </a:r>
          </a:p>
          <a:p>
            <a:pPr lvl="1"/>
            <a:r>
              <a:rPr lang="en-US" altLang="zh-CN" sz="2400" dirty="0"/>
              <a:t>Int3/cc 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Nop</a:t>
            </a:r>
            <a:r>
              <a:rPr lang="zh-CN" altLang="en-US" sz="2400" dirty="0"/>
              <a:t>空雪橇填充局部变量区（目前看用处不大）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随机栈起始地址</a:t>
            </a:r>
            <a:r>
              <a:rPr lang="en-US" altLang="zh-CN" sz="2400" dirty="0"/>
              <a:t>malloca</a:t>
            </a:r>
            <a:r>
              <a:rPr lang="zh-CN" altLang="en-US" sz="2400" dirty="0"/>
              <a:t> 随机代码起始地址</a:t>
            </a:r>
            <a:r>
              <a:rPr lang="en-US" altLang="zh-CN" sz="2400" dirty="0"/>
              <a:t>--</a:t>
            </a:r>
            <a:r>
              <a:rPr lang="zh-CN" altLang="en-US" sz="2400" dirty="0"/>
              <a:t>链接程序设置</a:t>
            </a:r>
            <a:endParaRPr lang="en-US" altLang="zh-CN" sz="2400" dirty="0"/>
          </a:p>
          <a:p>
            <a:pPr lvl="1"/>
            <a:r>
              <a:rPr lang="en-US" altLang="zh-CN" sz="2400" dirty="0"/>
              <a:t>OS</a:t>
            </a:r>
            <a:r>
              <a:rPr lang="zh-CN" altLang="en-US" sz="2400" dirty="0"/>
              <a:t>设置栈区不可执行，页面引入</a:t>
            </a:r>
            <a:r>
              <a:rPr lang="en-US" altLang="zh-CN" sz="2400" dirty="0"/>
              <a:t>NX</a:t>
            </a:r>
            <a:r>
              <a:rPr lang="zh-CN" altLang="en-US" sz="2400" dirty="0"/>
              <a:t>位等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1170300101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1170300101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3942</Words>
  <Application>Microsoft Office PowerPoint</Application>
  <PresentationFormat>全屏显示(4:3)</PresentationFormat>
  <Paragraphs>493</Paragraphs>
  <Slides>38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Gill Sans</vt:lpstr>
      <vt:lpstr>楷体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ICS-LAB3  Buflab/AttackLab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子健 林</cp:lastModifiedBy>
  <cp:revision>355</cp:revision>
  <cp:lastPrinted>2012-09-05T04:08:00Z</cp:lastPrinted>
  <dcterms:created xsi:type="dcterms:W3CDTF">2012-09-06T15:16:00Z</dcterms:created>
  <dcterms:modified xsi:type="dcterms:W3CDTF">2023-11-29T14:46:30Z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