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6" r:id="rId2"/>
    <p:sldId id="280" r:id="rId3"/>
    <p:sldId id="287" r:id="rId4"/>
    <p:sldId id="303" r:id="rId5"/>
    <p:sldId id="339" r:id="rId6"/>
    <p:sldId id="340" r:id="rId7"/>
    <p:sldId id="292" r:id="rId8"/>
    <p:sldId id="304" r:id="rId9"/>
    <p:sldId id="347" r:id="rId10"/>
    <p:sldId id="308" r:id="rId11"/>
    <p:sldId id="348" r:id="rId12"/>
    <p:sldId id="293" r:id="rId13"/>
    <p:sldId id="317" r:id="rId14"/>
    <p:sldId id="316" r:id="rId15"/>
    <p:sldId id="318" r:id="rId16"/>
    <p:sldId id="320" r:id="rId17"/>
    <p:sldId id="365" r:id="rId18"/>
    <p:sldId id="338" r:id="rId19"/>
    <p:sldId id="337" r:id="rId20"/>
    <p:sldId id="353" r:id="rId21"/>
    <p:sldId id="355" r:id="rId22"/>
    <p:sldId id="360" r:id="rId23"/>
    <p:sldId id="349" r:id="rId24"/>
    <p:sldId id="350" r:id="rId25"/>
    <p:sldId id="351" r:id="rId26"/>
    <p:sldId id="352" r:id="rId27"/>
    <p:sldId id="361" r:id="rId28"/>
    <p:sldId id="363" r:id="rId29"/>
    <p:sldId id="364" r:id="rId30"/>
    <p:sldId id="296" r:id="rId31"/>
    <p:sldId id="326" r:id="rId32"/>
    <p:sldId id="291" r:id="rId33"/>
    <p:sldId id="301" r:id="rId34"/>
    <p:sldId id="285" r:id="rId3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6F9A92"/>
    <a:srgbClr val="72817E"/>
    <a:srgbClr val="E6FAF7"/>
    <a:srgbClr val="5AC2B1"/>
    <a:srgbClr val="3EA896"/>
    <a:srgbClr val="77CDBE"/>
    <a:srgbClr val="76CDBD"/>
    <a:srgbClr val="8ED6D7"/>
    <a:srgbClr val="357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 autoAdjust="0"/>
    <p:restoredTop sz="94607" autoAdjust="0"/>
  </p:normalViewPr>
  <p:slideViewPr>
    <p:cSldViewPr snapToGrid="0">
      <p:cViewPr varScale="1">
        <p:scale>
          <a:sx n="66" d="100"/>
          <a:sy n="66" d="100"/>
        </p:scale>
        <p:origin x="12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0468AC-13A3-4DFB-BBF2-07714252C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AD5DF-1409-48C5-8C08-3F682CBFF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0439-869C-4BFF-BAB9-240A98D50226}" type="datetimeFigureOut">
              <a:rPr lang="ko-KR" altLang="en-US" smtClean="0"/>
              <a:pPr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BB8D5-35BF-4BAA-BD31-1D952745C5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D3D92-44F4-4C09-9951-F7059518A7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1144-84BF-4116-995A-447D5092F7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9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2020-01-12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1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6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28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044927" y="3121223"/>
            <a:ext cx="1612670" cy="1015663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6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233972" cy="400110"/>
          </a:xfrm>
        </p:spPr>
        <p:txBody>
          <a:bodyPr anchor="t">
            <a:spAutoFit/>
          </a:bodyPr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4281334" y="3763618"/>
            <a:ext cx="3224781" cy="305918"/>
          </a:xfrm>
        </p:spPr>
        <p:txBody>
          <a:bodyPr anchor="t">
            <a:spAutoFit/>
          </a:bodyPr>
          <a:lstStyle>
            <a:lvl1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498141" y="6336841"/>
            <a:ext cx="1522366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7498139" y="6497483"/>
            <a:ext cx="1522367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42A634D9-10CF-487B-99E4-6F7C2015EF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683" y="240478"/>
            <a:ext cx="8562635" cy="400110"/>
          </a:xfrm>
        </p:spPr>
        <p:txBody>
          <a:bodyPr wrap="square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BB8B68-7AB5-4EA1-8B6F-ACA62F542BFA}"/>
              </a:ext>
            </a:extLst>
          </p:cNvPr>
          <p:cNvCxnSpPr>
            <a:cxnSpLocks/>
          </p:cNvCxnSpPr>
          <p:nvPr userDrawn="1"/>
        </p:nvCxnSpPr>
        <p:spPr>
          <a:xfrm>
            <a:off x="291350" y="710189"/>
            <a:ext cx="8561301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2020-01-12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4" r:id="rId2"/>
    <p:sldLayoutId id="214748365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BF221F-7C7E-4BAF-83A3-0491C683F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61314" y="6321453"/>
            <a:ext cx="322137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</a:schemeClr>
                </a:solidFill>
              </a:rPr>
              <a:t>`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578793" y="4767974"/>
            <a:ext cx="513406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팀장 </a:t>
            </a:r>
            <a:r>
              <a:rPr lang="ko-KR" altLang="en-US" sz="1400" b="1" dirty="0" err="1">
                <a:solidFill>
                  <a:schemeClr val="accent3"/>
                </a:solidFill>
              </a:rPr>
              <a:t>김종권</a:t>
            </a:r>
            <a:r>
              <a:rPr lang="ko-KR" altLang="en-US" sz="1400" b="1" dirty="0">
                <a:solidFill>
                  <a:schemeClr val="accent3"/>
                </a:solidFill>
              </a:rPr>
              <a:t> </a:t>
            </a:r>
            <a:r>
              <a:rPr lang="en-US" altLang="ko-KR" sz="1400" b="1" dirty="0">
                <a:solidFill>
                  <a:schemeClr val="accent3"/>
                </a:solidFill>
              </a:rPr>
              <a:t>201352048 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방정식 </a:t>
            </a:r>
            <a:r>
              <a:rPr lang="en-US" altLang="ko-KR" sz="1400" b="1" dirty="0">
                <a:solidFill>
                  <a:schemeClr val="accent3"/>
                </a:solidFill>
              </a:rPr>
              <a:t>201333009</a:t>
            </a: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최진환 </a:t>
            </a:r>
            <a:r>
              <a:rPr lang="en-US" altLang="ko-KR" sz="1400" b="1" dirty="0">
                <a:solidFill>
                  <a:schemeClr val="accent3"/>
                </a:solidFill>
              </a:rPr>
              <a:t>201558069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이다예 </a:t>
            </a:r>
            <a:r>
              <a:rPr lang="en-US" altLang="ko-KR" sz="1400" b="1" dirty="0">
                <a:solidFill>
                  <a:schemeClr val="accent3"/>
                </a:solidFill>
              </a:rPr>
              <a:t>201758050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유경현 </a:t>
            </a:r>
            <a:r>
              <a:rPr lang="en-US" altLang="ko-KR" sz="1400" b="1" dirty="0">
                <a:solidFill>
                  <a:schemeClr val="accent3"/>
                </a:solidFill>
              </a:rPr>
              <a:t>201521009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kumimoji="0" lang="ko-KR" altLang="en-US" sz="1400" b="1" spc="100" dirty="0">
              <a:solidFill>
                <a:schemeClr val="accent3"/>
              </a:solidFill>
            </a:endParaRP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1778062" y="2999397"/>
            <a:ext cx="5570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800" b="1" dirty="0">
                <a:solidFill>
                  <a:schemeClr val="bg2">
                    <a:lumMod val="50000"/>
                  </a:schemeClr>
                </a:solidFill>
              </a:rPr>
              <a:t>데이터베이스</a:t>
            </a:r>
            <a:endParaRPr kumimoji="0" lang="en-US" altLang="ko-KR" sz="4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800" b="1" dirty="0">
                <a:solidFill>
                  <a:schemeClr val="bg2">
                    <a:lumMod val="50000"/>
                  </a:schemeClr>
                </a:solidFill>
              </a:rPr>
              <a:t>프로그래밍</a:t>
            </a:r>
            <a:endParaRPr kumimoji="0" lang="ko-KR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DB</a:t>
            </a:r>
            <a:r>
              <a:rPr lang="ko-KR" altLang="en-US" dirty="0"/>
              <a:t>구성 및 전체구성</a:t>
            </a:r>
          </a:p>
        </p:txBody>
      </p:sp>
      <p:sp>
        <p:nvSpPr>
          <p:cNvPr id="82" name="자유형: 도형 81"/>
          <p:cNvSpPr/>
          <p:nvPr/>
        </p:nvSpPr>
        <p:spPr>
          <a:xfrm>
            <a:off x="4601407" y="466163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/>
          <p:cNvSpPr/>
          <p:nvPr/>
        </p:nvSpPr>
        <p:spPr>
          <a:xfrm>
            <a:off x="5420578" y="4661632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4" name="자유형: 도형 83"/>
          <p:cNvSpPr/>
          <p:nvPr/>
        </p:nvSpPr>
        <p:spPr>
          <a:xfrm>
            <a:off x="3326523" y="322690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자유형: 도형 84"/>
          <p:cNvSpPr/>
          <p:nvPr/>
        </p:nvSpPr>
        <p:spPr>
          <a:xfrm>
            <a:off x="4136900" y="322690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1990" y="36528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228069" y="3261708"/>
            <a:ext cx="17982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저자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제목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출판사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등록번호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대출회수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대출여부</a:t>
            </a:r>
          </a:p>
        </p:txBody>
      </p:sp>
      <p:sp>
        <p:nvSpPr>
          <p:cNvPr id="80" name="자유형: 도형 79"/>
          <p:cNvSpPr/>
          <p:nvPr/>
        </p:nvSpPr>
        <p:spPr>
          <a:xfrm>
            <a:off x="1475656" y="4670425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4670425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자유형: 도형 85"/>
          <p:cNvSpPr/>
          <p:nvPr/>
        </p:nvSpPr>
        <p:spPr>
          <a:xfrm>
            <a:off x="482125" y="3244486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자유형: 도형 86"/>
          <p:cNvSpPr/>
          <p:nvPr/>
        </p:nvSpPr>
        <p:spPr>
          <a:xfrm>
            <a:off x="1292503" y="3235693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43049" y="37056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74051" y="3345096"/>
            <a:ext cx="17947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endParaRPr lang="en-US" altLang="ko-KR" sz="1050" u="sng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학과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학년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아이디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50" dirty="0">
                <a:solidFill>
                  <a:schemeClr val="accent3"/>
                </a:solidFill>
                <a:latin typeface="+mn-ea"/>
                <a:ea typeface="+mn-ea"/>
              </a:rPr>
              <a:t>PW</a:t>
            </a:r>
            <a:endParaRPr lang="ko-KR" altLang="en-US" sz="10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323129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9669" y="1472129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데이터베이스 구성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07328" y="51241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연체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9115" y="5100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대출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7935" y="3667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자유형: 도형 83"/>
          <p:cNvSpPr/>
          <p:nvPr/>
        </p:nvSpPr>
        <p:spPr>
          <a:xfrm>
            <a:off x="6142991" y="3221040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자유형: 도형 84"/>
          <p:cNvSpPr/>
          <p:nvPr/>
        </p:nvSpPr>
        <p:spPr>
          <a:xfrm>
            <a:off x="6966572" y="322983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Arial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2083" y="36733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5606" y="2324137"/>
            <a:ext cx="5895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데이터베이스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테이블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(5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), </a:t>
            </a:r>
            <a:r>
              <a:rPr lang="ko-KR" altLang="en-US" sz="1600" dirty="0" err="1">
                <a:solidFill>
                  <a:schemeClr val="accent3"/>
                </a:solidFill>
                <a:latin typeface="+mn-ea"/>
                <a:ea typeface="+mn-ea"/>
              </a:rPr>
              <a:t>쿼리문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(26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), insert(22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로 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024815" y="3262263"/>
            <a:ext cx="17982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u="sng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사번</a:t>
            </a:r>
            <a:endParaRPr lang="en-US" altLang="ko-KR" sz="10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주민번호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이름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경력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아이디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PW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입사일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66317" y="4842026"/>
            <a:ext cx="17982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학번</a:t>
            </a:r>
            <a:endParaRPr lang="en-US" altLang="ko-KR" sz="105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대출일</a:t>
            </a:r>
            <a:endParaRPr lang="en-US" altLang="ko-KR" sz="105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연체일수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패널티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76656" y="4669270"/>
            <a:ext cx="1798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학번</a:t>
            </a:r>
            <a:endParaRPr lang="en-US" altLang="ko-KR" sz="9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대출일</a:t>
            </a:r>
            <a:endParaRPr lang="en-US" altLang="ko-KR" sz="9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반납예정일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연장회수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반납자사번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반납일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연체여부</a:t>
            </a:r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6213" y="2794526"/>
            <a:ext cx="4234395" cy="288032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+mn-ea"/>
              </a:rPr>
              <a:t> 5</a:t>
            </a:r>
            <a:r>
              <a:rPr lang="ko-KR" altLang="en-US" dirty="0">
                <a:latin typeface="+mn-ea"/>
              </a:rPr>
              <a:t>개의 테이블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DB</a:t>
            </a:r>
            <a:r>
              <a:rPr lang="ko-KR" altLang="en-US" dirty="0"/>
              <a:t>구성 및 전체구성</a:t>
            </a:r>
          </a:p>
        </p:txBody>
      </p:sp>
      <p:pic>
        <p:nvPicPr>
          <p:cNvPr id="2051" name="Picture 3" descr="C:\Users\USER\Desktop\KakaoTalk_20190501_2036412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477" y="1072660"/>
            <a:ext cx="7535008" cy="537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109683" y="3261718"/>
            <a:ext cx="5368425" cy="972574"/>
          </a:xfrm>
        </p:spPr>
        <p:txBody>
          <a:bodyPr/>
          <a:lstStyle/>
          <a:p>
            <a:r>
              <a:rPr lang="en-US" altLang="ko-KR" sz="2600" dirty="0">
                <a:latin typeface="+mn-ea"/>
              </a:rPr>
              <a:t>DB </a:t>
            </a:r>
            <a:r>
              <a:rPr lang="ko-KR" altLang="en-US" sz="2600" dirty="0">
                <a:latin typeface="+mn-ea"/>
              </a:rPr>
              <a:t>및 자바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주요부분</a:t>
            </a:r>
            <a:endParaRPr lang="en-US" altLang="ko-KR" sz="2600" dirty="0">
              <a:latin typeface="+mn-ea"/>
            </a:endParaRPr>
          </a:p>
          <a:p>
            <a:endParaRPr lang="ko-KR" altLang="en-US" sz="2600" dirty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4316502" y="3807579"/>
            <a:ext cx="3224781" cy="609398"/>
          </a:xfrm>
        </p:spPr>
        <p:txBody>
          <a:bodyPr/>
          <a:lstStyle/>
          <a:p>
            <a:r>
              <a:rPr lang="en-US" altLang="ko-KR" dirty="0"/>
              <a:t>Query</a:t>
            </a:r>
          </a:p>
          <a:p>
            <a:r>
              <a:rPr lang="en-US" altLang="ko-KR" dirty="0"/>
              <a:t>JAVA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86251" y="2699238"/>
            <a:ext cx="5415809" cy="393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/*11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이번달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베스트 도서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책번호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책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author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저자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publisher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출판사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               </a:t>
            </a:r>
            <a:r>
              <a:rPr lang="en-US" altLang="ko-KR" sz="1000" i="1" dirty="0">
                <a:solidFill>
                  <a:schemeClr val="accent3"/>
                </a:solidFill>
                <a:latin typeface="+mn-ea"/>
                <a:ea typeface="+mn-ea"/>
              </a:rPr>
              <a:t>count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)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대여횟수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borrow, book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book.isbn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and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( first &gt; 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LAST_DAY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() - interval 1 month) 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   AND first &lt;= 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LAST_DAY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()) ) 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group by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;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/*12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독서왕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borrow.sno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i="1" dirty="0">
                <a:solidFill>
                  <a:schemeClr val="accent3"/>
                </a:solidFill>
                <a:latin typeface="+mn-ea"/>
                <a:ea typeface="+mn-ea"/>
              </a:rPr>
              <a:t>count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(borrow.sno)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대여횟수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student, borrow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student.sno = </a:t>
            </a:r>
            <a:r>
              <a:rPr lang="ko-KR" altLang="en-US" sz="10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borrow.sno and year &lt;= 4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group by borrow.sno;</a:t>
            </a: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/*13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졸업자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미반납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도서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overdue.sno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책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student, overdue, book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overdue.isbn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book.isbn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and student.sno = overdue.sno and year &gt; 4;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72118"/>
            <a:ext cx="55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Query – </a:t>
            </a:r>
            <a:r>
              <a:rPr lang="ko-KR" altLang="en-US" sz="2400" b="1" dirty="0">
                <a:latin typeface="+mn-ea"/>
                <a:ea typeface="+mn-ea"/>
              </a:rPr>
              <a:t>리스트를 보여주는 쿼리들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86253" y="2628900"/>
            <a:ext cx="66115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#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대여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/*14 borrow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테이블에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value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추가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(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이때 반납일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,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반납예정일 다 자동설정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),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필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!,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자바에서 먼저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book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avail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이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인지 확인하고 사용해야함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사용방법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: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학번과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만 가져다 넣으면됨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insert into borrow values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(&lt;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sno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&gt;,&lt;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&gt;,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curdate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(),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date_add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curdate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(),interval 14 day),0,null,null,0);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#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필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)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책 대여 후 꼭 </a:t>
            </a:r>
            <a:r>
              <a:rPr lang="ko-KR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처리해줘야하는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 쿼리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!!!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/*15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도서의 이용여부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(avail)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를 업데이트 해주는 쿼리변수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update book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set avail = 0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where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대여한 책의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&gt;;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/*16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대출 횟수 올리는 쿼리변수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update book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set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cnt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cnt+1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where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ko-KR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빌린책의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&gt;;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- </a:t>
            </a:r>
            <a:r>
              <a:rPr lang="ko-KR" altLang="en-US" sz="2800" b="1" dirty="0">
                <a:latin typeface="+mn-ea"/>
                <a:ea typeface="+mn-ea"/>
              </a:rPr>
              <a:t>대여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68450" y="2367269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– </a:t>
            </a:r>
            <a:r>
              <a:rPr lang="ko-KR" altLang="en-US" sz="2800" b="1" dirty="0">
                <a:latin typeface="+mn-ea"/>
                <a:ea typeface="+mn-ea"/>
              </a:rPr>
              <a:t>도서 대출 연장 처리</a:t>
            </a:r>
            <a:r>
              <a:rPr lang="en-US" altLang="ko-KR" sz="2800" b="1" dirty="0">
                <a:latin typeface="+mn-ea"/>
                <a:ea typeface="+mn-ea"/>
              </a:rPr>
              <a:t> 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95046" y="3446577"/>
            <a:ext cx="59345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#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도서 대출 연장 처리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/*21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반납예정일 조정쿼리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(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연체자 연장 제외처리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2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번 이상 연장 방지 처리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) &lt;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넣어주면됨</a:t>
            </a:r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update borrow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set deadline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date_add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(deadline, interval 14 day),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+1 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&gt;  and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&lt; 2 and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not in (select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from overdue ); 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*/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- </a:t>
            </a:r>
            <a:r>
              <a:rPr lang="ko-KR" altLang="en-US" sz="2800" b="1" dirty="0">
                <a:latin typeface="+mn-ea"/>
                <a:ea typeface="+mn-ea"/>
              </a:rPr>
              <a:t>연체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95046" y="3446576"/>
            <a:ext cx="62159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#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연체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/*22 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반납이 안된 도서 중 반납예정일이 지난 것을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overdue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테이블에 삽입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*/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replace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into overdue(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first,howlong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penalty)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select borrow.sno,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first, 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())-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(first), 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 err="1">
                <a:solidFill>
                  <a:schemeClr val="accent3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>
                <a:solidFill>
                  <a:schemeClr val="accent3"/>
                </a:solidFill>
                <a:latin typeface="+mn-ea"/>
                <a:ea typeface="+mn-ea"/>
              </a:rPr>
              <a:t>now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())-</a:t>
            </a:r>
            <a:r>
              <a:rPr lang="en-US" altLang="ko-KR" sz="950" i="1" dirty="0" err="1">
                <a:solidFill>
                  <a:schemeClr val="accent3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(first))*100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from borrow, student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where borrow.sno = student.sno and </a:t>
            </a:r>
            <a:r>
              <a:rPr lang="en-US" altLang="ko-KR" sz="950" dirty="0" err="1">
                <a:solidFill>
                  <a:srgbClr val="FF0000"/>
                </a:solidFill>
                <a:latin typeface="+mn-ea"/>
                <a:ea typeface="+mn-ea"/>
              </a:rPr>
              <a:t>borrow.deadline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 &lt; 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current_date</a:t>
            </a:r>
            <a:r>
              <a:rPr lang="en-US" altLang="ko-KR" sz="950" i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and back is null;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4" y="3140316"/>
            <a:ext cx="4668715" cy="144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>
                <a:latin typeface="+mn-ea"/>
              </a:rPr>
              <a:t>Statement</a:t>
            </a:r>
            <a:r>
              <a:rPr lang="ko-KR" altLang="en-US" sz="1400" b="1" dirty="0">
                <a:latin typeface="+mn-ea"/>
              </a:rPr>
              <a:t>와 </a:t>
            </a:r>
            <a:r>
              <a:rPr lang="en-US" altLang="ko-KR" sz="1400" b="1" dirty="0" err="1">
                <a:latin typeface="+mn-ea"/>
              </a:rPr>
              <a:t>PrepareStatement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78" y="1544150"/>
            <a:ext cx="455295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48" y="4973025"/>
            <a:ext cx="4579083" cy="12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583116" y="2233246"/>
            <a:ext cx="3376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갖추어진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사용하기위해서는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사용해야 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제외한 구문에 사용이 가능하고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반영된 레코드의 수만큼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int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값으로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됩니다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이나오면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오류메세지를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출력합니다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모든구문에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execute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 실행결과 성공여부에 따른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boolean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타입으로 나온 값을 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체크 변수에 넣고 체크변수를 통해 성공여부를 판단합니다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문에만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객체의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resultset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해줍니다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>
                <a:latin typeface="+mn-ea"/>
              </a:rPr>
              <a:t>Statement</a:t>
            </a:r>
            <a:r>
              <a:rPr lang="ko-KR" altLang="en-US" sz="1400" b="1" dirty="0">
                <a:latin typeface="+mn-ea"/>
              </a:rPr>
              <a:t>와 </a:t>
            </a:r>
            <a:r>
              <a:rPr lang="en-US" altLang="ko-KR" sz="1400" b="1" dirty="0" err="1">
                <a:latin typeface="+mn-ea"/>
              </a:rPr>
              <a:t>PrepareStatement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67754" y="2233246"/>
            <a:ext cx="3376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갖추어진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사용하기 위해서는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사용해야 하는데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유연하게 사용하려면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preparestatement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사용해야합니다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PrepareStatement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와 다르게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와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 사용이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제외한 구문에 사용이 가능하고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반영된 레코드의 수만큼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int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값으로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됩니다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이나오면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오류메세지를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출력합니다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문에만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객체의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resultset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해줍니다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40" y="3909837"/>
            <a:ext cx="4730260" cy="257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046" y="1501531"/>
            <a:ext cx="4762259" cy="230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387" y="1538654"/>
            <a:ext cx="4889621" cy="453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899640" y="1881553"/>
            <a:ext cx="2593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원래는 소수점 뒷자리가 길지 않아서 길게 만들기 위해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Java.math.BigDecimal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사용했다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비밀번호 암호화 방식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: PI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값의 소수점 이용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예시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) 1234a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입력시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PI = 3.141592...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이므로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소수점 부부인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141592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한 자리씩 입력한 값에 덧셈하여 저장</a:t>
            </a: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"1234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입력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=&gt; 1+1 / 2+ 4 / 3+ 1 / 4+ 5 / a+9(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아스키코드 값으로 변환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)"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"=&gt; 2649j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Mysql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테이블에 저장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단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아스키 코드 값 범위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(0~127)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초과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할때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128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나머지 연산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ex)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값이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129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인 경우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1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저장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(129%128=1)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ko-KR" altLang="en-US" sz="1400" b="1" dirty="0"/>
              <a:t>비밀번호 암호화 방법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B691EF-5391-48AF-885A-7AAA19893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A694B735-2583-43BE-9460-630132A0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62" y="1277707"/>
            <a:ext cx="19348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kumimoji="0" lang="ko-KR" altLang="en-US" sz="2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목차</a:t>
            </a:r>
            <a:endParaRPr kumimoji="0" lang="en-US" altLang="ko-KR" sz="2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4D4AA3-5154-4216-8C88-8D03B07D1F2F}"/>
              </a:ext>
            </a:extLst>
          </p:cNvPr>
          <p:cNvGrpSpPr/>
          <p:nvPr/>
        </p:nvGrpSpPr>
        <p:grpSpPr>
          <a:xfrm>
            <a:off x="786270" y="2268416"/>
            <a:ext cx="1704313" cy="585268"/>
            <a:chOff x="946521" y="5082030"/>
            <a:chExt cx="1704313" cy="585268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946521" y="5082030"/>
              <a:ext cx="1704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01. </a:t>
              </a:r>
              <a:r>
                <a:rPr kumimoji="0" lang="ko-KR" altLang="en-US" sz="1400" b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프로그램 소개 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B55DD1-BD59-4288-BE32-396F3CB28E7C}"/>
              </a:ext>
            </a:extLst>
          </p:cNvPr>
          <p:cNvGrpSpPr/>
          <p:nvPr/>
        </p:nvGrpSpPr>
        <p:grpSpPr>
          <a:xfrm>
            <a:off x="3418523" y="2259624"/>
            <a:ext cx="1282723" cy="541306"/>
            <a:chOff x="1175121" y="5125992"/>
            <a:chExt cx="1282723" cy="541306"/>
          </a:xfrm>
        </p:grpSpPr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65F950E2-8447-4FFF-8D16-AA0E2412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50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01352478-3047-44F2-9708-5C21FFC32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121" y="5125992"/>
              <a:ext cx="128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02. </a:t>
              </a:r>
              <a:r>
                <a:rPr kumimoji="0"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상황 분석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EF4EB7-7D4D-4E2A-8B2B-ADEE80809893}"/>
              </a:ext>
            </a:extLst>
          </p:cNvPr>
          <p:cNvGrpSpPr/>
          <p:nvPr/>
        </p:nvGrpSpPr>
        <p:grpSpPr>
          <a:xfrm>
            <a:off x="795061" y="3078658"/>
            <a:ext cx="1811714" cy="585268"/>
            <a:chOff x="946521" y="5082030"/>
            <a:chExt cx="1811714" cy="585268"/>
          </a:xfrm>
        </p:grpSpPr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D2826CCF-E8B2-453E-BDB3-9CFCB756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9D5DF2B5-2DA0-46AD-933F-96283AF0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521" y="5082030"/>
              <a:ext cx="18117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03. ER - </a:t>
              </a:r>
              <a:r>
                <a:rPr kumimoji="0" lang="ko-KR" altLang="en-US" sz="1400" b="1" dirty="0" err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다이아그램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936" y="3069866"/>
            <a:ext cx="2132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04. DB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구성 및 전체구성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46" y="4004781"/>
            <a:ext cx="2194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05. DB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및 자바 주요부분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09" y="4016540"/>
            <a:ext cx="19463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06.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진행 과정 및 역할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959430-5A80-4318-86EE-0D7F861E67F2}"/>
              </a:ext>
            </a:extLst>
          </p:cNvPr>
          <p:cNvGrpSpPr/>
          <p:nvPr/>
        </p:nvGrpSpPr>
        <p:grpSpPr>
          <a:xfrm>
            <a:off x="816093" y="5048134"/>
            <a:ext cx="1091219" cy="594060"/>
            <a:chOff x="902560" y="5073238"/>
            <a:chExt cx="1091219" cy="594060"/>
          </a:xfrm>
        </p:grpSpPr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AB56B6C6-0D93-42ED-B859-02FE96423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87CB4698-C7EA-47CC-8AF8-00FAF65E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560" y="5073238"/>
              <a:ext cx="1047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07. Q &amp; A</a:t>
              </a:r>
            </a:p>
          </p:txBody>
        </p:sp>
      </p:grpSp>
      <p:sp>
        <p:nvSpPr>
          <p:cNvPr id="25" name="Text Box 7">
            <a:extLst>
              <a:ext uri="{FF2B5EF4-FFF2-40B4-BE49-F238E27FC236}">
                <a16:creationId xmlns:a16="http://schemas.microsoft.com/office/drawing/2014/main" id="{AB56B6C6-0D93-42ED-B859-02FE9642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416" y="4009431"/>
            <a:ext cx="66107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628650" algn="l"/>
              </a:tabLst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Query</a:t>
            </a: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JAVA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AB56B6C6-0D93-42ED-B859-02FE9642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285" y="3054006"/>
            <a:ext cx="82458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628650" algn="l"/>
              </a:tabLst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Table</a:t>
            </a: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전체구성</a:t>
            </a: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70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5" y="2118947"/>
            <a:ext cx="5037993" cy="348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4" y="860218"/>
            <a:ext cx="5773049" cy="288032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업 캐스팅 이용 </a:t>
            </a:r>
            <a:r>
              <a:rPr lang="en-US" altLang="ko-KR" sz="1400" b="1" dirty="0">
                <a:latin typeface="+mn-ea"/>
              </a:rPr>
              <a:t>–  </a:t>
            </a:r>
            <a:r>
              <a:rPr lang="en-US" altLang="ko-KR" sz="1400" b="1" dirty="0" err="1">
                <a:latin typeface="+mn-ea"/>
              </a:rPr>
              <a:t>LibraryStstem</a:t>
            </a:r>
            <a:r>
              <a:rPr lang="ko-KR" altLang="en-US" sz="1400" b="1" dirty="0">
                <a:latin typeface="+mn-ea"/>
              </a:rPr>
              <a:t>클래스의 </a:t>
            </a:r>
            <a:r>
              <a:rPr lang="en-US" altLang="ko-KR" sz="1400" b="1" dirty="0">
                <a:latin typeface="+mn-ea"/>
              </a:rPr>
              <a:t>login </a:t>
            </a:r>
            <a:r>
              <a:rPr lang="ko-KR" altLang="en-US" sz="1400" b="1" dirty="0" err="1">
                <a:latin typeface="+mn-ea"/>
              </a:rPr>
              <a:t>메소드</a:t>
            </a:r>
            <a:endParaRPr lang="ko-KR" altLang="en-US" sz="1400" b="1" dirty="0">
              <a:latin typeface="+mn-ea"/>
            </a:endParaRP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9640" y="2497014"/>
            <a:ext cx="254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최상위 클래스인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object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클래스를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자료형으로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하는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변수를 선언하고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Student, normal manager, root manager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위해서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자료형에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자유로운 최상위 클래스인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object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클래스로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변수를 선언 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id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입력으로 받은 자료를 토대로 해당하는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Student, normal manager, root manager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찾아서 해당하는 객체를 반환한다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670" y="1342370"/>
            <a:ext cx="7443269" cy="219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8551418" cy="625682"/>
          </a:xfrm>
        </p:spPr>
        <p:txBody>
          <a:bodyPr/>
          <a:lstStyle/>
          <a:p>
            <a:r>
              <a:rPr lang="ko-KR" altLang="en-US" sz="1300" b="1" dirty="0" err="1">
                <a:latin typeface="+mn-ea"/>
              </a:rPr>
              <a:t>다형성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– DB</a:t>
            </a:r>
            <a:r>
              <a:rPr lang="ko-KR" altLang="en-US" sz="1300" b="1" dirty="0">
                <a:latin typeface="+mn-ea"/>
              </a:rPr>
              <a:t>클래스의 </a:t>
            </a:r>
            <a:r>
              <a:rPr lang="en-US" altLang="ko-KR" sz="1300" b="1" dirty="0" err="1">
                <a:latin typeface="+mn-ea"/>
              </a:rPr>
              <a:t>printRS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en-US" altLang="ko-KR" sz="1300" b="1" dirty="0" err="1">
                <a:latin typeface="+mn-ea"/>
              </a:rPr>
              <a:t>ResultSet</a:t>
            </a:r>
            <a:r>
              <a:rPr lang="en-US" altLang="ko-KR" sz="1300" b="1" dirty="0">
                <a:latin typeface="+mn-ea"/>
              </a:rPr>
              <a:t> </a:t>
            </a:r>
            <a:r>
              <a:rPr lang="en-US" altLang="ko-KR" sz="1300" b="1" dirty="0" err="1">
                <a:latin typeface="+mn-ea"/>
              </a:rPr>
              <a:t>rs</a:t>
            </a:r>
            <a:r>
              <a:rPr lang="en-US" altLang="ko-KR" sz="1300" b="1" dirty="0">
                <a:latin typeface="+mn-ea"/>
              </a:rPr>
              <a:t>)</a:t>
            </a:r>
            <a:r>
              <a:rPr lang="ko-KR" altLang="en-US" sz="1300" b="1" dirty="0" err="1">
                <a:latin typeface="+mn-ea"/>
              </a:rPr>
              <a:t>메소드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ko-KR" altLang="en-US" sz="1300" b="1" dirty="0">
                <a:latin typeface="+mn-ea"/>
              </a:rPr>
              <a:t>임의의 결과집합을 받아서 형식화하여 출력하는 </a:t>
            </a:r>
            <a:r>
              <a:rPr lang="ko-KR" altLang="en-US" sz="1300" b="1" dirty="0" err="1">
                <a:latin typeface="+mn-ea"/>
              </a:rPr>
              <a:t>메소드</a:t>
            </a:r>
            <a:r>
              <a:rPr lang="en-US" altLang="ko-KR" sz="1300" b="1" dirty="0">
                <a:latin typeface="+mn-ea"/>
              </a:rPr>
              <a:t>)</a:t>
            </a:r>
            <a:endParaRPr lang="ko-KR" altLang="en-US" sz="1300" b="1" dirty="0">
              <a:latin typeface="+mn-ea"/>
            </a:endParaRPr>
          </a:p>
          <a:p>
            <a:endParaRPr lang="ko-KR" altLang="en-US" sz="13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7256" y="5222972"/>
            <a:ext cx="6117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통해 필요한 결과집합을 구하는 상황은 많이 발생한다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 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결과 집합 정보를 출력해야 하는 게 많은데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유지보수를 용이하게 하기 위해서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printRS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만들었다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메소드는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switch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문을 통해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db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저장된 속성 값들에 대해 형식화하게 해준다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예를 들어서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‘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’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학번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‘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’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은 학생이름으로 바꾸어서 출력하게 해준다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89" y="1720146"/>
            <a:ext cx="4181475" cy="326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8514" y="1698015"/>
            <a:ext cx="4467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</a:t>
            </a:r>
            <a:r>
              <a:rPr lang="ko-KR" altLang="en-US" dirty="0"/>
              <a:t>로그인시 주의사항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pPr>
              <a:buNone/>
            </a:pPr>
            <a:r>
              <a:rPr lang="en-US" altLang="ko-KR" sz="1400" b="1" dirty="0">
                <a:latin typeface="+mn-ea"/>
              </a:rPr>
              <a:t>※</a:t>
            </a:r>
            <a:r>
              <a:rPr lang="ko-KR" altLang="en-US" sz="1400" b="1" dirty="0">
                <a:latin typeface="+mn-ea"/>
              </a:rPr>
              <a:t>로그인 화면에서 입력 </a:t>
            </a:r>
            <a:r>
              <a:rPr lang="en-US" altLang="ko-KR" sz="1400" b="1" dirty="0">
                <a:latin typeface="+mn-ea"/>
              </a:rPr>
              <a:t>3</a:t>
            </a:r>
            <a:r>
              <a:rPr lang="ko-KR" altLang="en-US" sz="1400" b="1" dirty="0">
                <a:latin typeface="+mn-ea"/>
              </a:rPr>
              <a:t>회 </a:t>
            </a:r>
            <a:r>
              <a:rPr lang="ko-KR" altLang="en-US" sz="1400" b="1" dirty="0" err="1">
                <a:latin typeface="+mn-ea"/>
              </a:rPr>
              <a:t>오류시</a:t>
            </a:r>
            <a:r>
              <a:rPr lang="ko-KR" altLang="en-US" sz="1400" b="1" dirty="0">
                <a:latin typeface="+mn-ea"/>
              </a:rPr>
              <a:t> 종료</a:t>
            </a:r>
            <a:r>
              <a:rPr lang="en-US" altLang="ko-KR" sz="1400" b="1" dirty="0">
                <a:latin typeface="+mn-ea"/>
              </a:rPr>
              <a:t>※</a:t>
            </a:r>
            <a:r>
              <a:rPr lang="ko-KR" altLang="en-US" sz="1400" b="1" dirty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386" y="1342296"/>
            <a:ext cx="3098922" cy="504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854" y="2276843"/>
            <a:ext cx="4320989" cy="247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Root</a:t>
            </a:r>
            <a:r>
              <a:rPr lang="ko-KR" altLang="en-US" sz="1400" b="1" dirty="0">
                <a:latin typeface="+mn-ea"/>
              </a:rPr>
              <a:t>관리자로 로그인 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관리자 추가 화면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95" y="1358410"/>
            <a:ext cx="2640989" cy="167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748" y="3063435"/>
            <a:ext cx="3633052" cy="345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3695" y="2092571"/>
            <a:ext cx="3740735" cy="27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651132" y="5125915"/>
            <a:ext cx="338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일반 관리자의 가입은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관리자의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로그인을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통해서만 가능하다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341928792" descr="EMB000005c046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5" y="2869921"/>
            <a:ext cx="2313335" cy="1268607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9" name="_x50898448" descr="EMB000005c046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355" y="2101362"/>
            <a:ext cx="2313335" cy="3442678"/>
          </a:xfrm>
          <a:prstGeom prst="rect">
            <a:avLst/>
          </a:prstGeom>
          <a:noFill/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81" name="_x50900528" descr="EMB000005c046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354" y="2064077"/>
            <a:ext cx="2329977" cy="3724591"/>
          </a:xfrm>
          <a:prstGeom prst="rect">
            <a:avLst/>
          </a:prstGeom>
          <a:noFill/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089572" cy="288032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사용자 초기화면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회원가입화면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회원가입 후 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398230584" descr="EMB000005c046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16" y="1380392"/>
            <a:ext cx="7367954" cy="3560885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709" y="4923449"/>
            <a:ext cx="7359160" cy="11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사용자 로그인 후 도서검색 및 대출 화면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19104" y="3919411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5060872" cy="288032"/>
          </a:xfrm>
        </p:spPr>
        <p:txBody>
          <a:bodyPr/>
          <a:lstStyle/>
          <a:p>
            <a:r>
              <a:rPr lang="ko-KR" altLang="en-US" sz="1400" b="1" dirty="0"/>
              <a:t>사용자 이번 달 베스트 셀러 및 전체 도서 목록 조회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144" y="1503738"/>
            <a:ext cx="8080131" cy="215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5" y="3944823"/>
            <a:ext cx="8089278" cy="230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643487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</a:t>
            </a:r>
            <a:r>
              <a:rPr lang="ko-KR" altLang="en-US" sz="1400" b="1" dirty="0">
                <a:latin typeface="+mn-ea"/>
              </a:rPr>
              <a:t>관리자 로그인 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총 도서 목록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대여 가능 목록 화면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17" y="1549644"/>
            <a:ext cx="4765430" cy="163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11" y="3411416"/>
            <a:ext cx="6316027" cy="30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036818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</a:t>
            </a:r>
            <a:r>
              <a:rPr lang="ko-KR" altLang="en-US" sz="1400" b="1" dirty="0">
                <a:latin typeface="+mn-ea"/>
              </a:rPr>
              <a:t>관리자가 사용자 정보에 접속해 </a:t>
            </a:r>
            <a:r>
              <a:rPr lang="ko-KR" altLang="en-US" sz="1400" b="1" dirty="0" err="1">
                <a:latin typeface="+mn-ea"/>
              </a:rPr>
              <a:t>독서왕</a:t>
            </a:r>
            <a:r>
              <a:rPr lang="ko-KR" altLang="en-US" sz="1400" b="1" dirty="0">
                <a:latin typeface="+mn-ea"/>
              </a:rPr>
              <a:t> 목록 보기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668781"/>
            <a:ext cx="3371396" cy="403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680" y="1584960"/>
            <a:ext cx="3382660" cy="40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4" y="860218"/>
            <a:ext cx="8463495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 </a:t>
            </a:r>
            <a:r>
              <a:rPr lang="ko-KR" altLang="en-US" sz="1400" b="1" dirty="0">
                <a:latin typeface="+mn-ea"/>
              </a:rPr>
              <a:t>관리자가 도서 </a:t>
            </a:r>
            <a:r>
              <a:rPr lang="ko-KR" altLang="en-US" sz="1400" b="1" dirty="0" err="1">
                <a:latin typeface="+mn-ea"/>
              </a:rPr>
              <a:t>연체시</a:t>
            </a:r>
            <a:r>
              <a:rPr lang="ko-KR" altLang="en-US" sz="1400" b="1" dirty="0">
                <a:latin typeface="+mn-ea"/>
              </a:rPr>
              <a:t> 연체료 부과 기능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81" y="1530350"/>
            <a:ext cx="8026209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7" y="3270510"/>
            <a:ext cx="3750639" cy="646331"/>
          </a:xfrm>
        </p:spPr>
        <p:txBody>
          <a:bodyPr/>
          <a:lstStyle/>
          <a:p>
            <a:r>
              <a:rPr lang="ko-KR" altLang="en-US" sz="3600" dirty="0"/>
              <a:t>프로그램 소개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4339724" cy="1077218"/>
          </a:xfrm>
        </p:spPr>
        <p:txBody>
          <a:bodyPr/>
          <a:lstStyle/>
          <a:p>
            <a:r>
              <a:rPr lang="ko-KR" altLang="en-US" sz="3200" dirty="0"/>
              <a:t>진행 과정 및 역할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진행 과정 및 역할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15214" y="1362808"/>
          <a:ext cx="4881240" cy="4695091"/>
        </p:xfrm>
        <a:graphic>
          <a:graphicData uri="http://schemas.openxmlformats.org/drawingml/2006/table">
            <a:tbl>
              <a:tblPr/>
              <a:tblGrid>
                <a:gridCol w="64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활동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제안서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작성 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설계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코딩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디버깅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0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최종보고서 작성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월별 진도 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464170" y="2382714"/>
            <a:ext cx="677007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141175" y="3590192"/>
            <a:ext cx="1107831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906716" y="2965939"/>
            <a:ext cx="69166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381499" y="4182207"/>
            <a:ext cx="1227993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81246" y="4885592"/>
            <a:ext cx="890954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06. </a:t>
            </a:r>
            <a:r>
              <a:rPr lang="ko-KR" altLang="en-US" dirty="0">
                <a:latin typeface="+mn-ea"/>
              </a:rPr>
              <a:t>진행 과정 및 역할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A83285-EBC6-4F6B-BB44-D387AFB8E93D}"/>
              </a:ext>
            </a:extLst>
          </p:cNvPr>
          <p:cNvGrpSpPr>
            <a:grpSpLocks noChangeAspect="1"/>
          </p:cNvGrpSpPr>
          <p:nvPr/>
        </p:nvGrpSpPr>
        <p:grpSpPr>
          <a:xfrm>
            <a:off x="3613927" y="4106891"/>
            <a:ext cx="271714" cy="792408"/>
            <a:chOff x="2185988" y="3044825"/>
            <a:chExt cx="398463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92" name="Oval 31">
              <a:extLst>
                <a:ext uri="{FF2B5EF4-FFF2-40B4-BE49-F238E27FC236}">
                  <a16:creationId xmlns:a16="http://schemas.microsoft.com/office/drawing/2014/main" id="{B955D1FA-CF2C-4D52-ACBD-465087494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3044825"/>
              <a:ext cx="258763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B2A4A6D-4C88-4D8D-82EE-55930347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8" y="3260725"/>
              <a:ext cx="398463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0 w 194"/>
                <a:gd name="T9" fmla="*/ 2 h 276"/>
                <a:gd name="T10" fmla="*/ 7 w 194"/>
                <a:gd name="T11" fmla="*/ 19 h 276"/>
                <a:gd name="T12" fmla="*/ 7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6 w 194"/>
                <a:gd name="T27" fmla="*/ 142 h 276"/>
                <a:gd name="T28" fmla="*/ 33 w 194"/>
                <a:gd name="T29" fmla="*/ 134 h 276"/>
                <a:gd name="T30" fmla="*/ 33 w 194"/>
                <a:gd name="T31" fmla="*/ 90 h 276"/>
                <a:gd name="T32" fmla="*/ 33 w 194"/>
                <a:gd name="T33" fmla="*/ 85 h 276"/>
                <a:gd name="T34" fmla="*/ 33 w 194"/>
                <a:gd name="T35" fmla="*/ 75 h 276"/>
                <a:gd name="T36" fmla="*/ 33 w 194"/>
                <a:gd name="T37" fmla="*/ 70 h 276"/>
                <a:gd name="T38" fmla="*/ 33 w 194"/>
                <a:gd name="T39" fmla="*/ 53 h 276"/>
                <a:gd name="T40" fmla="*/ 43 w 194"/>
                <a:gd name="T41" fmla="*/ 50 h 276"/>
                <a:gd name="T42" fmla="*/ 43 w 194"/>
                <a:gd name="T43" fmla="*/ 83 h 276"/>
                <a:gd name="T44" fmla="*/ 43 w 194"/>
                <a:gd name="T45" fmla="*/ 124 h 276"/>
                <a:gd name="T46" fmla="*/ 43 w 194"/>
                <a:gd name="T47" fmla="*/ 167 h 276"/>
                <a:gd name="T48" fmla="*/ 43 w 194"/>
                <a:gd name="T49" fmla="*/ 179 h 276"/>
                <a:gd name="T50" fmla="*/ 43 w 194"/>
                <a:gd name="T51" fmla="*/ 264 h 276"/>
                <a:gd name="T52" fmla="*/ 67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7 w 194"/>
                <a:gd name="T67" fmla="*/ 276 h 276"/>
                <a:gd name="T68" fmla="*/ 151 w 194"/>
                <a:gd name="T69" fmla="*/ 264 h 276"/>
                <a:gd name="T70" fmla="*/ 151 w 194"/>
                <a:gd name="T71" fmla="*/ 179 h 276"/>
                <a:gd name="T72" fmla="*/ 151 w 194"/>
                <a:gd name="T73" fmla="*/ 167 h 276"/>
                <a:gd name="T74" fmla="*/ 151 w 194"/>
                <a:gd name="T75" fmla="*/ 124 h 276"/>
                <a:gd name="T76" fmla="*/ 151 w 194"/>
                <a:gd name="T77" fmla="*/ 83 h 276"/>
                <a:gd name="T78" fmla="*/ 151 w 194"/>
                <a:gd name="T79" fmla="*/ 50 h 276"/>
                <a:gd name="T80" fmla="*/ 160 w 194"/>
                <a:gd name="T81" fmla="*/ 52 h 276"/>
                <a:gd name="T82" fmla="*/ 160 w 194"/>
                <a:gd name="T83" fmla="*/ 67 h 276"/>
                <a:gd name="T84" fmla="*/ 160 w 194"/>
                <a:gd name="T85" fmla="*/ 75 h 276"/>
                <a:gd name="T86" fmla="*/ 160 w 194"/>
                <a:gd name="T87" fmla="*/ 85 h 276"/>
                <a:gd name="T88" fmla="*/ 160 w 194"/>
                <a:gd name="T89" fmla="*/ 91 h 276"/>
                <a:gd name="T90" fmla="*/ 160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1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4" y="2"/>
                    <a:pt x="82" y="2"/>
                    <a:pt x="80" y="2"/>
                  </a:cubicBezTo>
                  <a:cubicBezTo>
                    <a:pt x="37" y="5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7" y="142"/>
                    <a:pt x="16" y="142"/>
                  </a:cubicBezTo>
                  <a:cubicBezTo>
                    <a:pt x="25" y="142"/>
                    <a:pt x="33" y="138"/>
                    <a:pt x="33" y="134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7" y="52"/>
                    <a:pt x="40" y="51"/>
                    <a:pt x="43" y="50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271"/>
                    <a:pt x="54" y="276"/>
                    <a:pt x="67" y="276"/>
                  </a:cubicBezTo>
                  <a:cubicBezTo>
                    <a:pt x="81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7" y="276"/>
                  </a:cubicBezTo>
                  <a:cubicBezTo>
                    <a:pt x="141" y="276"/>
                    <a:pt x="151" y="271"/>
                    <a:pt x="151" y="264"/>
                  </a:cubicBezTo>
                  <a:cubicBezTo>
                    <a:pt x="151" y="179"/>
                    <a:pt x="151" y="179"/>
                    <a:pt x="151" y="179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24"/>
                    <a:pt x="151" y="124"/>
                    <a:pt x="151" y="124"/>
                  </a:cubicBezTo>
                  <a:cubicBezTo>
                    <a:pt x="151" y="83"/>
                    <a:pt x="151" y="83"/>
                    <a:pt x="151" y="83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5" y="51"/>
                    <a:pt x="158" y="51"/>
                    <a:pt x="160" y="5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38"/>
                    <a:pt x="168" y="142"/>
                    <a:pt x="177" y="142"/>
                  </a:cubicBezTo>
                  <a:cubicBezTo>
                    <a:pt x="186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0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8C42C91-5047-44D9-BD5F-6BA51AAAD7D7}"/>
              </a:ext>
            </a:extLst>
          </p:cNvPr>
          <p:cNvGrpSpPr>
            <a:grpSpLocks noChangeAspect="1"/>
          </p:cNvGrpSpPr>
          <p:nvPr/>
        </p:nvGrpSpPr>
        <p:grpSpPr>
          <a:xfrm>
            <a:off x="3595801" y="1781646"/>
            <a:ext cx="272794" cy="792408"/>
            <a:chOff x="4040188" y="3044825"/>
            <a:chExt cx="400050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528EA907-8841-4B75-9ECE-C506AAC4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213" y="3044825"/>
              <a:ext cx="257175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6B958078-D11D-48F6-9F50-708987F9E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260725"/>
              <a:ext cx="400050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0 w 194"/>
                <a:gd name="T9" fmla="*/ 2 h 276"/>
                <a:gd name="T10" fmla="*/ 8 w 194"/>
                <a:gd name="T11" fmla="*/ 19 h 276"/>
                <a:gd name="T12" fmla="*/ 8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6 w 194"/>
                <a:gd name="T27" fmla="*/ 142 h 276"/>
                <a:gd name="T28" fmla="*/ 33 w 194"/>
                <a:gd name="T29" fmla="*/ 134 h 276"/>
                <a:gd name="T30" fmla="*/ 33 w 194"/>
                <a:gd name="T31" fmla="*/ 90 h 276"/>
                <a:gd name="T32" fmla="*/ 33 w 194"/>
                <a:gd name="T33" fmla="*/ 85 h 276"/>
                <a:gd name="T34" fmla="*/ 33 w 194"/>
                <a:gd name="T35" fmla="*/ 75 h 276"/>
                <a:gd name="T36" fmla="*/ 33 w 194"/>
                <a:gd name="T37" fmla="*/ 70 h 276"/>
                <a:gd name="T38" fmla="*/ 33 w 194"/>
                <a:gd name="T39" fmla="*/ 53 h 276"/>
                <a:gd name="T40" fmla="*/ 43 w 194"/>
                <a:gd name="T41" fmla="*/ 50 h 276"/>
                <a:gd name="T42" fmla="*/ 43 w 194"/>
                <a:gd name="T43" fmla="*/ 83 h 276"/>
                <a:gd name="T44" fmla="*/ 43 w 194"/>
                <a:gd name="T45" fmla="*/ 124 h 276"/>
                <a:gd name="T46" fmla="*/ 43 w 194"/>
                <a:gd name="T47" fmla="*/ 167 h 276"/>
                <a:gd name="T48" fmla="*/ 43 w 194"/>
                <a:gd name="T49" fmla="*/ 179 h 276"/>
                <a:gd name="T50" fmla="*/ 43 w 194"/>
                <a:gd name="T51" fmla="*/ 264 h 276"/>
                <a:gd name="T52" fmla="*/ 68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7 w 194"/>
                <a:gd name="T67" fmla="*/ 276 h 276"/>
                <a:gd name="T68" fmla="*/ 152 w 194"/>
                <a:gd name="T69" fmla="*/ 264 h 276"/>
                <a:gd name="T70" fmla="*/ 152 w 194"/>
                <a:gd name="T71" fmla="*/ 179 h 276"/>
                <a:gd name="T72" fmla="*/ 152 w 194"/>
                <a:gd name="T73" fmla="*/ 167 h 276"/>
                <a:gd name="T74" fmla="*/ 152 w 194"/>
                <a:gd name="T75" fmla="*/ 124 h 276"/>
                <a:gd name="T76" fmla="*/ 152 w 194"/>
                <a:gd name="T77" fmla="*/ 83 h 276"/>
                <a:gd name="T78" fmla="*/ 152 w 194"/>
                <a:gd name="T79" fmla="*/ 50 h 276"/>
                <a:gd name="T80" fmla="*/ 160 w 194"/>
                <a:gd name="T81" fmla="*/ 52 h 276"/>
                <a:gd name="T82" fmla="*/ 160 w 194"/>
                <a:gd name="T83" fmla="*/ 67 h 276"/>
                <a:gd name="T84" fmla="*/ 160 w 194"/>
                <a:gd name="T85" fmla="*/ 75 h 276"/>
                <a:gd name="T86" fmla="*/ 160 w 194"/>
                <a:gd name="T87" fmla="*/ 85 h 276"/>
                <a:gd name="T88" fmla="*/ 160 w 194"/>
                <a:gd name="T89" fmla="*/ 91 h 276"/>
                <a:gd name="T90" fmla="*/ 160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1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5" y="2"/>
                    <a:pt x="82" y="2"/>
                    <a:pt x="80" y="2"/>
                  </a:cubicBezTo>
                  <a:cubicBezTo>
                    <a:pt x="38" y="5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7" y="142"/>
                    <a:pt x="16" y="142"/>
                  </a:cubicBezTo>
                  <a:cubicBezTo>
                    <a:pt x="26" y="142"/>
                    <a:pt x="33" y="138"/>
                    <a:pt x="33" y="134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7" y="52"/>
                    <a:pt x="40" y="51"/>
                    <a:pt x="43" y="50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271"/>
                    <a:pt x="54" y="276"/>
                    <a:pt x="68" y="276"/>
                  </a:cubicBezTo>
                  <a:cubicBezTo>
                    <a:pt x="81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7" y="276"/>
                  </a:cubicBezTo>
                  <a:cubicBezTo>
                    <a:pt x="141" y="276"/>
                    <a:pt x="152" y="271"/>
                    <a:pt x="152" y="264"/>
                  </a:cubicBezTo>
                  <a:cubicBezTo>
                    <a:pt x="152" y="179"/>
                    <a:pt x="152" y="179"/>
                    <a:pt x="152" y="179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5" y="51"/>
                    <a:pt x="158" y="51"/>
                    <a:pt x="160" y="5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38"/>
                    <a:pt x="168" y="142"/>
                    <a:pt x="177" y="142"/>
                  </a:cubicBezTo>
                  <a:cubicBezTo>
                    <a:pt x="186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1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0C401C-F4A8-4406-9285-0CDFE0A2DF37}"/>
              </a:ext>
            </a:extLst>
          </p:cNvPr>
          <p:cNvGrpSpPr>
            <a:grpSpLocks noChangeAspect="1"/>
          </p:cNvGrpSpPr>
          <p:nvPr/>
        </p:nvGrpSpPr>
        <p:grpSpPr>
          <a:xfrm>
            <a:off x="3595802" y="2983834"/>
            <a:ext cx="272794" cy="792408"/>
            <a:chOff x="3111501" y="3044825"/>
            <a:chExt cx="400050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88" name="Oval 35">
              <a:extLst>
                <a:ext uri="{FF2B5EF4-FFF2-40B4-BE49-F238E27FC236}">
                  <a16:creationId xmlns:a16="http://schemas.microsoft.com/office/drawing/2014/main" id="{3320B7CA-5D0F-4DE6-9BA0-0C3E6FFA3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6" y="3044825"/>
              <a:ext cx="258763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E51F882-0395-41B6-9D52-03742CE0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1" y="3260725"/>
              <a:ext cx="400050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1 w 194"/>
                <a:gd name="T9" fmla="*/ 2 h 276"/>
                <a:gd name="T10" fmla="*/ 8 w 194"/>
                <a:gd name="T11" fmla="*/ 19 h 276"/>
                <a:gd name="T12" fmla="*/ 8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7 w 194"/>
                <a:gd name="T27" fmla="*/ 142 h 276"/>
                <a:gd name="T28" fmla="*/ 34 w 194"/>
                <a:gd name="T29" fmla="*/ 134 h 276"/>
                <a:gd name="T30" fmla="*/ 34 w 194"/>
                <a:gd name="T31" fmla="*/ 90 h 276"/>
                <a:gd name="T32" fmla="*/ 34 w 194"/>
                <a:gd name="T33" fmla="*/ 85 h 276"/>
                <a:gd name="T34" fmla="*/ 34 w 194"/>
                <a:gd name="T35" fmla="*/ 75 h 276"/>
                <a:gd name="T36" fmla="*/ 34 w 194"/>
                <a:gd name="T37" fmla="*/ 70 h 276"/>
                <a:gd name="T38" fmla="*/ 34 w 194"/>
                <a:gd name="T39" fmla="*/ 53 h 276"/>
                <a:gd name="T40" fmla="*/ 44 w 194"/>
                <a:gd name="T41" fmla="*/ 50 h 276"/>
                <a:gd name="T42" fmla="*/ 44 w 194"/>
                <a:gd name="T43" fmla="*/ 83 h 276"/>
                <a:gd name="T44" fmla="*/ 44 w 194"/>
                <a:gd name="T45" fmla="*/ 124 h 276"/>
                <a:gd name="T46" fmla="*/ 44 w 194"/>
                <a:gd name="T47" fmla="*/ 167 h 276"/>
                <a:gd name="T48" fmla="*/ 44 w 194"/>
                <a:gd name="T49" fmla="*/ 179 h 276"/>
                <a:gd name="T50" fmla="*/ 44 w 194"/>
                <a:gd name="T51" fmla="*/ 264 h 276"/>
                <a:gd name="T52" fmla="*/ 68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8 w 194"/>
                <a:gd name="T67" fmla="*/ 276 h 276"/>
                <a:gd name="T68" fmla="*/ 152 w 194"/>
                <a:gd name="T69" fmla="*/ 264 h 276"/>
                <a:gd name="T70" fmla="*/ 152 w 194"/>
                <a:gd name="T71" fmla="*/ 179 h 276"/>
                <a:gd name="T72" fmla="*/ 152 w 194"/>
                <a:gd name="T73" fmla="*/ 167 h 276"/>
                <a:gd name="T74" fmla="*/ 152 w 194"/>
                <a:gd name="T75" fmla="*/ 124 h 276"/>
                <a:gd name="T76" fmla="*/ 152 w 194"/>
                <a:gd name="T77" fmla="*/ 83 h 276"/>
                <a:gd name="T78" fmla="*/ 152 w 194"/>
                <a:gd name="T79" fmla="*/ 50 h 276"/>
                <a:gd name="T80" fmla="*/ 161 w 194"/>
                <a:gd name="T81" fmla="*/ 52 h 276"/>
                <a:gd name="T82" fmla="*/ 161 w 194"/>
                <a:gd name="T83" fmla="*/ 67 h 276"/>
                <a:gd name="T84" fmla="*/ 161 w 194"/>
                <a:gd name="T85" fmla="*/ 75 h 276"/>
                <a:gd name="T86" fmla="*/ 161 w 194"/>
                <a:gd name="T87" fmla="*/ 85 h 276"/>
                <a:gd name="T88" fmla="*/ 161 w 194"/>
                <a:gd name="T89" fmla="*/ 91 h 276"/>
                <a:gd name="T90" fmla="*/ 161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2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5" y="2"/>
                    <a:pt x="83" y="2"/>
                    <a:pt x="81" y="2"/>
                  </a:cubicBezTo>
                  <a:cubicBezTo>
                    <a:pt x="38" y="5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8" y="142"/>
                    <a:pt x="17" y="142"/>
                  </a:cubicBezTo>
                  <a:cubicBezTo>
                    <a:pt x="26" y="142"/>
                    <a:pt x="34" y="138"/>
                    <a:pt x="34" y="134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7" y="52"/>
                    <a:pt x="40" y="51"/>
                    <a:pt x="44" y="50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44" y="264"/>
                    <a:pt x="44" y="264"/>
                    <a:pt x="44" y="264"/>
                  </a:cubicBezTo>
                  <a:cubicBezTo>
                    <a:pt x="44" y="271"/>
                    <a:pt x="55" y="276"/>
                    <a:pt x="68" y="276"/>
                  </a:cubicBezTo>
                  <a:cubicBezTo>
                    <a:pt x="82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8" y="276"/>
                  </a:cubicBezTo>
                  <a:cubicBezTo>
                    <a:pt x="141" y="276"/>
                    <a:pt x="152" y="271"/>
                    <a:pt x="152" y="264"/>
                  </a:cubicBezTo>
                  <a:cubicBezTo>
                    <a:pt x="152" y="179"/>
                    <a:pt x="152" y="179"/>
                    <a:pt x="152" y="179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5" y="51"/>
                    <a:pt x="158" y="51"/>
                    <a:pt x="161" y="52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134"/>
                    <a:pt x="161" y="134"/>
                    <a:pt x="161" y="134"/>
                  </a:cubicBezTo>
                  <a:cubicBezTo>
                    <a:pt x="161" y="138"/>
                    <a:pt x="168" y="142"/>
                    <a:pt x="177" y="142"/>
                  </a:cubicBezTo>
                  <a:cubicBezTo>
                    <a:pt x="187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1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9C6E1D7-CB58-47FD-B33A-6861C81DA305}"/>
              </a:ext>
            </a:extLst>
          </p:cNvPr>
          <p:cNvGrpSpPr/>
          <p:nvPr/>
        </p:nvGrpSpPr>
        <p:grpSpPr>
          <a:xfrm>
            <a:off x="1062532" y="2601718"/>
            <a:ext cx="357148" cy="1037440"/>
            <a:chOff x="3111501" y="1409700"/>
            <a:chExt cx="400050" cy="1027113"/>
          </a:xfrm>
          <a:solidFill>
            <a:schemeClr val="bg2">
              <a:lumMod val="50000"/>
            </a:schemeClr>
          </a:solidFill>
          <a:effectLst/>
        </p:grpSpPr>
        <p:sp>
          <p:nvSpPr>
            <p:cNvPr id="86" name="Oval 37">
              <a:extLst>
                <a:ext uri="{FF2B5EF4-FFF2-40B4-BE49-F238E27FC236}">
                  <a16:creationId xmlns:a16="http://schemas.microsoft.com/office/drawing/2014/main" id="{511F215E-C70F-47BB-9E00-2A1DCC50B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6" y="1409700"/>
              <a:ext cx="258763" cy="214313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094A2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11E2400C-A36A-41C5-8EFF-2675FF3D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1" y="1624013"/>
              <a:ext cx="400050" cy="812800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1 h 276"/>
                <a:gd name="T6" fmla="*/ 87 w 194"/>
                <a:gd name="T7" fmla="*/ 1 h 276"/>
                <a:gd name="T8" fmla="*/ 81 w 194"/>
                <a:gd name="T9" fmla="*/ 2 h 276"/>
                <a:gd name="T10" fmla="*/ 8 w 194"/>
                <a:gd name="T11" fmla="*/ 19 h 276"/>
                <a:gd name="T12" fmla="*/ 8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7 w 194"/>
                <a:gd name="T27" fmla="*/ 142 h 276"/>
                <a:gd name="T28" fmla="*/ 34 w 194"/>
                <a:gd name="T29" fmla="*/ 134 h 276"/>
                <a:gd name="T30" fmla="*/ 34 w 194"/>
                <a:gd name="T31" fmla="*/ 90 h 276"/>
                <a:gd name="T32" fmla="*/ 34 w 194"/>
                <a:gd name="T33" fmla="*/ 85 h 276"/>
                <a:gd name="T34" fmla="*/ 34 w 194"/>
                <a:gd name="T35" fmla="*/ 75 h 276"/>
                <a:gd name="T36" fmla="*/ 34 w 194"/>
                <a:gd name="T37" fmla="*/ 70 h 276"/>
                <a:gd name="T38" fmla="*/ 34 w 194"/>
                <a:gd name="T39" fmla="*/ 53 h 276"/>
                <a:gd name="T40" fmla="*/ 44 w 194"/>
                <a:gd name="T41" fmla="*/ 50 h 276"/>
                <a:gd name="T42" fmla="*/ 44 w 194"/>
                <a:gd name="T43" fmla="*/ 83 h 276"/>
                <a:gd name="T44" fmla="*/ 44 w 194"/>
                <a:gd name="T45" fmla="*/ 124 h 276"/>
                <a:gd name="T46" fmla="*/ 44 w 194"/>
                <a:gd name="T47" fmla="*/ 167 h 276"/>
                <a:gd name="T48" fmla="*/ 44 w 194"/>
                <a:gd name="T49" fmla="*/ 179 h 276"/>
                <a:gd name="T50" fmla="*/ 44 w 194"/>
                <a:gd name="T51" fmla="*/ 264 h 276"/>
                <a:gd name="T52" fmla="*/ 68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8 w 194"/>
                <a:gd name="T67" fmla="*/ 276 h 276"/>
                <a:gd name="T68" fmla="*/ 152 w 194"/>
                <a:gd name="T69" fmla="*/ 264 h 276"/>
                <a:gd name="T70" fmla="*/ 152 w 194"/>
                <a:gd name="T71" fmla="*/ 179 h 276"/>
                <a:gd name="T72" fmla="*/ 152 w 194"/>
                <a:gd name="T73" fmla="*/ 167 h 276"/>
                <a:gd name="T74" fmla="*/ 152 w 194"/>
                <a:gd name="T75" fmla="*/ 124 h 276"/>
                <a:gd name="T76" fmla="*/ 152 w 194"/>
                <a:gd name="T77" fmla="*/ 83 h 276"/>
                <a:gd name="T78" fmla="*/ 152 w 194"/>
                <a:gd name="T79" fmla="*/ 50 h 276"/>
                <a:gd name="T80" fmla="*/ 161 w 194"/>
                <a:gd name="T81" fmla="*/ 52 h 276"/>
                <a:gd name="T82" fmla="*/ 161 w 194"/>
                <a:gd name="T83" fmla="*/ 67 h 276"/>
                <a:gd name="T84" fmla="*/ 161 w 194"/>
                <a:gd name="T85" fmla="*/ 75 h 276"/>
                <a:gd name="T86" fmla="*/ 161 w 194"/>
                <a:gd name="T87" fmla="*/ 85 h 276"/>
                <a:gd name="T88" fmla="*/ 161 w 194"/>
                <a:gd name="T89" fmla="*/ 91 h 276"/>
                <a:gd name="T90" fmla="*/ 161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2" y="4"/>
                    <a:pt x="118" y="0"/>
                    <a:pt x="89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5" y="1"/>
                    <a:pt x="83" y="2"/>
                    <a:pt x="81" y="2"/>
                  </a:cubicBezTo>
                  <a:cubicBezTo>
                    <a:pt x="38" y="5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8" y="142"/>
                    <a:pt x="17" y="142"/>
                  </a:cubicBezTo>
                  <a:cubicBezTo>
                    <a:pt x="26" y="142"/>
                    <a:pt x="34" y="138"/>
                    <a:pt x="34" y="134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7" y="52"/>
                    <a:pt x="40" y="51"/>
                    <a:pt x="44" y="50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44" y="264"/>
                    <a:pt x="44" y="264"/>
                    <a:pt x="44" y="264"/>
                  </a:cubicBezTo>
                  <a:cubicBezTo>
                    <a:pt x="44" y="271"/>
                    <a:pt x="55" y="276"/>
                    <a:pt x="68" y="276"/>
                  </a:cubicBezTo>
                  <a:cubicBezTo>
                    <a:pt x="82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8" y="276"/>
                  </a:cubicBezTo>
                  <a:cubicBezTo>
                    <a:pt x="141" y="276"/>
                    <a:pt x="152" y="271"/>
                    <a:pt x="152" y="264"/>
                  </a:cubicBezTo>
                  <a:cubicBezTo>
                    <a:pt x="152" y="179"/>
                    <a:pt x="152" y="179"/>
                    <a:pt x="152" y="179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5" y="50"/>
                    <a:pt x="158" y="51"/>
                    <a:pt x="161" y="52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134"/>
                    <a:pt x="161" y="134"/>
                    <a:pt x="161" y="134"/>
                  </a:cubicBezTo>
                  <a:cubicBezTo>
                    <a:pt x="161" y="138"/>
                    <a:pt x="168" y="142"/>
                    <a:pt x="177" y="142"/>
                  </a:cubicBezTo>
                  <a:cubicBezTo>
                    <a:pt x="187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1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094A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05F4EB3-D320-4084-850B-FA4F616F9A99}"/>
              </a:ext>
            </a:extLst>
          </p:cNvPr>
          <p:cNvGrpSpPr/>
          <p:nvPr/>
        </p:nvGrpSpPr>
        <p:grpSpPr>
          <a:xfrm>
            <a:off x="1567918" y="2664157"/>
            <a:ext cx="1122423" cy="514648"/>
            <a:chOff x="3145104" y="1954436"/>
            <a:chExt cx="1011019" cy="46356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2410926-D904-411E-8318-7987EEFA0A30}"/>
                </a:ext>
              </a:extLst>
            </p:cNvPr>
            <p:cNvSpPr/>
            <p:nvPr/>
          </p:nvSpPr>
          <p:spPr>
            <a:xfrm>
              <a:off x="3306929" y="2189289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방정식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1DDE2C8-0B67-4077-A3C0-61701BEA59AB}"/>
                </a:ext>
              </a:extLst>
            </p:cNvPr>
            <p:cNvSpPr/>
            <p:nvPr/>
          </p:nvSpPr>
          <p:spPr>
            <a:xfrm>
              <a:off x="3145104" y="1954436"/>
              <a:ext cx="1011019" cy="27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201333009</a:t>
              </a:r>
              <a:endPara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DA2906E-4F75-48DE-8B20-325FC588D7FF}"/>
              </a:ext>
            </a:extLst>
          </p:cNvPr>
          <p:cNvGrpSpPr/>
          <p:nvPr/>
        </p:nvGrpSpPr>
        <p:grpSpPr>
          <a:xfrm>
            <a:off x="4048500" y="1888952"/>
            <a:ext cx="1184940" cy="523220"/>
            <a:chOff x="2716726" y="2104262"/>
            <a:chExt cx="1067331" cy="47128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9E09115-097B-4E21-A730-DD4636551A3D}"/>
                </a:ext>
              </a:extLst>
            </p:cNvPr>
            <p:cNvSpPr/>
            <p:nvPr/>
          </p:nvSpPr>
          <p:spPr>
            <a:xfrm>
              <a:off x="2739585" y="2339111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김종권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9E17E0-BC48-4563-A819-B9C967FB411F}"/>
                </a:ext>
              </a:extLst>
            </p:cNvPr>
            <p:cNvSpPr/>
            <p:nvPr/>
          </p:nvSpPr>
          <p:spPr>
            <a:xfrm>
              <a:off x="2716726" y="2104262"/>
              <a:ext cx="1067331" cy="47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201352048 </a:t>
              </a:r>
            </a:p>
            <a:p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2A9223-BA32-4570-96A5-FA23DC08F25E}"/>
              </a:ext>
            </a:extLst>
          </p:cNvPr>
          <p:cNvGrpSpPr/>
          <p:nvPr/>
        </p:nvGrpSpPr>
        <p:grpSpPr>
          <a:xfrm>
            <a:off x="4074876" y="3117517"/>
            <a:ext cx="1122423" cy="514647"/>
            <a:chOff x="2716723" y="2104258"/>
            <a:chExt cx="1011018" cy="46356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209DF51-1622-4F0D-86AF-5948E9F9CA36}"/>
                </a:ext>
              </a:extLst>
            </p:cNvPr>
            <p:cNvSpPr/>
            <p:nvPr/>
          </p:nvSpPr>
          <p:spPr>
            <a:xfrm>
              <a:off x="2739585" y="2339110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최진환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332222-4319-4901-8A0C-96D7EA24960B}"/>
                </a:ext>
              </a:extLst>
            </p:cNvPr>
            <p:cNvSpPr/>
            <p:nvPr/>
          </p:nvSpPr>
          <p:spPr>
            <a:xfrm>
              <a:off x="2716723" y="2104258"/>
              <a:ext cx="1011018" cy="27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201558069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419C187-8314-4976-8EBC-86CF0A16351C}"/>
              </a:ext>
            </a:extLst>
          </p:cNvPr>
          <p:cNvGrpSpPr/>
          <p:nvPr/>
        </p:nvGrpSpPr>
        <p:grpSpPr>
          <a:xfrm>
            <a:off x="4083669" y="4249368"/>
            <a:ext cx="1184940" cy="523220"/>
            <a:chOff x="2716726" y="2104262"/>
            <a:chExt cx="1067331" cy="47128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B759121-11F7-4955-82DA-97A0876D6595}"/>
                </a:ext>
              </a:extLst>
            </p:cNvPr>
            <p:cNvSpPr/>
            <p:nvPr/>
          </p:nvSpPr>
          <p:spPr>
            <a:xfrm>
              <a:off x="2739585" y="2339111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이다예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F324542-E057-4498-8A65-2A00D4EE2BD9}"/>
                </a:ext>
              </a:extLst>
            </p:cNvPr>
            <p:cNvSpPr/>
            <p:nvPr/>
          </p:nvSpPr>
          <p:spPr>
            <a:xfrm>
              <a:off x="2716726" y="2104262"/>
              <a:ext cx="1067331" cy="47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201758050 </a:t>
              </a:r>
            </a:p>
            <a:p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D921A41-D06C-42C4-8DAF-0938AC106FE5}"/>
              </a:ext>
            </a:extLst>
          </p:cNvPr>
          <p:cNvCxnSpPr/>
          <p:nvPr/>
        </p:nvCxnSpPr>
        <p:spPr>
          <a:xfrm>
            <a:off x="5215901" y="2116304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AFC5CE-48E5-4823-9AC0-7C33FC3EAA37}"/>
              </a:ext>
            </a:extLst>
          </p:cNvPr>
          <p:cNvCxnSpPr/>
          <p:nvPr/>
        </p:nvCxnSpPr>
        <p:spPr>
          <a:xfrm>
            <a:off x="5198316" y="3327283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5654150-7C23-4608-9C29-101B03CD3715}"/>
              </a:ext>
            </a:extLst>
          </p:cNvPr>
          <p:cNvCxnSpPr/>
          <p:nvPr/>
        </p:nvCxnSpPr>
        <p:spPr>
          <a:xfrm>
            <a:off x="5224693" y="4467927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D4E9E5A-6128-425D-B699-4FE03A6A2744}"/>
              </a:ext>
            </a:extLst>
          </p:cNvPr>
          <p:cNvGrpSpPr/>
          <p:nvPr/>
        </p:nvGrpSpPr>
        <p:grpSpPr>
          <a:xfrm>
            <a:off x="5697831" y="1844990"/>
            <a:ext cx="2498658" cy="506955"/>
            <a:chOff x="2716725" y="2104258"/>
            <a:chExt cx="2250658" cy="45663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174C27E-68FC-4D4A-BD5D-B6CF176CA1E1}"/>
                </a:ext>
              </a:extLst>
            </p:cNvPr>
            <p:cNvSpPr/>
            <p:nvPr/>
          </p:nvSpPr>
          <p:spPr>
            <a:xfrm>
              <a:off x="2739585" y="2339113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DB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설계 및 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JDBC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000" dirty="0" err="1">
                  <a:solidFill>
                    <a:schemeClr val="accent3"/>
                  </a:solidFill>
                  <a:latin typeface="+mn-ea"/>
                  <a:ea typeface="+mn-ea"/>
                </a:rPr>
                <a:t>Mysql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코딩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2EF0F09-A821-41A3-88E4-DAF410590212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5A78BC9-B9EF-4C9E-842F-9A89756D12E5}"/>
              </a:ext>
            </a:extLst>
          </p:cNvPr>
          <p:cNvGrpSpPr/>
          <p:nvPr/>
        </p:nvGrpSpPr>
        <p:grpSpPr>
          <a:xfrm>
            <a:off x="1029120" y="3783517"/>
            <a:ext cx="2498658" cy="506955"/>
            <a:chOff x="2716725" y="2104260"/>
            <a:chExt cx="2250658" cy="4566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D0198A5-283E-4EAF-BC82-F9CA51E3A809}"/>
                </a:ext>
              </a:extLst>
            </p:cNvPr>
            <p:cNvSpPr/>
            <p:nvPr/>
          </p:nvSpPr>
          <p:spPr>
            <a:xfrm>
              <a:off x="2739585" y="2339115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DB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설계 및 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JDBC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000" dirty="0" err="1">
                  <a:solidFill>
                    <a:schemeClr val="accent3"/>
                  </a:solidFill>
                  <a:latin typeface="+mn-ea"/>
                  <a:ea typeface="+mn-ea"/>
                </a:rPr>
                <a:t>Mysql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코딩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87B84BD-2FD0-4BCC-B04E-4680F3E951FC}"/>
                </a:ext>
              </a:extLst>
            </p:cNvPr>
            <p:cNvSpPr/>
            <p:nvPr/>
          </p:nvSpPr>
          <p:spPr>
            <a:xfrm>
              <a:off x="2716725" y="2104260"/>
              <a:ext cx="489771" cy="443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팀장</a:t>
              </a:r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  <a:p>
              <a:endParaRPr lang="en-US" altLang="ko-KR" sz="12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6060EE-8C08-43E3-9A79-7AB4CF84B7CA}"/>
              </a:ext>
            </a:extLst>
          </p:cNvPr>
          <p:cNvGrpSpPr/>
          <p:nvPr/>
        </p:nvGrpSpPr>
        <p:grpSpPr>
          <a:xfrm>
            <a:off x="5706623" y="4165805"/>
            <a:ext cx="2498658" cy="506953"/>
            <a:chOff x="2716725" y="2104258"/>
            <a:chExt cx="2250658" cy="45663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117D9C-288E-4E55-9A2C-275DF08CED56}"/>
                </a:ext>
              </a:extLst>
            </p:cNvPr>
            <p:cNvSpPr/>
            <p:nvPr/>
          </p:nvSpPr>
          <p:spPr>
            <a:xfrm>
              <a:off x="2739585" y="2339111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최종보고서 및 발표자료 작성</a:t>
              </a:r>
              <a:endPara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58ECD97-B39D-453A-A2E4-76E511BB77F3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A83285-EBC6-4F6B-BB44-D387AFB8E93D}"/>
              </a:ext>
            </a:extLst>
          </p:cNvPr>
          <p:cNvGrpSpPr>
            <a:grpSpLocks noChangeAspect="1"/>
          </p:cNvGrpSpPr>
          <p:nvPr/>
        </p:nvGrpSpPr>
        <p:grpSpPr>
          <a:xfrm>
            <a:off x="3625649" y="5261615"/>
            <a:ext cx="271714" cy="792408"/>
            <a:chOff x="2185988" y="3044825"/>
            <a:chExt cx="398463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46" name="Oval 31">
              <a:extLst>
                <a:ext uri="{FF2B5EF4-FFF2-40B4-BE49-F238E27FC236}">
                  <a16:creationId xmlns:a16="http://schemas.microsoft.com/office/drawing/2014/main" id="{B955D1FA-CF2C-4D52-ACBD-465087494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3044825"/>
              <a:ext cx="258763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3B2A4A6D-4C88-4D8D-82EE-55930347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8" y="3260725"/>
              <a:ext cx="398463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0 w 194"/>
                <a:gd name="T9" fmla="*/ 2 h 276"/>
                <a:gd name="T10" fmla="*/ 7 w 194"/>
                <a:gd name="T11" fmla="*/ 19 h 276"/>
                <a:gd name="T12" fmla="*/ 7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6 w 194"/>
                <a:gd name="T27" fmla="*/ 142 h 276"/>
                <a:gd name="T28" fmla="*/ 33 w 194"/>
                <a:gd name="T29" fmla="*/ 134 h 276"/>
                <a:gd name="T30" fmla="*/ 33 w 194"/>
                <a:gd name="T31" fmla="*/ 90 h 276"/>
                <a:gd name="T32" fmla="*/ 33 w 194"/>
                <a:gd name="T33" fmla="*/ 85 h 276"/>
                <a:gd name="T34" fmla="*/ 33 w 194"/>
                <a:gd name="T35" fmla="*/ 75 h 276"/>
                <a:gd name="T36" fmla="*/ 33 w 194"/>
                <a:gd name="T37" fmla="*/ 70 h 276"/>
                <a:gd name="T38" fmla="*/ 33 w 194"/>
                <a:gd name="T39" fmla="*/ 53 h 276"/>
                <a:gd name="T40" fmla="*/ 43 w 194"/>
                <a:gd name="T41" fmla="*/ 50 h 276"/>
                <a:gd name="T42" fmla="*/ 43 w 194"/>
                <a:gd name="T43" fmla="*/ 83 h 276"/>
                <a:gd name="T44" fmla="*/ 43 w 194"/>
                <a:gd name="T45" fmla="*/ 124 h 276"/>
                <a:gd name="T46" fmla="*/ 43 w 194"/>
                <a:gd name="T47" fmla="*/ 167 h 276"/>
                <a:gd name="T48" fmla="*/ 43 w 194"/>
                <a:gd name="T49" fmla="*/ 179 h 276"/>
                <a:gd name="T50" fmla="*/ 43 w 194"/>
                <a:gd name="T51" fmla="*/ 264 h 276"/>
                <a:gd name="T52" fmla="*/ 67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7 w 194"/>
                <a:gd name="T67" fmla="*/ 276 h 276"/>
                <a:gd name="T68" fmla="*/ 151 w 194"/>
                <a:gd name="T69" fmla="*/ 264 h 276"/>
                <a:gd name="T70" fmla="*/ 151 w 194"/>
                <a:gd name="T71" fmla="*/ 179 h 276"/>
                <a:gd name="T72" fmla="*/ 151 w 194"/>
                <a:gd name="T73" fmla="*/ 167 h 276"/>
                <a:gd name="T74" fmla="*/ 151 w 194"/>
                <a:gd name="T75" fmla="*/ 124 h 276"/>
                <a:gd name="T76" fmla="*/ 151 w 194"/>
                <a:gd name="T77" fmla="*/ 83 h 276"/>
                <a:gd name="T78" fmla="*/ 151 w 194"/>
                <a:gd name="T79" fmla="*/ 50 h 276"/>
                <a:gd name="T80" fmla="*/ 160 w 194"/>
                <a:gd name="T81" fmla="*/ 52 h 276"/>
                <a:gd name="T82" fmla="*/ 160 w 194"/>
                <a:gd name="T83" fmla="*/ 67 h 276"/>
                <a:gd name="T84" fmla="*/ 160 w 194"/>
                <a:gd name="T85" fmla="*/ 75 h 276"/>
                <a:gd name="T86" fmla="*/ 160 w 194"/>
                <a:gd name="T87" fmla="*/ 85 h 276"/>
                <a:gd name="T88" fmla="*/ 160 w 194"/>
                <a:gd name="T89" fmla="*/ 91 h 276"/>
                <a:gd name="T90" fmla="*/ 160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1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4" y="2"/>
                    <a:pt x="82" y="2"/>
                    <a:pt x="80" y="2"/>
                  </a:cubicBezTo>
                  <a:cubicBezTo>
                    <a:pt x="37" y="5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7" y="142"/>
                    <a:pt x="16" y="142"/>
                  </a:cubicBezTo>
                  <a:cubicBezTo>
                    <a:pt x="25" y="142"/>
                    <a:pt x="33" y="138"/>
                    <a:pt x="33" y="134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7" y="52"/>
                    <a:pt x="40" y="51"/>
                    <a:pt x="43" y="50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271"/>
                    <a:pt x="54" y="276"/>
                    <a:pt x="67" y="276"/>
                  </a:cubicBezTo>
                  <a:cubicBezTo>
                    <a:pt x="81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7" y="276"/>
                  </a:cubicBezTo>
                  <a:cubicBezTo>
                    <a:pt x="141" y="276"/>
                    <a:pt x="151" y="271"/>
                    <a:pt x="151" y="264"/>
                  </a:cubicBezTo>
                  <a:cubicBezTo>
                    <a:pt x="151" y="179"/>
                    <a:pt x="151" y="179"/>
                    <a:pt x="151" y="179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24"/>
                    <a:pt x="151" y="124"/>
                    <a:pt x="151" y="124"/>
                  </a:cubicBezTo>
                  <a:cubicBezTo>
                    <a:pt x="151" y="83"/>
                    <a:pt x="151" y="83"/>
                    <a:pt x="151" y="83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5" y="51"/>
                    <a:pt x="158" y="51"/>
                    <a:pt x="160" y="5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38"/>
                    <a:pt x="168" y="142"/>
                    <a:pt x="177" y="142"/>
                  </a:cubicBezTo>
                  <a:cubicBezTo>
                    <a:pt x="186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0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419C187-8314-4976-8EBC-86CF0A16351C}"/>
              </a:ext>
            </a:extLst>
          </p:cNvPr>
          <p:cNvGrpSpPr/>
          <p:nvPr/>
        </p:nvGrpSpPr>
        <p:grpSpPr>
          <a:xfrm>
            <a:off x="4104184" y="5333752"/>
            <a:ext cx="1122423" cy="523220"/>
            <a:chOff x="2716727" y="2104262"/>
            <a:chExt cx="1011019" cy="4712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B759121-11F7-4955-82DA-97A0876D6595}"/>
                </a:ext>
              </a:extLst>
            </p:cNvPr>
            <p:cNvSpPr/>
            <p:nvPr/>
          </p:nvSpPr>
          <p:spPr>
            <a:xfrm>
              <a:off x="2739585" y="2339111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유경현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F324542-E057-4498-8A65-2A00D4EE2BD9}"/>
                </a:ext>
              </a:extLst>
            </p:cNvPr>
            <p:cNvSpPr/>
            <p:nvPr/>
          </p:nvSpPr>
          <p:spPr>
            <a:xfrm>
              <a:off x="2716727" y="2104262"/>
              <a:ext cx="1011019" cy="47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201521009</a:t>
              </a:r>
            </a:p>
            <a:p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654150-7C23-4608-9C29-101B03CD3715}"/>
              </a:ext>
            </a:extLst>
          </p:cNvPr>
          <p:cNvCxnSpPr/>
          <p:nvPr/>
        </p:nvCxnSpPr>
        <p:spPr>
          <a:xfrm>
            <a:off x="5192455" y="5605066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66060EE-8C08-43E3-9A79-7AB4CF84B7CA}"/>
              </a:ext>
            </a:extLst>
          </p:cNvPr>
          <p:cNvGrpSpPr/>
          <p:nvPr/>
        </p:nvGrpSpPr>
        <p:grpSpPr>
          <a:xfrm>
            <a:off x="5709554" y="5285360"/>
            <a:ext cx="2498658" cy="506953"/>
            <a:chOff x="2716725" y="2104258"/>
            <a:chExt cx="2250658" cy="45663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B117D9C-288E-4E55-9A2C-275DF08CED56}"/>
                </a:ext>
              </a:extLst>
            </p:cNvPr>
            <p:cNvSpPr/>
            <p:nvPr/>
          </p:nvSpPr>
          <p:spPr>
            <a:xfrm>
              <a:off x="2739585" y="2339111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개발제안서 작성</a:t>
              </a:r>
              <a:endPara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58ECD97-B39D-453A-A2E4-76E511BB77F3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5A78BC9-B9EF-4C9E-842F-9A89756D12E5}"/>
              </a:ext>
            </a:extLst>
          </p:cNvPr>
          <p:cNvGrpSpPr/>
          <p:nvPr/>
        </p:nvGrpSpPr>
        <p:grpSpPr>
          <a:xfrm>
            <a:off x="5665593" y="3047894"/>
            <a:ext cx="2498658" cy="506953"/>
            <a:chOff x="2716725" y="2104258"/>
            <a:chExt cx="2250658" cy="45663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D0198A5-283E-4EAF-BC82-F9CA51E3A809}"/>
                </a:ext>
              </a:extLst>
            </p:cNvPr>
            <p:cNvSpPr/>
            <p:nvPr/>
          </p:nvSpPr>
          <p:spPr>
            <a:xfrm>
              <a:off x="2739585" y="2339111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PPT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작성 및 발표</a:t>
              </a:r>
              <a:endPara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87B84BD-2FD0-4BCC-B04E-4680F3E951FC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1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233972" cy="646331"/>
          </a:xfrm>
        </p:spPr>
        <p:txBody>
          <a:bodyPr/>
          <a:lstStyle/>
          <a:p>
            <a:r>
              <a:rPr lang="en-US" altLang="ko-KR" sz="3600" dirty="0"/>
              <a:t>Q &amp; A </a:t>
            </a:r>
            <a:endParaRPr lang="ko-KR" altLang="en-US" sz="3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CC652E-0AA8-4D60-A7CD-4A7AE026C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9144000" cy="6858000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89767A81-113B-47AB-B90D-2AEB5106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221" y="4175829"/>
            <a:ext cx="4085438" cy="10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56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kumimoji="0" lang="ko-KR" altLang="en-US" sz="5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17A88C6-270A-45F3-BC2F-7AE322CB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20" y="3926614"/>
            <a:ext cx="3733101" cy="2883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endParaRPr kumimoji="0" lang="ko-KR" altLang="en-US" sz="1600" spc="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F728AB2-D799-4FD5-9EBD-8D2A8B5D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77" y="5558205"/>
            <a:ext cx="3204033" cy="3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en-US" altLang="ko-KR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0AD8190B-0E22-4419-ADDD-9E155730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777" y="5281933"/>
            <a:ext cx="2411945" cy="3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프로그램 소개</a:t>
            </a:r>
          </a:p>
        </p:txBody>
      </p:sp>
      <p:sp>
        <p:nvSpPr>
          <p:cNvPr id="82" name="자유형: 도형 81"/>
          <p:cNvSpPr/>
          <p:nvPr/>
        </p:nvSpPr>
        <p:spPr>
          <a:xfrm>
            <a:off x="4601407" y="466163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/>
          <p:cNvSpPr/>
          <p:nvPr/>
        </p:nvSpPr>
        <p:spPr>
          <a:xfrm>
            <a:off x="5420578" y="4661632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4" name="자유형: 도형 83"/>
          <p:cNvSpPr/>
          <p:nvPr/>
        </p:nvSpPr>
        <p:spPr>
          <a:xfrm>
            <a:off x="3326523" y="322690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자유형: 도형 84"/>
          <p:cNvSpPr/>
          <p:nvPr/>
        </p:nvSpPr>
        <p:spPr>
          <a:xfrm>
            <a:off x="4136900" y="322690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1990" y="3652871"/>
            <a:ext cx="600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GOAL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215712" y="3367454"/>
            <a:ext cx="17982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JDBC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와 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MySql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을 이용하여 관리자가 보다 편하게 도서관내 고객데이터를 유지 및 관리 시스템을 개발</a:t>
            </a:r>
          </a:p>
        </p:txBody>
      </p:sp>
      <p:sp>
        <p:nvSpPr>
          <p:cNvPr id="80" name="자유형: 도형 79"/>
          <p:cNvSpPr/>
          <p:nvPr/>
        </p:nvSpPr>
        <p:spPr>
          <a:xfrm>
            <a:off x="1475656" y="4670425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4670425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자유형: 도형 85"/>
          <p:cNvSpPr/>
          <p:nvPr/>
        </p:nvSpPr>
        <p:spPr>
          <a:xfrm>
            <a:off x="482125" y="3244486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자유형: 도형 86"/>
          <p:cNvSpPr/>
          <p:nvPr/>
        </p:nvSpPr>
        <p:spPr>
          <a:xfrm>
            <a:off x="1292503" y="3235693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26524" y="3248859"/>
            <a:ext cx="1917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도서관의 장서가 많아지고 이용하는 고객 수가 증가함에 따라 데이터의 양이 많아지며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매번 바뀌는 관리자가 이를 빠르게 처리하고 누구나 쉽게 관리할 수 있도록 하는 시스템이 필요해졌다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95520" y="4871652"/>
            <a:ext cx="18632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학생의 경우 회원가입 및 로그인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도서검색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대출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대출연장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도서반납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연체비용에 대한 정보를 확인 할 수 있게 한다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753951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0877" y="1911743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도서관리 프로그램 </a:t>
            </a:r>
            <a:r>
              <a:rPr lang="en-US" altLang="ko-KR" sz="2400" b="1" dirty="0">
                <a:latin typeface="+mn-ea"/>
                <a:ea typeface="+mn-ea"/>
              </a:rPr>
              <a:t>- </a:t>
            </a:r>
            <a:r>
              <a:rPr lang="en-US" altLang="ko-KR" sz="2400" b="1" dirty="0" err="1">
                <a:latin typeface="+mn-ea"/>
                <a:ea typeface="+mn-ea"/>
              </a:rPr>
              <a:t>LibrarySystem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7859" y="514170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FUNTION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0853" y="51094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개발환경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521" y="37114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자유형: 도형 83"/>
          <p:cNvSpPr/>
          <p:nvPr/>
        </p:nvSpPr>
        <p:spPr>
          <a:xfrm>
            <a:off x="6142991" y="3221040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자유형: 도형 84"/>
          <p:cNvSpPr/>
          <p:nvPr/>
        </p:nvSpPr>
        <p:spPr>
          <a:xfrm>
            <a:off x="6966572" y="322983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6575" y="363821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FUNTION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23390" y="3344009"/>
            <a:ext cx="1830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관리자와 사용자로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UI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가 나뉘지만 데이터베이스는 실시간으로 공유함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관리자는 대출 현황 확인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미반납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도서 확인 및 반납을 할 수 있게 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456078" y="4675212"/>
            <a:ext cx="1867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3"/>
                </a:solidFill>
                <a:latin typeface="+mn-lt"/>
              </a:rPr>
              <a:t>●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Hardware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OS : mac os Mojave(10.14.4)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Cpu : 1.6 GHz intel core i5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Memory : 8GB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SSD : 256GB </a:t>
            </a:r>
          </a:p>
          <a:p>
            <a:pPr latinLnBrk="1"/>
            <a:r>
              <a:rPr lang="ko-KR" altLang="en-US" sz="800" dirty="0">
                <a:solidFill>
                  <a:schemeClr val="accent3"/>
                </a:solidFill>
                <a:latin typeface="+mn-lt"/>
              </a:rPr>
              <a:t>●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 Software</a:t>
            </a:r>
          </a:p>
          <a:p>
            <a:pPr latinLnBrk="1"/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- Program Language :java,  </a:t>
            </a:r>
            <a:r>
              <a:rPr lang="en-US" altLang="ko-KR" sz="800" dirty="0" err="1">
                <a:solidFill>
                  <a:schemeClr val="accent3"/>
                </a:solidFill>
                <a:latin typeface="+mn-lt"/>
              </a:rPr>
              <a:t>InteliJ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(Ultimate 2019.1)</a:t>
            </a:r>
          </a:p>
          <a:p>
            <a:pPr latinLnBrk="1"/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-JDK 12, </a:t>
            </a:r>
            <a:r>
              <a:rPr lang="en-US" altLang="ko-KR" sz="800" dirty="0" err="1">
                <a:solidFill>
                  <a:schemeClr val="accent3"/>
                </a:solidFill>
                <a:latin typeface="+mn-lt"/>
              </a:rPr>
              <a:t>MySQL</a:t>
            </a:r>
            <a:endParaRPr lang="en-US" altLang="ko-KR" sz="800" dirty="0">
              <a:solidFill>
                <a:schemeClr val="accent3"/>
              </a:solidFill>
              <a:latin typeface="+mn-lt"/>
            </a:endParaRPr>
          </a:p>
          <a:p>
            <a:pPr marL="228600" indent="-228600"/>
            <a:endParaRPr lang="en-US" altLang="ko-KR" sz="8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7" y="3270510"/>
            <a:ext cx="3750639" cy="646331"/>
          </a:xfrm>
        </p:spPr>
        <p:txBody>
          <a:bodyPr/>
          <a:lstStyle/>
          <a:p>
            <a:r>
              <a:rPr lang="ko-KR" altLang="en-US" sz="3600" dirty="0"/>
              <a:t>상황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상황분석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694592" y="1226414"/>
            <a:ext cx="7737231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688124" y="1375413"/>
            <a:ext cx="563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n-ea"/>
                <a:ea typeface="+mn-ea"/>
              </a:rPr>
              <a:t>상황분석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6138" y="2250832"/>
            <a:ext cx="7675685" cy="4281854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25416" y="2725616"/>
            <a:ext cx="6954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은 관리자가 도서를 등록하면 회원은 도서 검색 및 대출을 할 수 있는 도서관리 시스템이다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사용자가 접속하면 첫 화면에 로그인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회원가입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종료가 나온다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user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로그인을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통하여 도서 검색을 위한 키워드를 입력해 원하는 도서를 검색할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회원가입을 하면서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ID,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패스워드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학과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학년에 대한 개인정보를 입력한다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회원가입 후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사용할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총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보유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인기순위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이번달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베스트셀러를 확인할 수 있는 도서정보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연체 목록과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연체자정보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연체를 처리하고 갱신할 수 있는 연체정보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학생정보와 관리자 정보를 확인할 수 있는 사용자정보를 확인 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학생정보를 통해 학생 목록과 학과별 대출 현황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독서방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학년별 대출 현황을 확인 할 수 있고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학생들의 학년을 갱신할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 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관리자만이 추가 시키고 가입을 허가 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절대적인 권한을 가진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관리자의 경력조정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추가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삭제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목록을 볼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서점에 로그인하여 검색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반납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연장을 할 수 있으며 도서를 검색 할 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ISBN,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지금까지의 인기순위 도서리스트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이번 달 베스트셀러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모든 도서 검색 중 자신이 원하는 항목을 통하여 자신이 원하는 도서를 검색 할 수 있고 대출할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전체 검색된 결과 중 “두근두근 자료구조” 도서를 선택하여 대출을 하기 위해 선택을 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그 책이 대출 중인 도서일 경우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“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대출 불가 도서입니다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.”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말이 나오며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그렇지 않을 경우는 “대출 되었습니다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.”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말이 나온다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451700" cy="646331"/>
          </a:xfrm>
        </p:spPr>
        <p:txBody>
          <a:bodyPr/>
          <a:lstStyle/>
          <a:p>
            <a:r>
              <a:rPr lang="en-US" altLang="ko-KR" sz="3600" dirty="0"/>
              <a:t>ER-</a:t>
            </a:r>
            <a:r>
              <a:rPr lang="ko-KR" altLang="en-US" sz="3600" dirty="0" err="1"/>
              <a:t>다이아그램</a:t>
            </a:r>
            <a:endParaRPr lang="ko-KR" altLang="en-US" sz="3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03. ER-</a:t>
            </a:r>
            <a:r>
              <a:rPr lang="ko-KR" altLang="en-US" dirty="0" err="1"/>
              <a:t>다이아그램</a:t>
            </a:r>
            <a:endParaRPr lang="ko-KR" altLang="en-US" dirty="0"/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753951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0877" y="1911743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ER - </a:t>
            </a:r>
            <a:r>
              <a:rPr lang="ko-KR" altLang="en-US" sz="2400" b="1" dirty="0" err="1">
                <a:latin typeface="+mn-ea"/>
                <a:ea typeface="+mn-ea"/>
              </a:rPr>
              <a:t>다이아그램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521" y="37114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2539200" descr="cif0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692" y="2866292"/>
            <a:ext cx="6180993" cy="3226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50359" y="3270510"/>
            <a:ext cx="4691417" cy="584775"/>
          </a:xfrm>
        </p:spPr>
        <p:txBody>
          <a:bodyPr/>
          <a:lstStyle/>
          <a:p>
            <a:r>
              <a:rPr lang="en-US" altLang="ko-KR" sz="3200" dirty="0"/>
              <a:t>DB</a:t>
            </a:r>
            <a:r>
              <a:rPr lang="ko-KR" altLang="en-US" sz="3200" dirty="0"/>
              <a:t>구성 및 전체구성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16861</TotalTime>
  <Words>1872</Words>
  <Application>Microsoft Office PowerPoint</Application>
  <PresentationFormat>화면 슬라이드 쇼(4:3)</PresentationFormat>
  <Paragraphs>258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파워포인트배경(비즈니스테이블)</dc:title>
  <dc:creator>㈜비즈폼</dc:creator>
  <dc:description>무단 복제 배포시 법적 불이익을 받을 수 있습니다.</dc:description>
  <cp:lastModifiedBy>김 종권</cp:lastModifiedBy>
  <cp:revision>1055</cp:revision>
  <dcterms:created xsi:type="dcterms:W3CDTF">2013-12-05T04:50:26Z</dcterms:created>
  <dcterms:modified xsi:type="dcterms:W3CDTF">2020-01-12T06:03:50Z</dcterms:modified>
  <cp:category>본 문서의 저작권은 비즈폼에 있습니다.</cp:category>
</cp:coreProperties>
</file>